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6" r:id="rId5"/>
    <p:sldId id="260" r:id="rId6"/>
    <p:sldId id="267" r:id="rId7"/>
    <p:sldId id="262" r:id="rId8"/>
    <p:sldId id="261" r:id="rId9"/>
    <p:sldId id="263" r:id="rId10"/>
    <p:sldId id="265" r:id="rId11"/>
    <p:sldId id="268" r:id="rId12"/>
    <p:sldId id="269" r:id="rId13"/>
    <p:sldId id="270" r:id="rId14"/>
    <p:sldId id="273" r:id="rId15"/>
    <p:sldId id="272" r:id="rId16"/>
    <p:sldId id="271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dent" initials="s" lastIdx="1" clrIdx="0">
    <p:extLst>
      <p:ext uri="{19B8F6BF-5375-455C-9EA6-DF929625EA0E}">
        <p15:presenceInfo xmlns:p15="http://schemas.microsoft.com/office/powerpoint/2012/main" xmlns="" userId="stude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90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814909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595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4058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1878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72813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6080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3023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13462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45363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774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240B865-F850-417F-9536-25F1D171FE6D}" type="datetimeFigureOut">
              <a:rPr lang="sk-SK" smtClean="0"/>
              <a:pPr/>
              <a:t>16. 12. 2018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BFACC41-3892-4352-B658-9F48915B6F73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9896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youtu.be/QlDWx90lVm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lDWx90lVm4" TargetMode="External"/><Relationship Id="rId2" Type="http://schemas.openxmlformats.org/officeDocument/2006/relationships/hyperlink" Target="https://youtu.be/bhs6gOTU6U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WtmcUnLhRlg" TargetMode="External"/><Relationship Id="rId4" Type="http://schemas.openxmlformats.org/officeDocument/2006/relationships/hyperlink" Target="https://youtu.be/uJLQ8ZVQ1y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zeleznehory.ochranaprirody.cz/charakteristika-oblasti/fauna/" TargetMode="External"/><Relationship Id="rId7" Type="http://schemas.openxmlformats.org/officeDocument/2006/relationships/hyperlink" Target="http://www.zeleznehory.net/" TargetMode="External"/><Relationship Id="rId2" Type="http://schemas.openxmlformats.org/officeDocument/2006/relationships/hyperlink" Target="http://www.cittadella.cz/europarc/index.php?p=flora&amp;site=CHKO_zelezne_hory_cz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stovani.idnes.cz/tipy-na-vylet-zelezne-hory-dd0-/tipy-na-vylet.aspx?klic=37081" TargetMode="External"/><Relationship Id="rId5" Type="http://schemas.openxmlformats.org/officeDocument/2006/relationships/hyperlink" Target="http://www.rekreos.cz/zajimava-mista-v-nbsp-zeleznych-horach/d-1007/p1=56" TargetMode="External"/><Relationship Id="rId4" Type="http://schemas.openxmlformats.org/officeDocument/2006/relationships/hyperlink" Target="https://cs.wikipedia.org/wiki/Vestec_(hora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Železné hory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SOFIA S.</a:t>
            </a:r>
            <a:endParaRPr lang="sk-SK" dirty="0" smtClean="0">
              <a:sym typeface="Wingdings" panose="05000000000000000000" pitchFamily="2" charset="2"/>
            </a:endParaRPr>
          </a:p>
          <a:p>
            <a:r>
              <a:rPr lang="sk-SK" smtClean="0">
                <a:sym typeface="Wingdings" panose="05000000000000000000" pitchFamily="2" charset="2"/>
              </a:rPr>
              <a:t>ANDREA P.</a:t>
            </a:r>
            <a:endParaRPr lang="sk-SK" dirty="0" smtClean="0">
              <a:sym typeface="Wingdings" panose="05000000000000000000" pitchFamily="2" charset="2"/>
            </a:endParaRPr>
          </a:p>
          <a:p>
            <a:r>
              <a:rPr lang="sk-SK" dirty="0" smtClean="0"/>
              <a:t>2018/2019                       II.A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8422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Typy na dovolenku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Geocyklistická</a:t>
            </a:r>
            <a:r>
              <a:rPr lang="sk-SK" sz="2400" dirty="0"/>
              <a:t> </a:t>
            </a:r>
            <a:r>
              <a:rPr lang="sk-SK" sz="2400" dirty="0" smtClean="0"/>
              <a:t>cesta </a:t>
            </a:r>
            <a:r>
              <a:rPr lang="sk-SK" sz="2400" dirty="0"/>
              <a:t>v Železných </a:t>
            </a:r>
            <a:r>
              <a:rPr lang="sk-SK" sz="2400" dirty="0" smtClean="0"/>
              <a:t>horách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/>
              <a:t>Výlet </a:t>
            </a:r>
            <a:r>
              <a:rPr lang="sk-SK" sz="2400" dirty="0" err="1" smtClean="0"/>
              <a:t>kuzelným</a:t>
            </a:r>
            <a:r>
              <a:rPr lang="sk-SK" sz="2400" dirty="0" smtClean="0"/>
              <a:t> </a:t>
            </a:r>
            <a:r>
              <a:rPr lang="sk-SK" sz="2400" dirty="0"/>
              <a:t>údolím </a:t>
            </a:r>
            <a:r>
              <a:rPr lang="sk-SK" sz="2400" dirty="0" err="1" smtClean="0"/>
              <a:t>Doubravy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Peklo okolo Zlatého potoka </a:t>
            </a:r>
            <a:endParaRPr lang="sk-SK" sz="2400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164" y="4118610"/>
            <a:ext cx="5334000" cy="21907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6665" y="4072128"/>
            <a:ext cx="5334000" cy="24384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1330" y="498899"/>
            <a:ext cx="5084669" cy="317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03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Ubytovacie služby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96692" y="1984403"/>
            <a:ext cx="9720073" cy="40233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/>
              <a:t>Penzion</a:t>
            </a:r>
            <a:r>
              <a:rPr lang="sk-SK" sz="2400" dirty="0"/>
              <a:t> </a:t>
            </a:r>
            <a:r>
              <a:rPr lang="sk-SK" sz="2400" dirty="0" err="1"/>
              <a:t>Lacembok</a:t>
            </a:r>
            <a:endParaRPr lang="sk-SK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/>
              <a:t>Hotel Kapitán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/>
              <a:t>Hotel </a:t>
            </a:r>
            <a:r>
              <a:rPr lang="sk-SK" sz="2400" dirty="0" err="1"/>
              <a:t>Styl</a:t>
            </a:r>
            <a:endParaRPr lang="sk-SK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/>
              <a:t>Penzion</a:t>
            </a:r>
            <a:r>
              <a:rPr lang="sk-SK" sz="2400" dirty="0"/>
              <a:t> </a:t>
            </a:r>
            <a:r>
              <a:rPr lang="sk-SK" sz="2400" dirty="0" err="1"/>
              <a:t>Bene</a:t>
            </a:r>
            <a:endParaRPr lang="sk-SK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/>
              <a:t>Areál Botanika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/>
              <a:t>Penzion</a:t>
            </a:r>
            <a:r>
              <a:rPr lang="sk-SK" sz="2400" dirty="0"/>
              <a:t> Slávka</a:t>
            </a:r>
          </a:p>
          <a:p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8925" y="2084832"/>
            <a:ext cx="41052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006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Turistické trasy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Skalní </a:t>
            </a:r>
            <a:r>
              <a:rPr lang="sk-SK" sz="2400" dirty="0" err="1" smtClean="0"/>
              <a:t>tor</a:t>
            </a:r>
            <a:r>
              <a:rPr lang="sk-SK" sz="2400" dirty="0" smtClean="0"/>
              <a:t> u </a:t>
            </a:r>
            <a:r>
              <a:rPr lang="sk-SK" sz="2400" dirty="0" err="1" smtClean="0"/>
              <a:t>Rohozné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Múzeum v Trhové Kamenici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Múzeum bábok Chrudim</a:t>
            </a:r>
          </a:p>
          <a:p>
            <a:pPr>
              <a:buFont typeface="Courier New" panose="02070309020205020404" pitchFamily="49" charset="0"/>
              <a:buChar char="o"/>
            </a:pPr>
            <a:endParaRPr lang="sk-SK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b="1" dirty="0">
                <a:hlinkClick r:id="rId2"/>
              </a:rPr>
              <a:t>https://</a:t>
            </a:r>
            <a:r>
              <a:rPr lang="sk-SK" b="1" dirty="0" smtClean="0">
                <a:hlinkClick r:id="rId2"/>
              </a:rPr>
              <a:t>youtu.be/QlDWx90lVm4</a:t>
            </a:r>
            <a:endParaRPr lang="sk-SK" b="1" dirty="0" smtClean="0"/>
          </a:p>
          <a:p>
            <a:pPr>
              <a:buFont typeface="Courier New" panose="02070309020205020404" pitchFamily="49" charset="0"/>
              <a:buChar char="o"/>
            </a:pPr>
            <a:endParaRPr lang="sk-SK" b="1" dirty="0" smtClean="0"/>
          </a:p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0843" y="497475"/>
            <a:ext cx="2796358" cy="373101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794" y="511997"/>
            <a:ext cx="3621206" cy="245593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7452" y="3682575"/>
            <a:ext cx="3613234" cy="24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55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5 naj... Železné hory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Múzeum bábok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Geopark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Hlinecký</a:t>
            </a:r>
            <a:r>
              <a:rPr lang="sk-SK" sz="2400" dirty="0" smtClean="0"/>
              <a:t> betlehem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Podhradie v Železných horách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Strádov</a:t>
            </a:r>
            <a:r>
              <a:rPr lang="sk-SK" sz="2400" dirty="0" smtClean="0"/>
              <a:t> 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7771" y="4852669"/>
            <a:ext cx="4724400" cy="18764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4164" y="2084832"/>
            <a:ext cx="5511329" cy="41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931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VIDEÁ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24127" y="2326943"/>
            <a:ext cx="9720073" cy="40233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smtClean="0">
                <a:hlinkClick r:id="rId2"/>
              </a:rPr>
              <a:t>Železné hory .......https</a:t>
            </a:r>
            <a:r>
              <a:rPr lang="sk-SK" sz="2400" b="1" dirty="0">
                <a:hlinkClick r:id="rId2"/>
              </a:rPr>
              <a:t>://</a:t>
            </a:r>
            <a:r>
              <a:rPr lang="sk-SK" sz="2400" b="1" dirty="0" smtClean="0">
                <a:hlinkClick r:id="rId2"/>
              </a:rPr>
              <a:t>youtu.be/bhs6gOTU6UU</a:t>
            </a:r>
            <a:endParaRPr lang="sk-SK" sz="2400" b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smtClean="0">
                <a:hlinkClick r:id="rId3"/>
              </a:rPr>
              <a:t>Cyklotrasy .......https</a:t>
            </a:r>
            <a:r>
              <a:rPr lang="sk-SK" sz="2400" b="1" dirty="0">
                <a:hlinkClick r:id="rId3"/>
              </a:rPr>
              <a:t>://</a:t>
            </a:r>
            <a:r>
              <a:rPr lang="sk-SK" sz="2400" b="1" dirty="0" smtClean="0">
                <a:hlinkClick r:id="rId3"/>
              </a:rPr>
              <a:t>youtu.be/QlDWx90lVm4</a:t>
            </a:r>
            <a:r>
              <a:rPr lang="sk-SK" sz="2400" b="1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smtClean="0">
                <a:hlinkClick r:id="rId4"/>
              </a:rPr>
              <a:t>Cyklotrasy........https</a:t>
            </a:r>
            <a:r>
              <a:rPr lang="sk-SK" sz="2400" b="1" dirty="0">
                <a:hlinkClick r:id="rId4"/>
              </a:rPr>
              <a:t>://</a:t>
            </a:r>
            <a:r>
              <a:rPr lang="sk-SK" sz="2400" b="1" dirty="0" smtClean="0">
                <a:hlinkClick r:id="rId4"/>
              </a:rPr>
              <a:t>youtu.be/uJLQ8ZVQ1yo</a:t>
            </a:r>
            <a:r>
              <a:rPr lang="sk-SK" sz="2400" b="1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smtClean="0">
                <a:hlinkClick r:id="rId5"/>
              </a:rPr>
              <a:t> Železné hory ......https</a:t>
            </a:r>
            <a:r>
              <a:rPr lang="sk-SK" sz="2400" b="1" dirty="0">
                <a:hlinkClick r:id="rId5"/>
              </a:rPr>
              <a:t>://</a:t>
            </a:r>
            <a:r>
              <a:rPr lang="sk-SK" sz="2400" b="1" dirty="0" smtClean="0">
                <a:hlinkClick r:id="rId5"/>
              </a:rPr>
              <a:t>youtu.be/WtmcUnLhRlg</a:t>
            </a:r>
            <a:r>
              <a:rPr lang="sk-SK" sz="2400" b="1" dirty="0" smtClean="0"/>
              <a:t> </a:t>
            </a:r>
          </a:p>
          <a:p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xmlns="" val="3940488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24128" y="2286000"/>
            <a:ext cx="10201335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 smtClean="0">
                <a:hlinkClick r:id="rId2"/>
              </a:rPr>
              <a:t>www.cittadella.cz/europarc/index.php?p=flora&amp;site=CHKO_zelezne_hory_cz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>
                <a:hlinkClick r:id="rId3"/>
              </a:rPr>
              <a:t>http://zeleznehory.ochranaprirody.cz/charakteristika-oblasti/fauna</a:t>
            </a:r>
            <a:r>
              <a:rPr lang="sk-SK" dirty="0" smtClean="0">
                <a:hlinkClick r:id="rId3"/>
              </a:rPr>
              <a:t>/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>
                <a:hlinkClick r:id="rId4"/>
              </a:rPr>
              <a:t>https://cs.wikipedia.org/wiki/Vestec_(</a:t>
            </a:r>
            <a:r>
              <a:rPr lang="sk-SK" dirty="0" smtClean="0">
                <a:hlinkClick r:id="rId4"/>
              </a:rPr>
              <a:t>hora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>
                <a:hlinkClick r:id="rId5"/>
              </a:rPr>
              <a:t>http://</a:t>
            </a:r>
            <a:r>
              <a:rPr lang="sk-SK" dirty="0" smtClean="0">
                <a:hlinkClick r:id="rId5"/>
              </a:rPr>
              <a:t>www.rekreos.cz/zajimava-mista-v-nbsp-zeleznych-horach/d-1007/p1=56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>
                <a:hlinkClick r:id="rId6"/>
              </a:rPr>
              <a:t>https://cestovani.idnes.cz/tipy-na-vylet-zelezne-hory-dd0-/</a:t>
            </a:r>
            <a:r>
              <a:rPr lang="sk-SK" dirty="0" smtClean="0">
                <a:hlinkClick r:id="rId6"/>
              </a:rPr>
              <a:t>tipy-na-vylet.aspx?klic=37081</a:t>
            </a:r>
            <a:r>
              <a:rPr lang="sk-SK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>
                <a:hlinkClick r:id="rId7"/>
              </a:rPr>
              <a:t>http://www.zeleznehory.net</a:t>
            </a:r>
            <a:r>
              <a:rPr lang="sk-SK" dirty="0" smtClean="0">
                <a:hlinkClick r:id="rId7"/>
              </a:rPr>
              <a:t>/</a:t>
            </a:r>
            <a:r>
              <a:rPr lang="sk-SK" dirty="0" smtClean="0"/>
              <a:t> </a:t>
            </a:r>
            <a:endParaRPr lang="sk-SK" dirty="0"/>
          </a:p>
          <a:p>
            <a:pPr>
              <a:buFont typeface="Courier New" panose="02070309020205020404" pitchFamily="49" charset="0"/>
              <a:buChar char="o"/>
            </a:pPr>
            <a:endParaRPr lang="sk-SK" dirty="0"/>
          </a:p>
          <a:p>
            <a:pPr>
              <a:buFont typeface="Courier New" panose="02070309020205020404" pitchFamily="49" charset="0"/>
              <a:buChar char="o"/>
            </a:pP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267602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476426" y="1397843"/>
            <a:ext cx="7239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/>
                <a:solidFill>
                  <a:schemeClr val="accent3"/>
                </a:solidFill>
              </a:rPr>
              <a:t>Ďakujeme za pozornosť!</a:t>
            </a:r>
            <a:endParaRPr lang="sk-SK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8282" y="3043982"/>
            <a:ext cx="2869371" cy="275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21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Poloha na mape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9053" y="1648942"/>
            <a:ext cx="7913894" cy="492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3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Rozloha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k-SK" dirty="0"/>
              <a:t>761,8 km²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0" y="0"/>
            <a:ext cx="895350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4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Najznámejšie štíty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/>
              <a:t>Peškův</a:t>
            </a:r>
            <a:r>
              <a:rPr lang="sk-SK" sz="2400" dirty="0"/>
              <a:t> </a:t>
            </a:r>
            <a:r>
              <a:rPr lang="sk-SK" sz="2400" dirty="0" smtClean="0"/>
              <a:t>vrch - </a:t>
            </a:r>
            <a:r>
              <a:rPr lang="sk-SK" sz="2400" dirty="0"/>
              <a:t>716,8 </a:t>
            </a:r>
            <a:r>
              <a:rPr lang="sk-SK" sz="2400" dirty="0" smtClean="0"/>
              <a:t>m </a:t>
            </a:r>
            <a:endParaRPr lang="sk-SK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Pešava</a:t>
            </a:r>
            <a:r>
              <a:rPr lang="sk-SK" sz="2400" dirty="0" smtClean="0"/>
              <a:t> - </a:t>
            </a:r>
            <a:r>
              <a:rPr lang="sk-SK" sz="2400" dirty="0"/>
              <a:t>697,0 m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/>
              <a:t>Dědovský</a:t>
            </a:r>
            <a:r>
              <a:rPr lang="sk-SK" sz="2400" dirty="0"/>
              <a:t> </a:t>
            </a:r>
            <a:r>
              <a:rPr lang="sk-SK" sz="2400" dirty="0" smtClean="0"/>
              <a:t>kopec - </a:t>
            </a:r>
            <a:r>
              <a:rPr lang="sk-SK" sz="2400" dirty="0"/>
              <a:t>675,6 m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/>
              <a:t>Vojtěchův</a:t>
            </a:r>
            <a:r>
              <a:rPr lang="sk-SK" sz="2400" dirty="0"/>
              <a:t> </a:t>
            </a:r>
            <a:r>
              <a:rPr lang="sk-SK" sz="2400" dirty="0" smtClean="0"/>
              <a:t>kopec - </a:t>
            </a:r>
            <a:r>
              <a:rPr lang="sk-SK" sz="2400" dirty="0"/>
              <a:t>673,8 m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err="1" smtClean="0"/>
              <a:t>Vestec</a:t>
            </a:r>
            <a:r>
              <a:rPr lang="sk-SK" sz="2400" b="1" dirty="0" smtClean="0"/>
              <a:t> - </a:t>
            </a:r>
            <a:r>
              <a:rPr lang="sk-SK" sz="2400" b="1" dirty="0"/>
              <a:t> 668,0 </a:t>
            </a:r>
            <a:r>
              <a:rPr lang="sk-SK" sz="2400" b="1" dirty="0" smtClean="0"/>
              <a:t>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err="1" smtClean="0"/>
              <a:t>Spálava</a:t>
            </a:r>
            <a:r>
              <a:rPr lang="sk-SK" sz="2400" b="1" dirty="0"/>
              <a:t> </a:t>
            </a:r>
            <a:r>
              <a:rPr lang="sk-SK" sz="2400" b="1" dirty="0" smtClean="0"/>
              <a:t>- 662,9 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/>
              <a:t>Zuberský</a:t>
            </a:r>
            <a:r>
              <a:rPr lang="sk-SK" sz="2400" dirty="0"/>
              <a:t> </a:t>
            </a:r>
            <a:r>
              <a:rPr lang="sk-SK" sz="2400" dirty="0" smtClean="0"/>
              <a:t>vrch</a:t>
            </a:r>
            <a:r>
              <a:rPr lang="sk-SK" sz="2400" dirty="0"/>
              <a:t> </a:t>
            </a:r>
            <a:r>
              <a:rPr lang="sk-SK" sz="2400" dirty="0" smtClean="0"/>
              <a:t>- 650,8 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Polom</a:t>
            </a:r>
            <a:r>
              <a:rPr lang="sk-SK" sz="2400" dirty="0"/>
              <a:t> </a:t>
            </a:r>
            <a:r>
              <a:rPr lang="sk-SK" sz="2400" dirty="0" smtClean="0"/>
              <a:t>- 648,6 m</a:t>
            </a:r>
          </a:p>
          <a:p>
            <a:pPr>
              <a:buFont typeface="Courier New" panose="02070309020205020404" pitchFamily="49" charset="0"/>
              <a:buChar char="o"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4821" y="1147538"/>
            <a:ext cx="4699379" cy="560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1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Vodné nádrže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 </a:t>
            </a:r>
            <a:r>
              <a:rPr lang="sk-SK" sz="2400" dirty="0" smtClean="0"/>
              <a:t>Seč - </a:t>
            </a:r>
            <a:r>
              <a:rPr lang="sk-SK" sz="2400" dirty="0"/>
              <a:t>celkový objem nádrže 21,795 </a:t>
            </a:r>
            <a:r>
              <a:rPr lang="sk-SK" sz="2400" dirty="0" err="1" smtClean="0"/>
              <a:t>milionov</a:t>
            </a:r>
            <a:r>
              <a:rPr lang="sk-SK" sz="2400" dirty="0" smtClean="0"/>
              <a:t> </a:t>
            </a:r>
            <a:r>
              <a:rPr lang="sk-SK" sz="2400" dirty="0"/>
              <a:t>m³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Křižanovice</a:t>
            </a:r>
            <a:r>
              <a:rPr lang="sk-SK" sz="2400" dirty="0" smtClean="0"/>
              <a:t> – maximálna zatopená </a:t>
            </a:r>
            <a:r>
              <a:rPr lang="sk-SK" sz="2400" dirty="0"/>
              <a:t>plocha dosahuje 31,8 </a:t>
            </a:r>
            <a:r>
              <a:rPr lang="sk-SK" sz="2400" dirty="0" smtClean="0"/>
              <a:t>ha</a:t>
            </a:r>
          </a:p>
          <a:p>
            <a:pPr>
              <a:buFont typeface="Courier New" panose="02070309020205020404" pitchFamily="49" charset="0"/>
              <a:buChar char="o"/>
            </a:pP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4128" y="3392904"/>
            <a:ext cx="4269767" cy="32023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3202" y="3591225"/>
            <a:ext cx="5762447" cy="271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13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rieky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3564" y="0"/>
            <a:ext cx="4658436" cy="6447663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41740" y="2084832"/>
            <a:ext cx="9720073" cy="40233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smtClean="0"/>
              <a:t>Labe</a:t>
            </a:r>
            <a:r>
              <a:rPr lang="sk-SK" sz="2400" dirty="0" smtClean="0"/>
              <a:t> - preteká </a:t>
            </a:r>
            <a:r>
              <a:rPr lang="sk-SK" sz="2400" dirty="0" err="1"/>
              <a:t>Chvaletickou</a:t>
            </a:r>
            <a:r>
              <a:rPr lang="sk-SK" sz="2400" dirty="0"/>
              <a:t> pahorkatinou v </a:t>
            </a:r>
            <a:r>
              <a:rPr lang="sk-SK" sz="2400" dirty="0" smtClean="0"/>
              <a:t>dĺžke </a:t>
            </a:r>
            <a:r>
              <a:rPr lang="sk-SK" sz="2400" dirty="0"/>
              <a:t>cca 3 km 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err="1" smtClean="0"/>
              <a:t>Chrudimka</a:t>
            </a:r>
            <a:r>
              <a:rPr lang="sk-SK" sz="2400" b="1" dirty="0" smtClean="0"/>
              <a:t> </a:t>
            </a:r>
            <a:r>
              <a:rPr lang="sk-SK" sz="2400" dirty="0" smtClean="0"/>
              <a:t>- najvýznamnejšia rieka </a:t>
            </a:r>
            <a:r>
              <a:rPr lang="sk-SK" sz="2400" dirty="0" err="1"/>
              <a:t>Sečské</a:t>
            </a:r>
            <a:r>
              <a:rPr lang="sk-SK" sz="2400" dirty="0"/>
              <a:t> vrchoviny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err="1" smtClean="0"/>
              <a:t>Doubrava</a:t>
            </a:r>
            <a:r>
              <a:rPr lang="sk-SK" sz="2400" b="1" dirty="0" smtClean="0"/>
              <a:t> </a:t>
            </a:r>
            <a:r>
              <a:rPr lang="sk-SK" sz="2400" dirty="0" smtClean="0"/>
              <a:t>- </a:t>
            </a:r>
            <a:r>
              <a:rPr lang="sk-SK" sz="2400" dirty="0"/>
              <a:t>odvodňuje Podhradskou kotlinu (Zlatý potok) a </a:t>
            </a:r>
            <a:r>
              <a:rPr lang="sk-SK" sz="2400" dirty="0" smtClean="0"/>
              <a:t>juhozápadný </a:t>
            </a:r>
            <a:r>
              <a:rPr lang="sk-SK" sz="2400" dirty="0" err="1"/>
              <a:t>železnohorský</a:t>
            </a:r>
            <a:r>
              <a:rPr lang="sk-SK" sz="2400" dirty="0"/>
              <a:t> </a:t>
            </a:r>
            <a:r>
              <a:rPr lang="sk-SK" sz="2400" dirty="0" smtClean="0"/>
              <a:t>chrbát.</a:t>
            </a:r>
            <a:endParaRPr lang="sk-SK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b="1" dirty="0" err="1" smtClean="0"/>
              <a:t>Svratka</a:t>
            </a:r>
            <a:r>
              <a:rPr lang="sk-SK" sz="2400" b="1" dirty="0" smtClean="0"/>
              <a:t> </a:t>
            </a:r>
            <a:r>
              <a:rPr lang="sk-SK" sz="2400" dirty="0" smtClean="0"/>
              <a:t>- </a:t>
            </a:r>
            <a:r>
              <a:rPr lang="sk-SK" sz="2400" dirty="0"/>
              <a:t>odvodňuje </a:t>
            </a:r>
            <a:r>
              <a:rPr lang="sk-SK" sz="2400" dirty="0" smtClean="0"/>
              <a:t>malé územie </a:t>
            </a:r>
            <a:r>
              <a:rPr lang="sk-SK" sz="2400" dirty="0" err="1"/>
              <a:t>Kameničské</a:t>
            </a:r>
            <a:r>
              <a:rPr lang="sk-SK" sz="2400" dirty="0"/>
              <a:t> vrchoviny v oblasti </a:t>
            </a:r>
            <a:r>
              <a:rPr lang="sk-SK" sz="2400" dirty="0" err="1"/>
              <a:t>Svratouchu</a:t>
            </a:r>
            <a:r>
              <a:rPr lang="sk-SK" sz="2400" dirty="0"/>
              <a:t> a </a:t>
            </a:r>
            <a:r>
              <a:rPr lang="sk-SK" sz="2400" dirty="0" err="1"/>
              <a:t>Herálce</a:t>
            </a:r>
            <a:endParaRPr lang="sk-SK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408376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rastlinstvo</a:t>
            </a:r>
            <a:endParaRPr lang="sk-SK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2" cstate="print"/>
          <a:srcRect t="5218" b="18992"/>
          <a:stretch/>
        </p:blipFill>
        <p:spPr>
          <a:xfrm>
            <a:off x="5214475" y="4150895"/>
            <a:ext cx="2381250" cy="2707105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4063" y="1815104"/>
            <a:ext cx="9720073" cy="443965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 </a:t>
            </a:r>
            <a:r>
              <a:rPr lang="sk-SK" dirty="0" err="1"/>
              <a:t>vrba</a:t>
            </a:r>
            <a:r>
              <a:rPr lang="sk-SK" dirty="0"/>
              <a:t> </a:t>
            </a:r>
            <a:r>
              <a:rPr lang="sk-SK" dirty="0" err="1"/>
              <a:t>borůvkovitá</a:t>
            </a:r>
            <a:r>
              <a:rPr lang="sk-SK" dirty="0"/>
              <a:t> (</a:t>
            </a:r>
            <a:r>
              <a:rPr lang="sk-SK" i="1" dirty="0" err="1"/>
              <a:t>Salix</a:t>
            </a:r>
            <a:r>
              <a:rPr lang="sk-SK" i="1" dirty="0"/>
              <a:t> </a:t>
            </a:r>
            <a:r>
              <a:rPr lang="sk-SK" i="1" dirty="0" err="1"/>
              <a:t>myrtilloides</a:t>
            </a:r>
            <a:r>
              <a:rPr lang="sk-SK" dirty="0" smtClean="0"/>
              <a:t>)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sk-SK" dirty="0" smtClean="0"/>
              <a:t>mečík </a:t>
            </a:r>
            <a:r>
              <a:rPr lang="sk-SK" dirty="0" err="1"/>
              <a:t>střechovitý</a:t>
            </a:r>
            <a:r>
              <a:rPr lang="sk-SK" dirty="0"/>
              <a:t> </a:t>
            </a:r>
            <a:r>
              <a:rPr lang="sk-SK" dirty="0" smtClean="0"/>
              <a:t>(</a:t>
            </a:r>
            <a:r>
              <a:rPr lang="sk-SK" i="1" dirty="0" err="1" smtClean="0"/>
              <a:t>Gladiolus</a:t>
            </a:r>
            <a:r>
              <a:rPr lang="sk-SK" i="1" dirty="0" smtClean="0"/>
              <a:t> </a:t>
            </a:r>
            <a:r>
              <a:rPr lang="sk-SK" i="1" dirty="0" err="1" smtClean="0"/>
              <a:t>imbricatus</a:t>
            </a:r>
            <a:r>
              <a:rPr lang="sk-SK" dirty="0" smtClean="0"/>
              <a:t>)</a:t>
            </a:r>
            <a:endParaRPr lang="sk-SK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sk-SK" dirty="0" smtClean="0"/>
              <a:t>kosatec </a:t>
            </a:r>
            <a:r>
              <a:rPr lang="sk-SK" dirty="0" err="1"/>
              <a:t>sibiřský</a:t>
            </a:r>
            <a:r>
              <a:rPr lang="sk-SK" dirty="0"/>
              <a:t> (</a:t>
            </a:r>
            <a:r>
              <a:rPr lang="sk-SK" i="1" dirty="0"/>
              <a:t>Iris </a:t>
            </a:r>
            <a:r>
              <a:rPr lang="sk-SK" i="1" dirty="0" err="1"/>
              <a:t>sibirica</a:t>
            </a:r>
            <a:r>
              <a:rPr lang="sk-SK" dirty="0" smtClean="0"/>
              <a:t>)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sk-SK" dirty="0" err="1" smtClean="0"/>
              <a:t>kruštík</a:t>
            </a:r>
            <a:r>
              <a:rPr lang="sk-SK" dirty="0" smtClean="0"/>
              <a:t> </a:t>
            </a:r>
            <a:r>
              <a:rPr lang="sk-SK" dirty="0"/>
              <a:t>bahenní (</a:t>
            </a:r>
            <a:r>
              <a:rPr lang="sk-SK" i="1" dirty="0" err="1"/>
              <a:t>Epipactis</a:t>
            </a:r>
            <a:r>
              <a:rPr lang="sk-SK" i="1" dirty="0"/>
              <a:t> </a:t>
            </a:r>
            <a:r>
              <a:rPr lang="sk-SK" i="1" dirty="0" err="1"/>
              <a:t>palustris</a:t>
            </a:r>
            <a:r>
              <a:rPr lang="sk-SK" dirty="0" smtClean="0"/>
              <a:t>)</a:t>
            </a:r>
            <a:endParaRPr lang="sk-SK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sk-SK" dirty="0" err="1" smtClean="0"/>
              <a:t>vachta</a:t>
            </a:r>
            <a:r>
              <a:rPr lang="sk-SK" dirty="0" smtClean="0"/>
              <a:t> </a:t>
            </a:r>
            <a:r>
              <a:rPr lang="sk-SK" dirty="0"/>
              <a:t>trojlistá (</a:t>
            </a:r>
            <a:r>
              <a:rPr lang="sk-SK" i="1" dirty="0" err="1"/>
              <a:t>Menyanthes</a:t>
            </a:r>
            <a:r>
              <a:rPr lang="sk-SK" i="1" dirty="0"/>
              <a:t> </a:t>
            </a:r>
            <a:r>
              <a:rPr lang="sk-SK" i="1" dirty="0" err="1"/>
              <a:t>trifoliata</a:t>
            </a:r>
            <a:r>
              <a:rPr lang="sk-SK" dirty="0" smtClean="0"/>
              <a:t>)</a:t>
            </a:r>
            <a:endParaRPr lang="sk-SK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sk-SK" dirty="0" err="1" smtClean="0"/>
              <a:t>rosnatka</a:t>
            </a:r>
            <a:r>
              <a:rPr lang="sk-SK" dirty="0" smtClean="0"/>
              <a:t> </a:t>
            </a:r>
            <a:r>
              <a:rPr lang="sk-SK" dirty="0" err="1"/>
              <a:t>okrouhlolistá</a:t>
            </a:r>
            <a:r>
              <a:rPr lang="sk-SK" dirty="0"/>
              <a:t> (</a:t>
            </a:r>
            <a:r>
              <a:rPr lang="sk-SK" i="1" dirty="0" err="1"/>
              <a:t>Drosera</a:t>
            </a:r>
            <a:r>
              <a:rPr lang="sk-SK" i="1" dirty="0"/>
              <a:t> </a:t>
            </a:r>
            <a:r>
              <a:rPr lang="sk-SK" i="1" dirty="0" err="1" smtClean="0"/>
              <a:t>rotundifolia</a:t>
            </a:r>
            <a:r>
              <a:rPr lang="sk-SK" i="1" dirty="0" smtClean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err="1" smtClean="0"/>
              <a:t>hořec</a:t>
            </a:r>
            <a:r>
              <a:rPr lang="sk-SK" dirty="0" smtClean="0"/>
              <a:t> </a:t>
            </a:r>
            <a:r>
              <a:rPr lang="sk-SK" dirty="0"/>
              <a:t>brvitý (</a:t>
            </a:r>
            <a:r>
              <a:rPr lang="sk-SK" i="1" dirty="0" err="1"/>
              <a:t>Gentianopsis</a:t>
            </a:r>
            <a:r>
              <a:rPr lang="sk-SK" i="1" dirty="0"/>
              <a:t> </a:t>
            </a:r>
            <a:r>
              <a:rPr lang="sk-SK" i="1" dirty="0" err="1" smtClean="0"/>
              <a:t>ciliata</a:t>
            </a:r>
            <a:r>
              <a:rPr lang="sk-SK" dirty="0" smtClean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err="1" smtClean="0"/>
              <a:t>záraza</a:t>
            </a:r>
            <a:r>
              <a:rPr lang="sk-SK" dirty="0" smtClean="0"/>
              <a:t> </a:t>
            </a:r>
            <a:r>
              <a:rPr lang="sk-SK" dirty="0"/>
              <a:t>vyšší (</a:t>
            </a:r>
            <a:r>
              <a:rPr lang="sk-SK" i="1" dirty="0" err="1"/>
              <a:t>Orobanche</a:t>
            </a:r>
            <a:r>
              <a:rPr lang="sk-SK" i="1" dirty="0"/>
              <a:t> </a:t>
            </a:r>
            <a:r>
              <a:rPr lang="sk-SK" i="1" dirty="0" err="1"/>
              <a:t>elatior</a:t>
            </a:r>
            <a:r>
              <a:rPr lang="sk-SK" dirty="0"/>
              <a:t>) 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smtClean="0"/>
              <a:t> </a:t>
            </a:r>
            <a:r>
              <a:rPr lang="sk-SK" dirty="0" err="1"/>
              <a:t>bradáček</a:t>
            </a:r>
            <a:r>
              <a:rPr lang="sk-SK" dirty="0"/>
              <a:t> </a:t>
            </a:r>
            <a:r>
              <a:rPr lang="sk-SK" dirty="0" err="1"/>
              <a:t>vejčitý</a:t>
            </a:r>
            <a:r>
              <a:rPr lang="sk-SK" dirty="0"/>
              <a:t> (</a:t>
            </a:r>
            <a:r>
              <a:rPr lang="sk-SK" i="1" dirty="0" err="1"/>
              <a:t>Listera</a:t>
            </a:r>
            <a:r>
              <a:rPr lang="sk-SK" i="1" dirty="0"/>
              <a:t> </a:t>
            </a:r>
            <a:r>
              <a:rPr lang="sk-SK" i="1" dirty="0" err="1"/>
              <a:t>ovata</a:t>
            </a:r>
            <a:r>
              <a:rPr lang="sk-SK" dirty="0" smtClean="0"/>
              <a:t>) </a:t>
            </a:r>
            <a:r>
              <a:rPr lang="sk-SK" dirty="0"/>
              <a:t> </a:t>
            </a:r>
            <a:endParaRPr lang="sk-SK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dirty="0" err="1" smtClean="0"/>
              <a:t>Klokočovská</a:t>
            </a:r>
            <a:r>
              <a:rPr lang="sk-SK" dirty="0" smtClean="0"/>
              <a:t> </a:t>
            </a:r>
            <a:r>
              <a:rPr lang="sk-SK" dirty="0" err="1" smtClean="0"/>
              <a:t>lípa</a:t>
            </a:r>
            <a:r>
              <a:rPr lang="sk-SK" dirty="0"/>
              <a:t> </a:t>
            </a:r>
            <a:r>
              <a:rPr lang="sk-SK" dirty="0" smtClean="0"/>
              <a:t>- je považovaná </a:t>
            </a:r>
            <a:r>
              <a:rPr lang="sk-SK" dirty="0"/>
              <a:t>za </a:t>
            </a:r>
            <a:r>
              <a:rPr lang="sk-SK" dirty="0" smtClean="0"/>
              <a:t>najstaršiu </a:t>
            </a:r>
            <a:r>
              <a:rPr lang="sk-SK" dirty="0" smtClean="0">
                <a:solidFill>
                  <a:schemeClr val="bg1"/>
                </a:solidFill>
              </a:rPr>
              <a:t>lipu </a:t>
            </a:r>
            <a:r>
              <a:rPr lang="sk-SK" dirty="0">
                <a:solidFill>
                  <a:schemeClr val="bg1"/>
                </a:solidFill>
              </a:rPr>
              <a:t>v Čechách. 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0491" y="585216"/>
            <a:ext cx="2273753" cy="167539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6621" y="585216"/>
            <a:ext cx="1595185" cy="24597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35143" y="664426"/>
            <a:ext cx="2275464" cy="151697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3759" y="2329162"/>
            <a:ext cx="1669526" cy="223716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1248" y="3911115"/>
            <a:ext cx="2189747" cy="218974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35142" y="2285678"/>
            <a:ext cx="2445214" cy="145082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5662" y="2804731"/>
            <a:ext cx="1526357" cy="115364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238874" y="3840780"/>
            <a:ext cx="1841482" cy="240670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4473289" y="2036024"/>
            <a:ext cx="1513452" cy="20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9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živočíchy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k-SK" sz="2400" i="1" dirty="0" smtClean="0"/>
              <a:t>Plch </a:t>
            </a:r>
            <a:r>
              <a:rPr lang="sk-SK" sz="2400" i="1" dirty="0" err="1"/>
              <a:t>velký</a:t>
            </a:r>
            <a:r>
              <a:rPr lang="sk-SK" sz="2400" i="1" dirty="0"/>
              <a:t> (</a:t>
            </a:r>
            <a:r>
              <a:rPr lang="sk-SK" sz="2400" i="1" dirty="0" err="1"/>
              <a:t>Glis</a:t>
            </a:r>
            <a:r>
              <a:rPr lang="sk-SK" sz="2400" i="1" dirty="0"/>
              <a:t> </a:t>
            </a:r>
            <a:r>
              <a:rPr lang="sk-SK" sz="2400" i="1" dirty="0" err="1"/>
              <a:t>glis</a:t>
            </a:r>
            <a:r>
              <a:rPr lang="sk-SK" sz="2400" i="1" dirty="0" smtClean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Měkkýši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Ryby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smtClean="0"/>
              <a:t>Obojživelníky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Plazi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Ptáci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 err="1" smtClean="0"/>
              <a:t>Savci</a:t>
            </a:r>
            <a:endParaRPr lang="sk-SK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k-SK" sz="2400" dirty="0"/>
              <a:t>Motýli</a:t>
            </a:r>
            <a:endParaRPr lang="sk-SK" sz="2400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2461" y="199593"/>
            <a:ext cx="2324100" cy="16668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057" y="240489"/>
            <a:ext cx="2438969" cy="162597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6612" y="4504863"/>
            <a:ext cx="3061570" cy="203977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8414" y="2305618"/>
            <a:ext cx="2397643" cy="179823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6" cstate="print"/>
          <a:srcRect l="33086" t="25331" r="6969"/>
          <a:stretch/>
        </p:blipFill>
        <p:spPr>
          <a:xfrm>
            <a:off x="9893661" y="2367104"/>
            <a:ext cx="1908576" cy="163602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4276" y="4656010"/>
            <a:ext cx="3171825" cy="19050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0539" y="2211195"/>
            <a:ext cx="2791922" cy="20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1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zaujímavosti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4696" y="2231409"/>
            <a:ext cx="9720073" cy="4023360"/>
          </a:xfrm>
        </p:spPr>
        <p:txBody>
          <a:bodyPr/>
          <a:lstStyle/>
          <a:p>
            <a:r>
              <a:rPr lang="sk-SK" sz="2400" dirty="0" smtClean="0"/>
              <a:t>Zrúcanina hradu </a:t>
            </a:r>
            <a:r>
              <a:rPr lang="sk-SK" sz="2400" dirty="0" err="1" smtClean="0"/>
              <a:t>Oheb</a:t>
            </a:r>
            <a:r>
              <a:rPr lang="sk-SK" sz="2400" dirty="0" smtClean="0"/>
              <a:t> </a:t>
            </a:r>
            <a:r>
              <a:rPr lang="sk-SK" sz="2400" dirty="0"/>
              <a:t>a </a:t>
            </a:r>
            <a:r>
              <a:rPr lang="sk-SK" sz="2400" dirty="0" err="1" smtClean="0"/>
              <a:t>Vildštejn</a:t>
            </a:r>
            <a:endParaRPr lang="sk-SK" sz="2400" dirty="0" smtClean="0"/>
          </a:p>
          <a:p>
            <a:r>
              <a:rPr lang="sk-SK" sz="2400" dirty="0" smtClean="0"/>
              <a:t>Prírodná rezervácia </a:t>
            </a:r>
            <a:r>
              <a:rPr lang="sk-SK" sz="2400" dirty="0" err="1" smtClean="0"/>
              <a:t>Oheb</a:t>
            </a:r>
            <a:endParaRPr lang="sk-SK" sz="2400" dirty="0" smtClean="0"/>
          </a:p>
          <a:p>
            <a:r>
              <a:rPr lang="sk-SK" sz="2400" dirty="0" smtClean="0"/>
              <a:t>Seč</a:t>
            </a:r>
          </a:p>
          <a:p>
            <a:r>
              <a:rPr lang="sk-SK" sz="2400" dirty="0"/>
              <a:t>Skanzen </a:t>
            </a:r>
            <a:r>
              <a:rPr lang="sk-SK" sz="2400" dirty="0" smtClean="0"/>
              <a:t>Súbor ľudových stavieb Vysočina</a:t>
            </a:r>
          </a:p>
          <a:p>
            <a:r>
              <a:rPr lang="sk-SK" sz="2400" dirty="0"/>
              <a:t>Horní Bradlo </a:t>
            </a:r>
            <a:r>
              <a:rPr lang="sk-SK" sz="2400" dirty="0" smtClean="0"/>
              <a:t>– prales</a:t>
            </a:r>
          </a:p>
          <a:p>
            <a:r>
              <a:rPr lang="sk-SK" sz="2400" dirty="0" smtClean="0"/>
              <a:t>Zrúcanina hradu </a:t>
            </a:r>
            <a:r>
              <a:rPr lang="sk-SK" sz="2400" dirty="0" err="1" smtClean="0"/>
              <a:t>Lichnice</a:t>
            </a:r>
            <a:endParaRPr lang="sk-SK" sz="2400" dirty="0" smtClean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1876" y="134140"/>
            <a:ext cx="3186007" cy="225380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3691" y="134140"/>
            <a:ext cx="3002177" cy="225163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9251" y="4387494"/>
            <a:ext cx="3227970" cy="242097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6282" y="2532350"/>
            <a:ext cx="2129248" cy="283899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34335" y="2084832"/>
            <a:ext cx="2607540" cy="195565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4832" y="4499338"/>
            <a:ext cx="3607043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170</TotalTime>
  <Words>217</Words>
  <Application>Microsoft Office PowerPoint</Application>
  <PresentationFormat>Vlastná</PresentationFormat>
  <Paragraphs>92</Paragraphs>
  <Slides>16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Integrál</vt:lpstr>
      <vt:lpstr>Železné hory </vt:lpstr>
      <vt:lpstr>Poloha na mape</vt:lpstr>
      <vt:lpstr>Rozloha</vt:lpstr>
      <vt:lpstr>Najznámejšie štíty</vt:lpstr>
      <vt:lpstr>Vodné nádrže</vt:lpstr>
      <vt:lpstr>rieky</vt:lpstr>
      <vt:lpstr>rastlinstvo</vt:lpstr>
      <vt:lpstr>živočíchy</vt:lpstr>
      <vt:lpstr>zaujímavosti</vt:lpstr>
      <vt:lpstr>Typy na dovolenku</vt:lpstr>
      <vt:lpstr>Ubytovacie služby</vt:lpstr>
      <vt:lpstr>Turistické trasy</vt:lpstr>
      <vt:lpstr>5 naj... Železné hory</vt:lpstr>
      <vt:lpstr>VIDEÁ</vt:lpstr>
      <vt:lpstr>zdroje</vt:lpstr>
      <vt:lpstr>Snímka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student</dc:creator>
  <cp:lastModifiedBy>user</cp:lastModifiedBy>
  <cp:revision>25</cp:revision>
  <dcterms:created xsi:type="dcterms:W3CDTF">2018-11-21T10:28:55Z</dcterms:created>
  <dcterms:modified xsi:type="dcterms:W3CDTF">2018-12-16T21:55:59Z</dcterms:modified>
</cp:coreProperties>
</file>