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4" r:id="rId8"/>
    <p:sldId id="265" r:id="rId9"/>
    <p:sldId id="266" r:id="rId10"/>
    <p:sldId id="268" r:id="rId11"/>
    <p:sldId id="270" r:id="rId12"/>
    <p:sldId id="271" r:id="rId13"/>
    <p:sldId id="272" r:id="rId14"/>
    <p:sldId id="273" r:id="rId15"/>
    <p:sldId id="274" r:id="rId16"/>
    <p:sldId id="269" r:id="rId1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E09C1A-E816-44B3-9347-BD7C373A71F9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87BA7C-C9D2-4EF8-B6EB-AAC06A30CBF5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0405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C1A-E816-44B3-9347-BD7C373A71F9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BA7C-C9D2-4EF8-B6EB-AAC06A30C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8562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C1A-E816-44B3-9347-BD7C373A71F9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BA7C-C9D2-4EF8-B6EB-AAC06A30C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199139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C1A-E816-44B3-9347-BD7C373A71F9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BA7C-C9D2-4EF8-B6EB-AAC06A30C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832922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C1A-E816-44B3-9347-BD7C373A71F9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BA7C-C9D2-4EF8-B6EB-AAC06A30CBF5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63374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C1A-E816-44B3-9347-BD7C373A71F9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BA7C-C9D2-4EF8-B6EB-AAC06A30C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783133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C1A-E816-44B3-9347-BD7C373A71F9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BA7C-C9D2-4EF8-B6EB-AAC06A30C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4076120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C1A-E816-44B3-9347-BD7C373A71F9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BA7C-C9D2-4EF8-B6EB-AAC06A30C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63956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C1A-E816-44B3-9347-BD7C373A71F9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BA7C-C9D2-4EF8-B6EB-AAC06A30C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202907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C1A-E816-44B3-9347-BD7C373A71F9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BA7C-C9D2-4EF8-B6EB-AAC06A30C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71280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C1A-E816-44B3-9347-BD7C373A71F9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BA7C-C9D2-4EF8-B6EB-AAC06A30C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02420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FE09C1A-E816-44B3-9347-BD7C373A71F9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687BA7C-C9D2-4EF8-B6EB-AAC06A30C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39334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e-chalupy.cz/zelezne-hory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%C5%BEelezn%C3%A9+hory+na+mape&amp;source=lnms&amp;tbm=isch&amp;sa=X&amp;ved=0ahUKEwjysq_4pOXeAhXEiSwKHd05At8Q_AUIDigB&amp;biw=1920&amp;bih=96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Ž</a:t>
            </a:r>
            <a:r>
              <a:rPr lang="sk-SK" b="1" dirty="0" smtClean="0"/>
              <a:t>elezné hory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Natália G. &amp; </a:t>
            </a:r>
            <a:r>
              <a:rPr lang="sk-SK" dirty="0" err="1" smtClean="0"/>
              <a:t>Vanessa</a:t>
            </a:r>
            <a:r>
              <a:rPr lang="sk-SK" dirty="0" smtClean="0"/>
              <a:t> O.</a:t>
            </a:r>
          </a:p>
          <a:p>
            <a:r>
              <a:rPr lang="sk-SK" dirty="0" smtClean="0"/>
              <a:t>II.A</a:t>
            </a:r>
          </a:p>
          <a:p>
            <a:r>
              <a:rPr lang="sk-SK" dirty="0" smtClean="0"/>
              <a:t>2017/2018</a:t>
            </a:r>
            <a:endParaRPr lang="sk-SK" dirty="0" smtClean="0"/>
          </a:p>
        </p:txBody>
      </p:sp>
    </p:spTree>
    <p:extLst>
      <p:ext uri="{BB962C8B-B14F-4D97-AF65-F5344CB8AC3E}">
        <p14:creationId xmlns="" xmlns:p14="http://schemas.microsoft.com/office/powerpoint/2010/main" val="2617444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Atraktivity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>
                <a:solidFill>
                  <a:schemeClr val="tx1"/>
                </a:solidFill>
              </a:rPr>
              <a:t>Hrady, zámky, tvrdze</a:t>
            </a:r>
          </a:p>
          <a:p>
            <a:r>
              <a:rPr lang="sk-SK" dirty="0" err="1" smtClean="0">
                <a:solidFill>
                  <a:schemeClr val="tx1"/>
                </a:solidFill>
              </a:rPr>
              <a:t>Lichnice</a:t>
            </a:r>
            <a:endParaRPr lang="sk-SK" dirty="0" smtClean="0">
              <a:solidFill>
                <a:schemeClr val="tx1"/>
              </a:solidFill>
            </a:endParaRPr>
          </a:p>
          <a:p>
            <a:r>
              <a:rPr lang="sk-SK" dirty="0" err="1" smtClean="0">
                <a:solidFill>
                  <a:schemeClr val="tx1"/>
                </a:solidFill>
              </a:rPr>
              <a:t>Svojšice</a:t>
            </a:r>
            <a:r>
              <a:rPr lang="sk-SK" dirty="0" smtClean="0">
                <a:solidFill>
                  <a:schemeClr val="tx1"/>
                </a:solidFill>
              </a:rPr>
              <a:t> (tvrdza pri </a:t>
            </a:r>
            <a:r>
              <a:rPr lang="sk-SK" dirty="0" err="1" smtClean="0">
                <a:solidFill>
                  <a:schemeClr val="tx1"/>
                </a:solidFill>
              </a:rPr>
              <a:t>Heřmanovom</a:t>
            </a:r>
            <a:r>
              <a:rPr lang="sk-SK" dirty="0" smtClean="0">
                <a:solidFill>
                  <a:schemeClr val="tx1"/>
                </a:solidFill>
              </a:rPr>
              <a:t> </a:t>
            </a:r>
            <a:r>
              <a:rPr lang="sk-SK" dirty="0" err="1" smtClean="0">
                <a:solidFill>
                  <a:schemeClr val="tx1"/>
                </a:solidFill>
              </a:rPr>
              <a:t>Městci</a:t>
            </a:r>
            <a:r>
              <a:rPr lang="sk-SK" dirty="0" smtClean="0">
                <a:solidFill>
                  <a:schemeClr val="tx1"/>
                </a:solidFill>
              </a:rPr>
              <a:t>)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Lipka (tvrdza pri Hornom Bradle)</a:t>
            </a:r>
          </a:p>
          <a:p>
            <a:r>
              <a:rPr lang="sk-SK" dirty="0" err="1" smtClean="0">
                <a:solidFill>
                  <a:schemeClr val="tx1"/>
                </a:solidFill>
              </a:rPr>
              <a:t>Oheb</a:t>
            </a:r>
            <a:r>
              <a:rPr lang="sk-SK" dirty="0" smtClean="0">
                <a:solidFill>
                  <a:schemeClr val="tx1"/>
                </a:solidFill>
              </a:rPr>
              <a:t> (zrúcanina hradu)</a:t>
            </a:r>
          </a:p>
          <a:p>
            <a:r>
              <a:rPr lang="sk-SK" dirty="0" err="1" smtClean="0">
                <a:solidFill>
                  <a:schemeClr val="tx1"/>
                </a:solidFill>
              </a:rPr>
              <a:t>Vildštejn</a:t>
            </a:r>
            <a:r>
              <a:rPr lang="sk-SK" dirty="0" smtClean="0">
                <a:solidFill>
                  <a:schemeClr val="tx1"/>
                </a:solidFill>
              </a:rPr>
              <a:t> (zrúcanina hradu)</a:t>
            </a:r>
          </a:p>
          <a:p>
            <a:r>
              <a:rPr lang="sk-SK" dirty="0" err="1" smtClean="0">
                <a:solidFill>
                  <a:schemeClr val="tx1"/>
                </a:solidFill>
              </a:rPr>
              <a:t>Strádov</a:t>
            </a:r>
            <a:r>
              <a:rPr lang="sk-SK" dirty="0" smtClean="0">
                <a:solidFill>
                  <a:schemeClr val="tx1"/>
                </a:solidFill>
              </a:rPr>
              <a:t> (zrúcanina hradu)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Rozpakov (tvrdza pri </a:t>
            </a:r>
            <a:r>
              <a:rPr lang="sk-SK" dirty="0" err="1" smtClean="0">
                <a:solidFill>
                  <a:schemeClr val="tx1"/>
                </a:solidFill>
              </a:rPr>
              <a:t>Prachoviciach</a:t>
            </a:r>
            <a:r>
              <a:rPr lang="sk-SK" dirty="0" smtClean="0">
                <a:solidFill>
                  <a:schemeClr val="tx1"/>
                </a:solidFill>
              </a:rPr>
              <a:t>)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sk-SK" b="1" dirty="0" smtClean="0">
                <a:solidFill>
                  <a:schemeClr val="tx1"/>
                </a:solidFill>
              </a:rPr>
              <a:t>Zjazdovky:</a:t>
            </a:r>
          </a:p>
          <a:p>
            <a:r>
              <a:rPr lang="sk-SK" dirty="0" err="1" smtClean="0">
                <a:solidFill>
                  <a:schemeClr val="tx1"/>
                </a:solidFill>
              </a:rPr>
              <a:t>Hlinsko</a:t>
            </a:r>
            <a:endParaRPr lang="sk-SK" dirty="0" smtClean="0">
              <a:solidFill>
                <a:schemeClr val="tx1"/>
              </a:solidFill>
            </a:endParaRPr>
          </a:p>
          <a:p>
            <a:r>
              <a:rPr lang="sk-SK" dirty="0" err="1" smtClean="0">
                <a:solidFill>
                  <a:schemeClr val="tx1"/>
                </a:solidFill>
              </a:rPr>
              <a:t>Hluboká</a:t>
            </a:r>
            <a:endParaRPr lang="sk-SK" dirty="0" smtClean="0">
              <a:solidFill>
                <a:schemeClr val="tx1"/>
              </a:solidFill>
            </a:endParaRPr>
          </a:p>
          <a:p>
            <a:r>
              <a:rPr lang="sk-SK" dirty="0" err="1" smtClean="0">
                <a:solidFill>
                  <a:schemeClr val="tx1"/>
                </a:solidFill>
              </a:rPr>
              <a:t>Chotěboř</a:t>
            </a:r>
            <a:endParaRPr lang="sk-SK" dirty="0" smtClean="0">
              <a:solidFill>
                <a:schemeClr val="tx1"/>
              </a:solidFill>
            </a:endParaRPr>
          </a:p>
          <a:p>
            <a:r>
              <a:rPr lang="sk-SK" dirty="0" smtClean="0">
                <a:solidFill>
                  <a:schemeClr val="tx1"/>
                </a:solidFill>
              </a:rPr>
              <a:t>Trhová Kamenice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Horní Bradlo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Vápenný </a:t>
            </a:r>
            <a:r>
              <a:rPr lang="sk-SK" dirty="0" err="1" smtClean="0">
                <a:solidFill>
                  <a:schemeClr val="tx1"/>
                </a:solidFill>
              </a:rPr>
              <a:t>Podol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6648" y="439283"/>
            <a:ext cx="3521117" cy="214494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57737" y="2644703"/>
            <a:ext cx="2382234" cy="178667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91506" y="4491851"/>
            <a:ext cx="3126259" cy="20828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301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Video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>
                <a:solidFill>
                  <a:schemeClr val="tx1"/>
                </a:solidFill>
              </a:rPr>
              <a:t>https://www.youtube.com/watch?v=bhs6gOTU6UU</a:t>
            </a:r>
          </a:p>
        </p:txBody>
      </p:sp>
    </p:spTree>
    <p:extLst>
      <p:ext uri="{BB962C8B-B14F-4D97-AF65-F5344CB8AC3E}">
        <p14:creationId xmlns="" xmlns:p14="http://schemas.microsoft.com/office/powerpoint/2010/main" val="341940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Typy na dovolenku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err="1" smtClean="0">
                <a:solidFill>
                  <a:schemeClr val="tx1"/>
                </a:solidFill>
              </a:rPr>
              <a:t>Geocyklochodníky</a:t>
            </a:r>
            <a:r>
              <a:rPr lang="sk-SK" sz="2400" dirty="0" smtClean="0">
                <a:solidFill>
                  <a:schemeClr val="tx1"/>
                </a:solidFill>
              </a:rPr>
              <a:t> v </a:t>
            </a:r>
            <a:r>
              <a:rPr lang="sk-SK" sz="2400" dirty="0">
                <a:solidFill>
                  <a:schemeClr val="tx1"/>
                </a:solidFill>
              </a:rPr>
              <a:t>Železných </a:t>
            </a:r>
            <a:r>
              <a:rPr lang="sk-SK" sz="2400" dirty="0" smtClean="0">
                <a:solidFill>
                  <a:schemeClr val="tx1"/>
                </a:solidFill>
              </a:rPr>
              <a:t>horách</a:t>
            </a: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37" y="3576637"/>
            <a:ext cx="9525" cy="952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037" y="3729037"/>
            <a:ext cx="9525" cy="952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437" y="3881437"/>
            <a:ext cx="9525" cy="952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726" y="3371447"/>
            <a:ext cx="5334000" cy="219075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4958" y="3066700"/>
            <a:ext cx="5334000" cy="3343275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1120" y="2540429"/>
            <a:ext cx="3088884" cy="23166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740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Ubytovanie – ubytovacie služby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solidFill>
                  <a:srgbClr val="0070C0"/>
                </a:solidFill>
                <a:hlinkClick r:id="rId2"/>
              </a:rPr>
              <a:t>https://www.e-chalupy.cz/zelezne-hory</a:t>
            </a:r>
            <a:r>
              <a:rPr lang="sk-SK" dirty="0" smtClean="0">
                <a:solidFill>
                  <a:srgbClr val="0070C0"/>
                </a:solidFill>
                <a:hlinkClick r:id="rId2"/>
              </a:rPr>
              <a:t>/</a:t>
            </a:r>
            <a:endParaRPr lang="sk-SK" dirty="0" smtClean="0">
              <a:solidFill>
                <a:srgbClr val="0070C0"/>
              </a:solidFill>
            </a:endParaRPr>
          </a:p>
          <a:p>
            <a:endParaRPr lang="sk-SK" dirty="0">
              <a:solidFill>
                <a:srgbClr val="0070C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895" y="3208466"/>
            <a:ext cx="4007923" cy="267027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58606" y="3502429"/>
            <a:ext cx="4482935" cy="30540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83698" y="1539006"/>
            <a:ext cx="3173319" cy="237998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2174" y="2664775"/>
            <a:ext cx="3372592" cy="25294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416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Turistické trasy 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33502" y="1965960"/>
            <a:ext cx="5094515" cy="44229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9640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5 - NAJ!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02920" indent="-457200">
              <a:buAutoNum type="arabicPeriod"/>
            </a:pPr>
            <a:r>
              <a:rPr lang="sk-SK" sz="2400" dirty="0" smtClean="0">
                <a:solidFill>
                  <a:schemeClr val="tx1"/>
                </a:solidFill>
              </a:rPr>
              <a:t>Med</a:t>
            </a:r>
          </a:p>
          <a:p>
            <a:pPr marL="502920" indent="-457200">
              <a:buAutoNum type="arabicPeriod"/>
            </a:pP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smtClean="0">
                <a:solidFill>
                  <a:schemeClr val="tx1"/>
                </a:solidFill>
              </a:rPr>
              <a:t>Kamenná rieka</a:t>
            </a:r>
          </a:p>
          <a:p>
            <a:pPr marL="502920" indent="-457200">
              <a:buAutoNum type="arabicPeriod"/>
            </a:pPr>
            <a:r>
              <a:rPr lang="sk-SK" sz="2400" dirty="0" smtClean="0">
                <a:solidFill>
                  <a:schemeClr val="tx1"/>
                </a:solidFill>
              </a:rPr>
              <a:t> Rybníky v </a:t>
            </a:r>
            <a:r>
              <a:rPr lang="sk-SK" sz="2400" dirty="0" err="1" smtClean="0">
                <a:solidFill>
                  <a:schemeClr val="tx1"/>
                </a:solidFill>
              </a:rPr>
              <a:t>Slávickej</a:t>
            </a:r>
            <a:r>
              <a:rPr lang="sk-SK" sz="2400" dirty="0" smtClean="0">
                <a:solidFill>
                  <a:schemeClr val="tx1"/>
                </a:solidFill>
              </a:rPr>
              <a:t> obore</a:t>
            </a:r>
          </a:p>
          <a:p>
            <a:pPr marL="502920" indent="-457200">
              <a:buAutoNum type="arabicPeriod"/>
            </a:pPr>
            <a:r>
              <a:rPr lang="sk-SK" sz="2400" dirty="0" err="1" smtClean="0">
                <a:solidFill>
                  <a:schemeClr val="tx1"/>
                </a:solidFill>
              </a:rPr>
              <a:t>Zdechovická</a:t>
            </a:r>
            <a:r>
              <a:rPr lang="sk-SK" sz="2400" dirty="0" smtClean="0">
                <a:solidFill>
                  <a:schemeClr val="tx1"/>
                </a:solidFill>
              </a:rPr>
              <a:t> brána</a:t>
            </a:r>
          </a:p>
          <a:p>
            <a:pPr marL="502920" indent="-457200">
              <a:buAutoNum type="arabicPeriod"/>
            </a:pPr>
            <a:r>
              <a:rPr lang="sk-SK" sz="2400" dirty="0" smtClean="0">
                <a:solidFill>
                  <a:schemeClr val="tx1"/>
                </a:solidFill>
              </a:rPr>
              <a:t>Múzeum zločinu </a:t>
            </a:r>
            <a:r>
              <a:rPr lang="sk-SK" sz="2400" dirty="0" err="1" smtClean="0">
                <a:solidFill>
                  <a:schemeClr val="tx1"/>
                </a:solidFill>
              </a:rPr>
              <a:t>Galérka</a:t>
            </a: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64080" y="609600"/>
            <a:ext cx="2378676" cy="317156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3934" y="4619966"/>
            <a:ext cx="2482164" cy="1861623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2639" y="4945220"/>
            <a:ext cx="3876377" cy="153636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77323" y="1029602"/>
            <a:ext cx="3486757" cy="260598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62355" y="3286450"/>
            <a:ext cx="4276892" cy="31951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806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494638"/>
          </a:xfrm>
        </p:spPr>
        <p:txBody>
          <a:bodyPr>
            <a:normAutofit/>
          </a:bodyPr>
          <a:lstStyle/>
          <a:p>
            <a:pPr algn="ctr"/>
            <a:r>
              <a:rPr lang="sk-SK" sz="6600" b="1" dirty="0" smtClean="0"/>
              <a:t>Ďakujeme za pozornosť </a:t>
            </a:r>
            <a:r>
              <a:rPr lang="sk-SK" sz="6600" b="1" dirty="0" smtClean="0">
                <a:sym typeface="Wingdings" panose="05000000000000000000" pitchFamily="2" charset="2"/>
              </a:rPr>
              <a:t></a:t>
            </a:r>
            <a:endParaRPr lang="sk-SK" sz="6600" b="1" dirty="0"/>
          </a:p>
        </p:txBody>
      </p:sp>
    </p:spTree>
    <p:extLst>
      <p:ext uri="{BB962C8B-B14F-4D97-AF65-F5344CB8AC3E}">
        <p14:creationId xmlns="" xmlns:p14="http://schemas.microsoft.com/office/powerpoint/2010/main" val="2102378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Obsah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>
                <a:solidFill>
                  <a:schemeClr val="tx1"/>
                </a:solidFill>
              </a:rPr>
              <a:t>Označenie na mape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Rozloha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Najvyšší štít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Najznámejšie štíty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Plesá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Rieky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Rastlinstvo 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Živočíchy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Atraktivity (pamiatky,..)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327395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Označenie na mape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74582" y="1498511"/>
            <a:ext cx="6995701" cy="4351338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1219199" y="6058069"/>
            <a:ext cx="111869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900" dirty="0" smtClean="0">
                <a:hlinkClick r:id="rId3"/>
              </a:rPr>
              <a:t>https://www.google.com/search?q=%C5%BEelezn%C3%A9+hory+na+mape&amp;source=lnms&amp;tbm=isch&amp;sa=X&amp;ved=0ahUKEwjysq_4pOXeAhXEiSwKHd05At8Q_AUIDigB&amp;biw=1920&amp;bih=969#imgrc=i3scCKSlSQJ71M</a:t>
            </a:r>
            <a:r>
              <a:rPr lang="sk-SK" sz="900" dirty="0" smtClean="0"/>
              <a:t>:</a:t>
            </a:r>
          </a:p>
        </p:txBody>
      </p:sp>
    </p:spTree>
    <p:extLst>
      <p:ext uri="{BB962C8B-B14F-4D97-AF65-F5344CB8AC3E}">
        <p14:creationId xmlns="" xmlns:p14="http://schemas.microsoft.com/office/powerpoint/2010/main" val="337326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Rozloha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sz="2800" dirty="0" smtClean="0">
                <a:solidFill>
                  <a:schemeClr val="tx1"/>
                </a:solidFill>
              </a:rPr>
              <a:t>Železné hory sú geomorfologický celok vo východných Čechách, ktorý je súčasťou Českomoravskej vrchoviny. </a:t>
            </a:r>
          </a:p>
          <a:p>
            <a:r>
              <a:rPr lang="sk-SK" sz="2800" dirty="0" smtClean="0">
                <a:solidFill>
                  <a:schemeClr val="tx1"/>
                </a:solidFill>
              </a:rPr>
              <a:t>Má rozlohu 580 km², strednú nadmorskú výšku cca 450 m n. m a jeho</a:t>
            </a: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68411" y="6414101"/>
            <a:ext cx="3750276" cy="184407"/>
          </a:xfrm>
        </p:spPr>
        <p:txBody>
          <a:bodyPr>
            <a:normAutofit fontScale="92500" lnSpcReduction="20000"/>
          </a:bodyPr>
          <a:lstStyle/>
          <a:p>
            <a:r>
              <a:rPr lang="sk-SK" sz="900" dirty="0" smtClean="0"/>
              <a:t>https://sk.wikipedia.org/wiki/%C5%BDelezn%C3%A9_hory</a:t>
            </a:r>
            <a:endParaRPr lang="sk-SK" sz="9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7880" y="1202724"/>
            <a:ext cx="5607410" cy="43248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3087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Najvyšší štít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>
                <a:solidFill>
                  <a:schemeClr val="tx1"/>
                </a:solidFill>
              </a:rPr>
              <a:t>Bachureň (1 081,5 m n. m.) je najvyšší vrch rovnomenného pohoria, nachádzajúci sa v jeho centrálnej časti.</a:t>
            </a:r>
          </a:p>
          <a:p>
            <a:r>
              <a:rPr lang="sk-SK" sz="2400" dirty="0" smtClean="0">
                <a:solidFill>
                  <a:schemeClr val="tx1"/>
                </a:solidFill>
              </a:rPr>
              <a:t>Vrch je súčasťou rozsiahleho masívu v tvare podkovy, ktorý na severozápade dosahuje 1 028 m n. m. vrchom Žliabky, pokračuje dominantnou Bachurňou a končí na juhozápade 1 063 m n. m. vysokou Magurou. Vrchol poskytuje zaujímavé výhľady na široké okolie.</a:t>
            </a: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98526" y="4272910"/>
            <a:ext cx="2886978" cy="216523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1234" y="4403174"/>
            <a:ext cx="2854313" cy="204261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764" y="445187"/>
            <a:ext cx="4038600" cy="1504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1208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3777" y="4314339"/>
            <a:ext cx="2619703" cy="174646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Najznámejšie štíty v Železných horách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k-SK" sz="2000" b="1" dirty="0" err="1" smtClean="0">
                <a:solidFill>
                  <a:schemeClr val="tx1"/>
                </a:solidFill>
              </a:rPr>
              <a:t>Vestec</a:t>
            </a:r>
            <a:r>
              <a:rPr lang="sk-SK" sz="2000" b="1" dirty="0" smtClean="0">
                <a:solidFill>
                  <a:schemeClr val="tx1"/>
                </a:solidFill>
              </a:rPr>
              <a:t> - 668 m n. m. </a:t>
            </a:r>
          </a:p>
          <a:p>
            <a:r>
              <a:rPr lang="sk-SK" sz="2000" b="1" dirty="0" err="1" smtClean="0">
                <a:solidFill>
                  <a:schemeClr val="tx1"/>
                </a:solidFill>
              </a:rPr>
              <a:t>Spálava</a:t>
            </a:r>
            <a:r>
              <a:rPr lang="sk-SK" sz="2000" b="1" dirty="0" smtClean="0">
                <a:solidFill>
                  <a:schemeClr val="tx1"/>
                </a:solidFill>
              </a:rPr>
              <a:t> - 663 m n. m.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U </a:t>
            </a:r>
            <a:r>
              <a:rPr lang="sk-SK" sz="2000" dirty="0" err="1" smtClean="0">
                <a:solidFill>
                  <a:schemeClr val="tx1"/>
                </a:solidFill>
              </a:rPr>
              <a:t>Chloumku</a:t>
            </a:r>
            <a:r>
              <a:rPr lang="sk-SK" sz="2000" dirty="0" smtClean="0">
                <a:solidFill>
                  <a:schemeClr val="tx1"/>
                </a:solidFill>
              </a:rPr>
              <a:t> - 661 m n. m.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Srní - 653 m n. m.</a:t>
            </a:r>
          </a:p>
          <a:p>
            <a:r>
              <a:rPr lang="sk-SK" sz="2000" dirty="0" err="1" smtClean="0">
                <a:solidFill>
                  <a:schemeClr val="tx1"/>
                </a:solidFill>
              </a:rPr>
              <a:t>Zuberský</a:t>
            </a:r>
            <a:r>
              <a:rPr lang="sk-SK" sz="2000" dirty="0" smtClean="0">
                <a:solidFill>
                  <a:schemeClr val="tx1"/>
                </a:solidFill>
              </a:rPr>
              <a:t> vrch - 650 m n. m.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Polom - 649 m n. m.</a:t>
            </a:r>
          </a:p>
          <a:p>
            <a:r>
              <a:rPr lang="sk-SK" sz="2000" dirty="0" err="1" smtClean="0">
                <a:solidFill>
                  <a:schemeClr val="tx1"/>
                </a:solidFill>
              </a:rPr>
              <a:t>Krásné</a:t>
            </a:r>
            <a:r>
              <a:rPr lang="sk-SK" sz="2000" dirty="0" smtClean="0">
                <a:solidFill>
                  <a:schemeClr val="tx1"/>
                </a:solidFill>
              </a:rPr>
              <a:t> - 614 m n. m. 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Bučina - 606 m n. m.</a:t>
            </a:r>
          </a:p>
          <a:p>
            <a:r>
              <a:rPr lang="sk-SK" sz="2000" dirty="0" err="1" smtClean="0">
                <a:solidFill>
                  <a:schemeClr val="tx1"/>
                </a:solidFill>
              </a:rPr>
              <a:t>Krkaňka</a:t>
            </a:r>
            <a:r>
              <a:rPr lang="sk-SK" sz="2000" dirty="0" smtClean="0">
                <a:solidFill>
                  <a:schemeClr val="tx1"/>
                </a:solidFill>
              </a:rPr>
              <a:t> - 567 m n. m.</a:t>
            </a:r>
          </a:p>
          <a:p>
            <a:r>
              <a:rPr lang="sk-SK" sz="2000" dirty="0" err="1" smtClean="0">
                <a:solidFill>
                  <a:schemeClr val="tx1"/>
                </a:solidFill>
              </a:rPr>
              <a:t>Kaňkovy</a:t>
            </a:r>
            <a:r>
              <a:rPr lang="sk-SK" sz="2000" dirty="0" smtClean="0">
                <a:solidFill>
                  <a:schemeClr val="tx1"/>
                </a:solidFill>
              </a:rPr>
              <a:t> hory - 557 m n. m.</a:t>
            </a:r>
            <a:endParaRPr lang="sk-SK" sz="2000" dirty="0">
              <a:solidFill>
                <a:schemeClr val="tx1"/>
              </a:solidFill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9085258" y="6115786"/>
            <a:ext cx="573191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900" dirty="0" smtClean="0"/>
              <a:t>https://cs.wikipedia.org/wiki/Wikipedie:Wikikonference</a:t>
            </a:r>
            <a:endParaRPr lang="sk-SK" sz="9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6976" y="2131870"/>
            <a:ext cx="4334647" cy="3250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5216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Rieky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k-SK" sz="2400" dirty="0" err="1" smtClean="0">
                <a:solidFill>
                  <a:schemeClr val="tx1"/>
                </a:solidFill>
              </a:rPr>
              <a:t>Doubrava</a:t>
            </a:r>
            <a:endParaRPr lang="sk-SK" sz="2400" dirty="0" smtClean="0">
              <a:solidFill>
                <a:schemeClr val="tx1"/>
              </a:solidFill>
            </a:endParaRPr>
          </a:p>
          <a:p>
            <a:r>
              <a:rPr lang="sk-SK" sz="2400" dirty="0" err="1" smtClean="0">
                <a:solidFill>
                  <a:schemeClr val="tx1"/>
                </a:solidFill>
              </a:rPr>
              <a:t>Chrudimka</a:t>
            </a:r>
            <a:endParaRPr lang="sk-SK" sz="2400" dirty="0" smtClean="0">
              <a:solidFill>
                <a:schemeClr val="tx1"/>
              </a:solidFill>
            </a:endParaRPr>
          </a:p>
          <a:p>
            <a:r>
              <a:rPr lang="sk-SK" sz="2400" dirty="0" smtClean="0">
                <a:solidFill>
                  <a:schemeClr val="tx1"/>
                </a:solidFill>
              </a:rPr>
              <a:t>Labe</a:t>
            </a: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642897" y="387019"/>
            <a:ext cx="4754563" cy="315788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1243" y="2531075"/>
            <a:ext cx="4448432" cy="33363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3531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Rastlinstvo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800" dirty="0" smtClean="0"/>
              <a:t>. </a:t>
            </a:r>
            <a:r>
              <a:rPr lang="sk-SK" sz="2800" dirty="0" smtClean="0">
                <a:solidFill>
                  <a:schemeClr val="tx1"/>
                </a:solidFill>
              </a:rPr>
              <a:t>V oblasti sa vyskytuje viac než 1200 druhov rastlín, k ohrozeným patrí  mečík strechovitý alebo vŕba </a:t>
            </a:r>
            <a:r>
              <a:rPr lang="sk-SK" sz="2800" dirty="0" err="1" smtClean="0">
                <a:solidFill>
                  <a:schemeClr val="tx1"/>
                </a:solidFill>
              </a:rPr>
              <a:t>borůvkovitá</a:t>
            </a:r>
            <a:r>
              <a:rPr lang="sk-SK" sz="2800" dirty="0" smtClean="0">
                <a:solidFill>
                  <a:schemeClr val="tx1"/>
                </a:solidFill>
              </a:rPr>
              <a:t>.</a:t>
            </a:r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9590" y="3333368"/>
            <a:ext cx="1978364" cy="296940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1073" y="3162640"/>
            <a:ext cx="2098841" cy="314013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0254" y="3078450"/>
            <a:ext cx="2295617" cy="3224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3539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Živočíchy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sz="2400" dirty="0" smtClean="0">
                <a:solidFill>
                  <a:schemeClr val="tx1"/>
                </a:solidFill>
              </a:rPr>
              <a:t>Mäkkýše</a:t>
            </a:r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dirty="0">
                <a:solidFill>
                  <a:schemeClr val="tx1"/>
                </a:solidFill>
              </a:rPr>
              <a:t>Ryby</a:t>
            </a:r>
          </a:p>
          <a:p>
            <a:r>
              <a:rPr lang="sk-SK" sz="2400" dirty="0">
                <a:solidFill>
                  <a:schemeClr val="tx1"/>
                </a:solidFill>
              </a:rPr>
              <a:t>Obojživelníky</a:t>
            </a:r>
          </a:p>
          <a:p>
            <a:r>
              <a:rPr lang="sk-SK" sz="2400" dirty="0">
                <a:solidFill>
                  <a:schemeClr val="tx1"/>
                </a:solidFill>
              </a:rPr>
              <a:t>Plazy</a:t>
            </a:r>
          </a:p>
          <a:p>
            <a:r>
              <a:rPr lang="sk-SK" sz="2400" dirty="0">
                <a:solidFill>
                  <a:schemeClr val="tx1"/>
                </a:solidFill>
              </a:rPr>
              <a:t>Vtáky</a:t>
            </a:r>
          </a:p>
          <a:p>
            <a:endParaRPr lang="sk-SK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62763" y="3149090"/>
            <a:ext cx="4284190" cy="298721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1836" y="1445850"/>
            <a:ext cx="3306684" cy="234044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7070" y="900389"/>
            <a:ext cx="3887230" cy="25850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5737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áklad">
  <a:themeElements>
    <a:clrScheme name="Zelená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Základ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Základ</Template>
  <TotalTime>119</TotalTime>
  <Words>364</Words>
  <Application>Microsoft Office PowerPoint</Application>
  <PresentationFormat>Vlastná</PresentationFormat>
  <Paragraphs>77</Paragraphs>
  <Slides>16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17" baseType="lpstr">
      <vt:lpstr>Základ</vt:lpstr>
      <vt:lpstr>Železné hory </vt:lpstr>
      <vt:lpstr>Obsah </vt:lpstr>
      <vt:lpstr>Označenie na mape</vt:lpstr>
      <vt:lpstr>Rozloha</vt:lpstr>
      <vt:lpstr>Najvyšší štít</vt:lpstr>
      <vt:lpstr>Najznámejšie štíty v Železných horách </vt:lpstr>
      <vt:lpstr>Rieky</vt:lpstr>
      <vt:lpstr>Rastlinstvo</vt:lpstr>
      <vt:lpstr>Živočíchy</vt:lpstr>
      <vt:lpstr>Atraktivity</vt:lpstr>
      <vt:lpstr>Video</vt:lpstr>
      <vt:lpstr>Typy na dovolenku</vt:lpstr>
      <vt:lpstr>Ubytovanie – ubytovacie služby </vt:lpstr>
      <vt:lpstr>Turistické trasy </vt:lpstr>
      <vt:lpstr>5 - NAJ!</vt:lpstr>
      <vt:lpstr>Ďakujeme za pozornosť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Železné hory</dc:title>
  <dc:creator>student</dc:creator>
  <cp:lastModifiedBy>user</cp:lastModifiedBy>
  <cp:revision>18</cp:revision>
  <dcterms:created xsi:type="dcterms:W3CDTF">2018-11-21T10:34:39Z</dcterms:created>
  <dcterms:modified xsi:type="dcterms:W3CDTF">2018-12-16T22:34:53Z</dcterms:modified>
</cp:coreProperties>
</file>