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6B2A-16F0-4D6C-9F6D-1F17C5956994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C7E4F-F237-4488-B022-EE2D94E152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0053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7E4F-F237-4488-B022-EE2D94E152D3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0498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400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7197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8094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149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307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874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4100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145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634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53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6178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CD7C40A-B220-4090-A61D-7B883069C4EE}" type="datetimeFigureOut">
              <a:rPr lang="sk-SK" smtClean="0"/>
              <a:pPr/>
              <a:t>11. 12. 2018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FDFA188-09BE-4014-896D-3FD90670434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2501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lDWx90lVm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leznehory.net/hlavnim-hrebenem-zeleznych-hor/" TargetMode="External"/><Relationship Id="rId2" Type="http://schemas.openxmlformats.org/officeDocument/2006/relationships/hyperlink" Target="https://sk.wikipedia.org/wiki/%C5%BDelezn%C3%A9_h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eleznehory.net/ubytovan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search?biw=1440&amp;bih=758&amp;tbm=isch&amp;sa=1&amp;ei=N4P9W_2WHYOckwXC7JXoBQ&amp;q=Labe&amp;oq=Labe&amp;gs_l=img.3..0l10.24724.25236..25437...0.0..0.68.255.4......1....1..gws-wiz-img.yxupvWIjKD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Železné hory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4064496" cy="1057672"/>
          </a:xfrm>
        </p:spPr>
        <p:txBody>
          <a:bodyPr>
            <a:normAutofit/>
          </a:bodyPr>
          <a:lstStyle/>
          <a:p>
            <a:pPr algn="r"/>
            <a:r>
              <a:rPr lang="sk-SK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Marko D.</a:t>
            </a:r>
          </a:p>
          <a:p>
            <a:pPr algn="r"/>
            <a:r>
              <a:rPr lang="sk-SK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Martin R. </a:t>
            </a:r>
            <a:endParaRPr lang="sk-SK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Atraktivity: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000" b="1" u="sng" dirty="0" smtClean="0">
                <a:solidFill>
                  <a:schemeClr val="tx1"/>
                </a:solidFill>
              </a:rPr>
              <a:t>Rozhľadne</a:t>
            </a:r>
          </a:p>
          <a:p>
            <a:r>
              <a:rPr lang="sk-SK" sz="2000" dirty="0" err="1" smtClean="0">
                <a:solidFill>
                  <a:schemeClr val="tx1"/>
                </a:solidFill>
              </a:rPr>
              <a:t>Zubří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České </a:t>
            </a:r>
            <a:r>
              <a:rPr lang="sk-SK" sz="2000" dirty="0" err="1">
                <a:solidFill>
                  <a:schemeClr val="tx1"/>
                </a:solidFill>
              </a:rPr>
              <a:t>Lhotice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Horní </a:t>
            </a:r>
            <a:r>
              <a:rPr lang="sk-SK" sz="2000" dirty="0" err="1">
                <a:solidFill>
                  <a:schemeClr val="tx1"/>
                </a:solidFill>
              </a:rPr>
              <a:t>Raškovice</a:t>
            </a:r>
            <a:endParaRPr lang="sk-SK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sk-SK" sz="2200" b="1" u="sng" dirty="0">
                <a:solidFill>
                  <a:schemeClr val="tx1"/>
                </a:solidFill>
              </a:rPr>
              <a:t>Hrady, zámky, </a:t>
            </a:r>
            <a:r>
              <a:rPr lang="sk-SK" sz="2200" b="1" u="sng" dirty="0" smtClean="0">
                <a:solidFill>
                  <a:schemeClr val="tx1"/>
                </a:solidFill>
              </a:rPr>
              <a:t>tvrdze</a:t>
            </a:r>
          </a:p>
          <a:p>
            <a:r>
              <a:rPr lang="sk-SK" sz="2000" dirty="0" err="1" smtClean="0">
                <a:solidFill>
                  <a:schemeClr val="tx1"/>
                </a:solidFill>
              </a:rPr>
              <a:t>Lichnice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 err="1">
                <a:solidFill>
                  <a:schemeClr val="tx1"/>
                </a:solidFill>
              </a:rPr>
              <a:t>Svojšice</a:t>
            </a:r>
            <a:r>
              <a:rPr lang="sk-SK" sz="2000" dirty="0">
                <a:solidFill>
                  <a:schemeClr val="tx1"/>
                </a:solidFill>
              </a:rPr>
              <a:t> (tvrdza pri </a:t>
            </a:r>
            <a:r>
              <a:rPr lang="sk-SK" sz="2000" dirty="0" err="1">
                <a:solidFill>
                  <a:schemeClr val="tx1"/>
                </a:solidFill>
              </a:rPr>
              <a:t>Heřmanovom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Městci</a:t>
            </a:r>
            <a:r>
              <a:rPr lang="sk-SK" sz="2000" dirty="0">
                <a:solidFill>
                  <a:schemeClr val="tx1"/>
                </a:solidFill>
              </a:rPr>
              <a:t>)</a:t>
            </a:r>
          </a:p>
          <a:p>
            <a:r>
              <a:rPr lang="sk-SK" sz="2000" dirty="0">
                <a:solidFill>
                  <a:schemeClr val="tx1"/>
                </a:solidFill>
              </a:rPr>
              <a:t>Lipka (tvrdza pri Hornom Bradle)</a:t>
            </a:r>
          </a:p>
          <a:p>
            <a:r>
              <a:rPr lang="sk-SK" sz="2000" dirty="0" err="1">
                <a:solidFill>
                  <a:schemeClr val="tx1"/>
                </a:solidFill>
              </a:rPr>
              <a:t>Oheb</a:t>
            </a:r>
            <a:r>
              <a:rPr lang="sk-SK" sz="2000" dirty="0">
                <a:solidFill>
                  <a:schemeClr val="tx1"/>
                </a:solidFill>
              </a:rPr>
              <a:t> (zrúcanina hradu)</a:t>
            </a:r>
          </a:p>
          <a:p>
            <a:r>
              <a:rPr lang="sk-SK" sz="2000" dirty="0" err="1">
                <a:solidFill>
                  <a:schemeClr val="tx1"/>
                </a:solidFill>
              </a:rPr>
              <a:t>Vildštejn</a:t>
            </a:r>
            <a:r>
              <a:rPr lang="sk-SK" sz="2000" dirty="0">
                <a:solidFill>
                  <a:schemeClr val="tx1"/>
                </a:solidFill>
              </a:rPr>
              <a:t> (zrúcanina hradu)</a:t>
            </a:r>
          </a:p>
          <a:p>
            <a:r>
              <a:rPr lang="sk-SK" sz="2000" dirty="0" err="1">
                <a:solidFill>
                  <a:schemeClr val="tx1"/>
                </a:solidFill>
              </a:rPr>
              <a:t>Strádov</a:t>
            </a:r>
            <a:r>
              <a:rPr lang="sk-SK" sz="2000" dirty="0">
                <a:solidFill>
                  <a:schemeClr val="tx1"/>
                </a:solidFill>
              </a:rPr>
              <a:t> (zrúcanina hradu)</a:t>
            </a:r>
          </a:p>
          <a:p>
            <a:r>
              <a:rPr lang="sk-SK" sz="2000" dirty="0">
                <a:solidFill>
                  <a:schemeClr val="tx1"/>
                </a:solidFill>
              </a:rPr>
              <a:t>Rozpakov (tvrdza pri </a:t>
            </a:r>
            <a:r>
              <a:rPr lang="sk-SK" sz="2000" dirty="0" err="1">
                <a:solidFill>
                  <a:schemeClr val="tx1"/>
                </a:solidFill>
              </a:rPr>
              <a:t>Prachoviciach</a:t>
            </a:r>
            <a:r>
              <a:rPr lang="sk-SK" sz="2000" dirty="0">
                <a:solidFill>
                  <a:schemeClr val="tx1"/>
                </a:solidFill>
              </a:rPr>
              <a:t>)</a:t>
            </a:r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7540"/>
            <a:ext cx="7406640" cy="703656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Ubytovanie:</a:t>
            </a: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8128661"/>
              </p:ext>
            </p:extLst>
          </p:nvPr>
        </p:nvGraphicFramePr>
        <p:xfrm>
          <a:off x="539552" y="1417638"/>
          <a:ext cx="5472608" cy="4891681"/>
        </p:xfrm>
        <a:graphic>
          <a:graphicData uri="http://schemas.openxmlformats.org/drawingml/2006/table">
            <a:tbl>
              <a:tblPr/>
              <a:tblGrid>
                <a:gridCol w="2744601"/>
                <a:gridCol w="2728007"/>
              </a:tblGrid>
              <a:tr h="392553">
                <a:tc>
                  <a:txBody>
                    <a:bodyPr/>
                    <a:lstStyle/>
                    <a:p>
                      <a:pPr fontAlgn="base"/>
                      <a:r>
                        <a:rPr lang="sk-SK" sz="1300" dirty="0" smtClean="0">
                          <a:effectLst/>
                        </a:rPr>
                        <a:t>Pension </a:t>
                      </a:r>
                      <a:r>
                        <a:rPr lang="sk-SK" sz="1300" dirty="0">
                          <a:effectLst/>
                        </a:rPr>
                        <a:t>Bítovany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 dirty="0">
                          <a:effectLst/>
                        </a:rPr>
                        <a:t>Bítovany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53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Slunečný dvůr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Dolany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53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Zámecký hotel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Filipov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762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Hotel Bílý Beránek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Heřmanův Městec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53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Chalupa Betlem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Hlinsko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53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V Chaloupce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Hlinsko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53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EPSA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Hoješín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553">
                <a:tc>
                  <a:txBody>
                    <a:bodyPr/>
                    <a:lstStyle/>
                    <a:p>
                      <a:pPr fontAlgn="base"/>
                      <a:r>
                        <a:rPr lang="sk-SK" sz="1300" dirty="0">
                          <a:effectLst/>
                        </a:rPr>
                        <a:t>Pension </a:t>
                      </a:r>
                      <a:r>
                        <a:rPr lang="sk-SK" sz="1300" dirty="0" err="1">
                          <a:effectLst/>
                        </a:rPr>
                        <a:t>Xanadu</a:t>
                      </a:r>
                      <a:endParaRPr lang="sk-SK" sz="1300" dirty="0">
                        <a:effectLst/>
                      </a:endParaRP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Hoješín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762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Hotel Tatra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Horní Bradlo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762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Šarz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Horní Bradlo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762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Tesla Horní Bradlo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 dirty="0">
                          <a:effectLst/>
                        </a:rPr>
                        <a:t>Horní Bradlo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762">
                <a:tc>
                  <a:txBody>
                    <a:bodyPr/>
                    <a:lstStyle/>
                    <a:p>
                      <a:pPr fontAlgn="base"/>
                      <a:r>
                        <a:rPr lang="sk-SK" sz="1300">
                          <a:effectLst/>
                        </a:rPr>
                        <a:t>U Kozlů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1300" dirty="0">
                          <a:effectLst/>
                        </a:rPr>
                        <a:t>Horní Bradlo</a:t>
                      </a:r>
                    </a:p>
                  </a:txBody>
                  <a:tcPr marL="53122" marR="53122" marT="53122" marB="531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3738" y="1556792"/>
            <a:ext cx="3323062" cy="221170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812360" y="5210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237" y="308820"/>
            <a:ext cx="7406640" cy="5999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Turistické trasy: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544616"/>
          </a:xfrm>
        </p:spPr>
        <p:txBody>
          <a:bodyPr>
            <a:normAutofit/>
          </a:bodyPr>
          <a:lstStyle/>
          <a:p>
            <a:r>
              <a:rPr lang="sk-SK" sz="2000" dirty="0" smtClean="0"/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Železné </a:t>
            </a:r>
            <a:r>
              <a:rPr lang="sk-SK" sz="2400" dirty="0">
                <a:solidFill>
                  <a:schemeClr val="tx1"/>
                </a:solidFill>
              </a:rPr>
              <a:t>hory </a:t>
            </a:r>
            <a:r>
              <a:rPr lang="sk-SK" sz="2400" dirty="0" smtClean="0">
                <a:solidFill>
                  <a:schemeClr val="tx1"/>
                </a:solidFill>
              </a:rPr>
              <a:t>- ide </a:t>
            </a:r>
            <a:r>
              <a:rPr lang="sk-SK" sz="2400" dirty="0">
                <a:solidFill>
                  <a:schemeClr val="tx1"/>
                </a:solidFill>
              </a:rPr>
              <a:t>o menej členitú </a:t>
            </a:r>
            <a:r>
              <a:rPr lang="sk-SK" sz="2400" dirty="0" smtClean="0">
                <a:solidFill>
                  <a:schemeClr val="tx1"/>
                </a:solidFill>
              </a:rPr>
              <a:t>krajinu. </a:t>
            </a:r>
            <a:r>
              <a:rPr lang="sk-SK" sz="2400" dirty="0">
                <a:solidFill>
                  <a:schemeClr val="tx1"/>
                </a:solidFill>
              </a:rPr>
              <a:t>a</a:t>
            </a:r>
            <a:r>
              <a:rPr lang="sk-SK" sz="2400" dirty="0" smtClean="0">
                <a:solidFill>
                  <a:schemeClr val="tx1"/>
                </a:solidFill>
              </a:rPr>
              <a:t>k </a:t>
            </a:r>
            <a:r>
              <a:rPr lang="sk-SK" sz="2400" dirty="0">
                <a:solidFill>
                  <a:schemeClr val="tx1"/>
                </a:solidFill>
              </a:rPr>
              <a:t>máte radi turistiku i </a:t>
            </a:r>
            <a:r>
              <a:rPr lang="sk-SK" sz="2400" dirty="0" smtClean="0">
                <a:solidFill>
                  <a:schemeClr val="tx1"/>
                </a:solidFill>
              </a:rPr>
              <a:t>cykloturistiku,  </a:t>
            </a:r>
            <a:r>
              <a:rPr lang="sk-SK" sz="2400" dirty="0">
                <a:solidFill>
                  <a:schemeClr val="tx1"/>
                </a:solidFill>
              </a:rPr>
              <a:t>nepotrebujete k tomu zdolávať ťažké </a:t>
            </a:r>
            <a:r>
              <a:rPr lang="sk-SK" sz="2400" dirty="0" smtClean="0">
                <a:solidFill>
                  <a:schemeClr val="tx1"/>
                </a:solidFill>
              </a:rPr>
              <a:t>trasy</a:t>
            </a:r>
            <a:endParaRPr lang="sk-SK" sz="2400" dirty="0">
              <a:solidFill>
                <a:schemeClr val="tx1"/>
              </a:solidFill>
            </a:endParaRPr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61" y="2852936"/>
            <a:ext cx="7174478" cy="288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Video: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sk-SK" sz="2400" b="1" dirty="0" smtClean="0">
                <a:solidFill>
                  <a:schemeClr val="tx1"/>
                </a:solidFill>
                <a:hlinkClick r:id="rId2"/>
              </a:rPr>
              <a:t>www.youtube.com/watch?v=QlDWx90lVm4</a:t>
            </a:r>
            <a:endParaRPr lang="sk-SK" sz="2400" b="1" dirty="0" smtClean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59160"/>
          </a:xfrm>
        </p:spPr>
        <p:txBody>
          <a:bodyPr/>
          <a:lstStyle/>
          <a:p>
            <a:r>
              <a:rPr lang="sk-SK" dirty="0" smtClean="0"/>
              <a:t>Použité materiály: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https://sk.wikipedia.org/wiki/%C5%BDelezn%C3%A9_hory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http://www.zeleznehory.net/hlavnim-hrebenem-zeleznych-hor/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http://www.zeleznehory.net/ubytov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Mapa: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>
                <a:solidFill>
                  <a:schemeClr val="tx1"/>
                </a:solidFill>
              </a:rPr>
              <a:t>Železné hory</a:t>
            </a:r>
            <a:r>
              <a:rPr lang="sk-SK" sz="2000" dirty="0">
                <a:solidFill>
                  <a:schemeClr val="tx1"/>
                </a:solidFill>
              </a:rPr>
              <a:t> sú geomorfologický celok vo východných Čechách, ktorý je súčasťou Českomoravskej vrchoviny</a:t>
            </a:r>
            <a:r>
              <a:rPr lang="sk-SK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Názov Železné hory súvisí s výskytom a dolovaním železnej rudy od   13. až 18. </a:t>
            </a:r>
            <a:r>
              <a:rPr lang="sk-SK" dirty="0" err="1" smtClean="0">
                <a:solidFill>
                  <a:schemeClr val="tx1"/>
                </a:solidFill>
              </a:rPr>
              <a:t>storočia-severozápadná</a:t>
            </a:r>
            <a:r>
              <a:rPr lang="sk-SK" dirty="0" smtClean="0">
                <a:solidFill>
                  <a:schemeClr val="tx1"/>
                </a:solidFill>
              </a:rPr>
              <a:t> časť zhruba od rieky Labe  po </a:t>
            </a:r>
            <a:r>
              <a:rPr lang="sk-SK" dirty="0" err="1" smtClean="0">
                <a:solidFill>
                  <a:schemeClr val="tx1"/>
                </a:solidFill>
              </a:rPr>
              <a:t>Lichnice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endParaRPr lang="sk-SK" sz="2000" dirty="0" smtClean="0">
              <a:solidFill>
                <a:schemeClr val="tx1"/>
              </a:solidFill>
            </a:endParaRP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</p:txBody>
      </p:sp>
      <p:pic>
        <p:nvPicPr>
          <p:cNvPr id="15362" name="Picture 2" descr="Å½eleznÃ© hory na mape Äe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729021" cy="23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Rozloha: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45224"/>
          </a:xfrm>
        </p:spPr>
        <p:txBody>
          <a:bodyPr>
            <a:normAutofit fontScale="92500" lnSpcReduction="10000"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Má rozlohu 761,8 km²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>
                <a:solidFill>
                  <a:schemeClr val="tx1"/>
                </a:solidFill>
              </a:rPr>
              <a:t>strednú nadmorskú výšku cca 450 m n. m</a:t>
            </a:r>
            <a:r>
              <a:rPr lang="sk-SK" sz="2000" dirty="0" smtClean="0">
                <a:solidFill>
                  <a:schemeClr val="tx1"/>
                </a:solidFill>
              </a:rPr>
              <a:t>.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pPr algn="r"/>
            <a:endParaRPr lang="sk-SK" sz="1300" dirty="0"/>
          </a:p>
          <a:p>
            <a:pPr algn="r"/>
            <a:endParaRPr lang="sk-SK" sz="1300" dirty="0" smtClean="0"/>
          </a:p>
          <a:p>
            <a:pPr algn="r"/>
            <a:endParaRPr lang="sk-SK" sz="1300" dirty="0"/>
          </a:p>
          <a:p>
            <a:pPr algn="r"/>
            <a:endParaRPr lang="sk-SK" sz="1300" dirty="0" smtClean="0"/>
          </a:p>
          <a:p>
            <a:pPr algn="r">
              <a:buNone/>
            </a:pPr>
            <a:r>
              <a:rPr lang="sk-SK" sz="2000" dirty="0" smtClean="0"/>
              <a:t>:</a:t>
            </a:r>
            <a:endParaRPr lang="sk-SK" sz="2000" dirty="0"/>
          </a:p>
        </p:txBody>
      </p:sp>
      <p:pic>
        <p:nvPicPr>
          <p:cNvPr id="14338" name="Picture 2" descr="VÃ½sledok vyhÄ¾adÃ¡vania obrÃ¡zkov pre dopyt Å¾eleznÃ© hory rozlo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60172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Najvyšší vrch: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301208"/>
          </a:xfrm>
        </p:spPr>
        <p:txBody>
          <a:bodyPr>
            <a:normAutofit/>
          </a:bodyPr>
          <a:lstStyle/>
          <a:p>
            <a:pPr lvl="8"/>
            <a:r>
              <a:rPr lang="sk-SK" sz="2400" dirty="0" smtClean="0">
                <a:solidFill>
                  <a:schemeClr val="tx1"/>
                </a:solidFill>
              </a:rPr>
              <a:t>Najvyšším </a:t>
            </a:r>
            <a:r>
              <a:rPr lang="sk-SK" sz="2400" dirty="0">
                <a:solidFill>
                  <a:schemeClr val="tx1"/>
                </a:solidFill>
              </a:rPr>
              <a:t>vrcholom je </a:t>
            </a:r>
            <a:r>
              <a:rPr lang="sk-SK" sz="2400" b="1" dirty="0" err="1">
                <a:solidFill>
                  <a:schemeClr val="tx1"/>
                </a:solidFill>
              </a:rPr>
              <a:t>Vestec</a:t>
            </a:r>
            <a:r>
              <a:rPr lang="sk-SK" sz="2400" dirty="0">
                <a:solidFill>
                  <a:schemeClr val="tx1"/>
                </a:solidFill>
              </a:rPr>
              <a:t> dosahujúci nadmorskú výšku 668 m n. m</a:t>
            </a:r>
            <a:r>
              <a:rPr lang="sk-SK" sz="2400" dirty="0" smtClean="0">
                <a:solidFill>
                  <a:schemeClr val="tx1"/>
                </a:solidFill>
              </a:rPr>
              <a:t>.</a:t>
            </a:r>
          </a:p>
          <a:p>
            <a:endParaRPr lang="sk-SK" sz="22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1900" dirty="0" smtClean="0"/>
          </a:p>
        </p:txBody>
      </p:sp>
      <p:pic>
        <p:nvPicPr>
          <p:cNvPr id="13314" name="Picture 2" descr="VÃ½sledok vyhÄ¾adÃ¡vania obrÃ¡zkov pre dopyt Vestec v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536504" cy="2819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Najznámejšie štíty: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sk-SK" sz="2200" dirty="0" err="1">
                <a:solidFill>
                  <a:schemeClr val="tx1"/>
                </a:solidFill>
              </a:rPr>
              <a:t>Spálava</a:t>
            </a:r>
            <a:r>
              <a:rPr lang="sk-SK" sz="2200" dirty="0">
                <a:solidFill>
                  <a:schemeClr val="tx1"/>
                </a:solidFill>
              </a:rPr>
              <a:t> - 663 m n. m.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 </a:t>
            </a:r>
            <a:r>
              <a:rPr lang="sk-SK" sz="2200" dirty="0" err="1">
                <a:solidFill>
                  <a:schemeClr val="tx1"/>
                </a:solidFill>
              </a:rPr>
              <a:t>Chloumku</a:t>
            </a:r>
            <a:r>
              <a:rPr lang="sk-SK" sz="2200" dirty="0">
                <a:solidFill>
                  <a:schemeClr val="tx1"/>
                </a:solidFill>
              </a:rPr>
              <a:t> - 661 m n. m.</a:t>
            </a:r>
          </a:p>
          <a:p>
            <a:r>
              <a:rPr lang="sk-SK" sz="2200" dirty="0">
                <a:solidFill>
                  <a:schemeClr val="tx1"/>
                </a:solidFill>
              </a:rPr>
              <a:t>Srní - 653 m n. m.</a:t>
            </a:r>
          </a:p>
          <a:p>
            <a:r>
              <a:rPr lang="sk-SK" sz="2200" dirty="0" err="1">
                <a:solidFill>
                  <a:schemeClr val="tx1"/>
                </a:solidFill>
              </a:rPr>
              <a:t>Zuberský</a:t>
            </a:r>
            <a:r>
              <a:rPr lang="sk-SK" sz="2200" dirty="0">
                <a:solidFill>
                  <a:schemeClr val="tx1"/>
                </a:solidFill>
              </a:rPr>
              <a:t> vrch - 650 m n. m.</a:t>
            </a:r>
          </a:p>
          <a:p>
            <a:r>
              <a:rPr lang="sk-SK" sz="2200" dirty="0">
                <a:solidFill>
                  <a:schemeClr val="tx1"/>
                </a:solidFill>
              </a:rPr>
              <a:t>Polom - 649 m n. m.</a:t>
            </a:r>
          </a:p>
          <a:p>
            <a:r>
              <a:rPr lang="sk-SK" sz="2200" dirty="0" err="1">
                <a:solidFill>
                  <a:schemeClr val="tx1"/>
                </a:solidFill>
              </a:rPr>
              <a:t>Krásné</a:t>
            </a:r>
            <a:r>
              <a:rPr lang="sk-SK" sz="2200" dirty="0">
                <a:solidFill>
                  <a:schemeClr val="tx1"/>
                </a:solidFill>
              </a:rPr>
              <a:t> - 614 m n. m. </a:t>
            </a:r>
          </a:p>
          <a:p>
            <a:r>
              <a:rPr lang="sk-SK" sz="2200" dirty="0">
                <a:solidFill>
                  <a:schemeClr val="tx1"/>
                </a:solidFill>
              </a:rPr>
              <a:t>Bučina - 606 m n. m.</a:t>
            </a:r>
          </a:p>
          <a:p>
            <a:r>
              <a:rPr lang="sk-SK" sz="2200" dirty="0" err="1">
                <a:solidFill>
                  <a:schemeClr val="tx1"/>
                </a:solidFill>
              </a:rPr>
              <a:t>Krkaňka</a:t>
            </a:r>
            <a:r>
              <a:rPr lang="sk-SK" sz="2200" dirty="0">
                <a:solidFill>
                  <a:schemeClr val="tx1"/>
                </a:solidFill>
              </a:rPr>
              <a:t> - 567 m n. m.</a:t>
            </a:r>
          </a:p>
          <a:p>
            <a:r>
              <a:rPr lang="sk-SK" sz="2200" dirty="0" err="1">
                <a:solidFill>
                  <a:schemeClr val="tx1"/>
                </a:solidFill>
              </a:rPr>
              <a:t>Kaňkovy</a:t>
            </a:r>
            <a:r>
              <a:rPr lang="sk-SK" sz="2200" dirty="0">
                <a:solidFill>
                  <a:schemeClr val="tx1"/>
                </a:solidFill>
              </a:rPr>
              <a:t> hory - 557 m n. m</a:t>
            </a:r>
            <a:r>
              <a:rPr lang="sk-SK" sz="2200" dirty="0" smtClean="0">
                <a:solidFill>
                  <a:schemeClr val="tx1"/>
                </a:solidFill>
              </a:rPr>
              <a:t>.</a:t>
            </a:r>
          </a:p>
          <a:p>
            <a:endParaRPr lang="sk-SK" sz="22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1500" dirty="0" smtClean="0"/>
          </a:p>
          <a:p>
            <a:endParaRPr lang="sk-SK" sz="2000" dirty="0"/>
          </a:p>
        </p:txBody>
      </p:sp>
      <p:pic>
        <p:nvPicPr>
          <p:cNvPr id="12290" name="Picture 2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417411" cy="255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Vodné plochy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Vodná nádrž Seč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Vodná </a:t>
            </a:r>
            <a:r>
              <a:rPr lang="sk-SK" sz="2400" dirty="0">
                <a:solidFill>
                  <a:schemeClr val="tx1"/>
                </a:solidFill>
              </a:rPr>
              <a:t>nádrž </a:t>
            </a:r>
            <a:r>
              <a:rPr lang="sk-SK" sz="2400" dirty="0" err="1">
                <a:solidFill>
                  <a:schemeClr val="tx1"/>
                </a:solidFill>
              </a:rPr>
              <a:t>Křižanovice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Vodná nádrž Práčov</a:t>
            </a:r>
          </a:p>
          <a:p>
            <a:r>
              <a:rPr lang="sk-SK" sz="2400" dirty="0" err="1">
                <a:solidFill>
                  <a:schemeClr val="tx1"/>
                </a:solidFill>
              </a:rPr>
              <a:t>Konopáč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Kraskov - </a:t>
            </a:r>
            <a:r>
              <a:rPr lang="sk-SK" sz="2400" dirty="0" err="1">
                <a:solidFill>
                  <a:schemeClr val="tx1"/>
                </a:solidFill>
              </a:rPr>
              <a:t>Pekelské</a:t>
            </a:r>
            <a:r>
              <a:rPr lang="sk-SK" sz="2400" dirty="0">
                <a:solidFill>
                  <a:schemeClr val="tx1"/>
                </a:solidFill>
              </a:rPr>
              <a:t> rybníky</a:t>
            </a:r>
          </a:p>
          <a:p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VÃ½sledok vyhÄ¾adÃ¡vania obrÃ¡zkov pre dopyt VodnÃ¡ nÃ¡drÅ¾ SeÄ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1700809"/>
            <a:ext cx="3528392" cy="235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Rieky: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25000" lnSpcReduction="20000"/>
          </a:bodyPr>
          <a:lstStyle/>
          <a:p>
            <a:r>
              <a:rPr lang="sk-SK" sz="9600" dirty="0" err="1">
                <a:solidFill>
                  <a:schemeClr val="tx1"/>
                </a:solidFill>
              </a:rPr>
              <a:t>Doubrava</a:t>
            </a:r>
            <a:endParaRPr lang="sk-SK" sz="9600" dirty="0">
              <a:solidFill>
                <a:schemeClr val="tx1"/>
              </a:solidFill>
            </a:endParaRPr>
          </a:p>
          <a:p>
            <a:r>
              <a:rPr lang="sk-SK" sz="9600" dirty="0" err="1">
                <a:solidFill>
                  <a:schemeClr val="tx1"/>
                </a:solidFill>
              </a:rPr>
              <a:t>Chrudimka</a:t>
            </a:r>
            <a:endParaRPr lang="sk-SK" sz="9600" dirty="0">
              <a:solidFill>
                <a:schemeClr val="tx1"/>
              </a:solidFill>
            </a:endParaRPr>
          </a:p>
          <a:p>
            <a:r>
              <a:rPr lang="sk-SK" sz="9600" dirty="0" smtClean="0">
                <a:solidFill>
                  <a:schemeClr val="tx1"/>
                </a:solidFill>
              </a:rPr>
              <a:t>Labe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smtClean="0"/>
              <a:t> 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1300" dirty="0" smtClean="0"/>
          </a:p>
          <a:p>
            <a:endParaRPr lang="sk-SK" sz="1300" dirty="0"/>
          </a:p>
          <a:p>
            <a:endParaRPr lang="sk-SK" sz="1300" dirty="0" smtClean="0"/>
          </a:p>
          <a:p>
            <a:endParaRPr lang="sk-SK" sz="2200" dirty="0" smtClean="0"/>
          </a:p>
          <a:p>
            <a:endParaRPr lang="sk-SK" sz="2200" dirty="0"/>
          </a:p>
          <a:p>
            <a:endParaRPr lang="sk-SK" sz="2200" dirty="0" smtClean="0"/>
          </a:p>
          <a:p>
            <a:endParaRPr lang="sk-SK" sz="2200" dirty="0"/>
          </a:p>
          <a:p>
            <a:pPr>
              <a:buNone/>
            </a:pPr>
            <a:r>
              <a:rPr lang="sk-SK" sz="2200" dirty="0" smtClean="0">
                <a:hlinkClick r:id="rId2"/>
              </a:rPr>
              <a:t>M</a:t>
            </a:r>
            <a:r>
              <a:rPr lang="sk-SK" sz="2200" dirty="0" smtClean="0"/>
              <a:t>:</a:t>
            </a:r>
            <a:endParaRPr lang="sk-SK" sz="2200" dirty="0"/>
          </a:p>
          <a:p>
            <a:endParaRPr lang="sk-SK" sz="2200" dirty="0" smtClean="0"/>
          </a:p>
          <a:p>
            <a:endParaRPr lang="sk-SK" sz="2200" dirty="0"/>
          </a:p>
        </p:txBody>
      </p:sp>
      <p:pic>
        <p:nvPicPr>
          <p:cNvPr id="10242" name="Picture 2" descr="VÃ½sledok vyhÄ¾adÃ¡vania obrÃ¡zkov pre dopyt Doubr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3625266" cy="2725664"/>
          </a:xfrm>
          <a:prstGeom prst="rect">
            <a:avLst/>
          </a:prstGeom>
          <a:noFill/>
        </p:spPr>
      </p:pic>
      <p:pic>
        <p:nvPicPr>
          <p:cNvPr id="10244" name="Picture 4" descr="VÃ½sledok vyhÄ¾adÃ¡vania obrÃ¡zkov pre dopyt La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3528392" cy="235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Rastlinstvo: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Na území CHKO je registrovaných vyše 1 200 druhov vyšších rastlín, z toho asi 1 000 druhov domácich.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1200" dirty="0"/>
          </a:p>
          <a:p>
            <a:endParaRPr lang="sk-SK" sz="1200" dirty="0" smtClean="0"/>
          </a:p>
          <a:p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endParaRPr lang="sk-SK" sz="1200" dirty="0"/>
          </a:p>
          <a:p>
            <a:pPr>
              <a:buNone/>
            </a:pPr>
            <a:endParaRPr lang="sk-SK" sz="1200" dirty="0"/>
          </a:p>
        </p:txBody>
      </p:sp>
      <p:sp>
        <p:nvSpPr>
          <p:cNvPr id="24578" name="AutoShape 2" descr="VÃ½sledok vyhÄ¾adÃ¡vania obrÃ¡zkov pre dopyt Rastliny Å¾eleznÃ½ch hÃ´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0" name="AutoShape 4" descr="VÃ½sledok vyhÄ¾adÃ¡vania obrÃ¡zkov pre dopyt Rastliny Å¾eleznÃ½ch hÃ´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82" name="Picture 6" descr="VÃ½sledok vyhÄ¾adÃ¡vania obrÃ¡zkov pre dopyt Rastliny Å¾eleznÃ½ch hÃ´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2304256" cy="307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Živočíšstvo: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200" dirty="0" smtClean="0">
                <a:solidFill>
                  <a:schemeClr val="tx1"/>
                </a:solidFill>
              </a:rPr>
              <a:t>Na území CHKO žije vyše 75 druhov mäkkýšov, významní sú tiež motýle obzvlášť v oblasti Dlhé medze (celkový počet druhov motýlej fauny v oblasti je 1262 ). Zo stavovcov bolo zaznamenaných 230 druhov (24 rýb, 12 obojživelníkov, 7 plazov, 141 vtákov a 46 cicavcov).</a:t>
            </a:r>
          </a:p>
          <a:p>
            <a:endParaRPr lang="sk-SK" sz="2200" dirty="0"/>
          </a:p>
          <a:p>
            <a:endParaRPr lang="sk-SK" sz="2200" dirty="0" smtClean="0"/>
          </a:p>
          <a:p>
            <a:endParaRPr lang="sk-SK" sz="22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168352" cy="195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156</TotalTime>
  <Words>234</Words>
  <Application>Microsoft Office PowerPoint</Application>
  <PresentationFormat>Prezentácia na obrazovke (4:3)</PresentationFormat>
  <Paragraphs>164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Základ</vt:lpstr>
      <vt:lpstr>Železné hory </vt:lpstr>
      <vt:lpstr>Mapa: </vt:lpstr>
      <vt:lpstr>Rozloha: </vt:lpstr>
      <vt:lpstr>Najvyšší vrch:</vt:lpstr>
      <vt:lpstr>Najznámejšie štíty: </vt:lpstr>
      <vt:lpstr>Vodné plochy:</vt:lpstr>
      <vt:lpstr>Rieky:</vt:lpstr>
      <vt:lpstr>Rastlinstvo:</vt:lpstr>
      <vt:lpstr>Živočíšstvo:</vt:lpstr>
      <vt:lpstr>Atraktivity:</vt:lpstr>
      <vt:lpstr>Ubytovanie:</vt:lpstr>
      <vt:lpstr>Turistické trasy: </vt:lpstr>
      <vt:lpstr>Video:</vt:lpstr>
      <vt:lpstr>Použité materiály: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Železné hory</dc:title>
  <dc:creator>pc</dc:creator>
  <cp:lastModifiedBy>user</cp:lastModifiedBy>
  <cp:revision>18</cp:revision>
  <dcterms:created xsi:type="dcterms:W3CDTF">2018-11-27T17:18:05Z</dcterms:created>
  <dcterms:modified xsi:type="dcterms:W3CDTF">2018-12-11T21:42:01Z</dcterms:modified>
</cp:coreProperties>
</file>