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0" r:id="rId5"/>
    <p:sldId id="271" r:id="rId6"/>
    <p:sldId id="259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91" r:id="rId17"/>
    <p:sldId id="272" r:id="rId18"/>
    <p:sldId id="273" r:id="rId19"/>
    <p:sldId id="275" r:id="rId20"/>
    <p:sldId id="279" r:id="rId21"/>
    <p:sldId id="276" r:id="rId22"/>
    <p:sldId id="280" r:id="rId23"/>
    <p:sldId id="277" r:id="rId24"/>
    <p:sldId id="281" r:id="rId25"/>
    <p:sldId id="278" r:id="rId26"/>
    <p:sldId id="282" r:id="rId27"/>
    <p:sldId id="293" r:id="rId28"/>
    <p:sldId id="283" r:id="rId29"/>
    <p:sldId id="284" r:id="rId30"/>
    <p:sldId id="285" r:id="rId31"/>
    <p:sldId id="286" r:id="rId32"/>
    <p:sldId id="290" r:id="rId33"/>
    <p:sldId id="287" r:id="rId34"/>
    <p:sldId id="288" r:id="rId35"/>
    <p:sldId id="29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8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9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pPr/>
              <a:t>10/22/2017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pPr/>
              <a:t>10/22/2017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wipe dir="d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00113"/>
            <a:r>
              <a:rPr lang="bs-Latn-BA" sz="7200" dirty="0" smtClean="0"/>
              <a:t>NASTANak </a:t>
            </a:r>
            <a:r>
              <a:rPr lang="bs-Latn-BA" sz="7200" dirty="0" smtClean="0"/>
              <a:t>NOVCA, BANKI I SVJETSKOG DANA ŠTEDNJE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7593" y="0"/>
            <a:ext cx="7891272" cy="1069848"/>
          </a:xfrm>
        </p:spPr>
        <p:txBody>
          <a:bodyPr/>
          <a:lstStyle/>
          <a:p>
            <a:pPr algn="ctr"/>
            <a:r>
              <a:rPr lang="hr-HR" dirty="0" smtClean="0"/>
              <a:t>JU Srednja ekonomska škola, Sarajevo</a:t>
            </a:r>
            <a:endParaRPr lang="en-US" dirty="0"/>
          </a:p>
        </p:txBody>
      </p:sp>
      <p:sp>
        <p:nvSpPr>
          <p:cNvPr id="4" name="TekstniOkvir 3"/>
          <p:cNvSpPr txBox="1"/>
          <p:nvPr/>
        </p:nvSpPr>
        <p:spPr>
          <a:xfrm>
            <a:off x="3879273" y="6400800"/>
            <a:ext cx="514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Oktobar, 2017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8793463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298873" y="1814945"/>
            <a:ext cx="3893127" cy="3948545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bs-Latn-BA" sz="2400" b="1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RO</a:t>
            </a:r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BNI NOVAC 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se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pojavio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u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obliku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raznih</a:t>
            </a:r>
            <a:r>
              <a:rPr lang="bs-Latn-BA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s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tvari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koji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su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bili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produkt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ljudskog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rada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gdje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pojedine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robe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slu</a:t>
            </a:r>
            <a:r>
              <a:rPr lang="bs-Latn-BA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ž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e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kao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novac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.</a:t>
            </a:r>
            <a:endParaRPr lang="bs-Latn-BA" sz="2400" dirty="0" smtClean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D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o 19. </a:t>
            </a:r>
            <a:r>
              <a:rPr lang="bs-Latn-BA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sto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ljeća</a:t>
            </a:r>
            <a:r>
              <a:rPr lang="bs-Latn-BA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r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oba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kao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novac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iskazivala</a:t>
            </a:r>
            <a:r>
              <a:rPr lang="hr-HR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je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svoju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vrijednost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u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metalima</a:t>
            </a:r>
            <a:r>
              <a:rPr lang="hr-HR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bs-Latn-BA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zlato</a:t>
            </a:r>
            <a:r>
              <a:rPr lang="hr-HR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, s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rebro</a:t>
            </a:r>
            <a:r>
              <a:rPr lang="hr-HR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)</a:t>
            </a:r>
            <a:endParaRPr lang="en-US" sz="2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n-US" sz="2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hr-HR" sz="2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72" y="665018"/>
            <a:ext cx="3757237" cy="2500271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33" y="3699165"/>
            <a:ext cx="4650895" cy="234862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0" y="2062942"/>
            <a:ext cx="3810000" cy="329184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PAPIRNI NOVAC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ima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niz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prednosti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u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odnosu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na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metalni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zbog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njegove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jeftinije</a:t>
            </a:r>
            <a:r>
              <a:rPr lang="bs-Latn-BA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p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roizvodnje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jednostavnijeg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vršenja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financijskih</a:t>
            </a:r>
            <a:r>
              <a:rPr lang="hr-HR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transakcija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, 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te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 se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lako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prenose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i</a:t>
            </a:r>
            <a:r>
              <a:rPr lang="bs-Latn-BA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skaldište</a:t>
            </a:r>
            <a:r>
              <a:rPr lang="bs-Latn-BA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</a:br>
            <a:endParaRPr lang="en-US" sz="2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endParaRPr lang="hr-HR" sz="2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94" y="3588327"/>
            <a:ext cx="4834412" cy="2840217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59" y="423797"/>
            <a:ext cx="4556318" cy="279045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557" y="722099"/>
            <a:ext cx="10058400" cy="4050792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U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današnje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vrijeme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imamo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novac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u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obliku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bankovnog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novca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tj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. </a:t>
            </a:r>
            <a:r>
              <a:rPr lang="bs-Latn-BA" sz="2400" dirty="0" smtClean="0">
                <a:latin typeface="Arial Narrow" pitchFamily="34" charset="0"/>
                <a:cs typeface="Arial" panose="020B0604020202020204" pitchFamily="34" charset="0"/>
              </a:rPr>
              <a:t>č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ekova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.</a:t>
            </a:r>
            <a:endParaRPr lang="hr-HR" sz="2400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Moderni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bankarski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s</a:t>
            </a:r>
            <a:r>
              <a:rPr lang="bs-Latn-BA" sz="2400" dirty="0" smtClean="0">
                <a:latin typeface="Arial Narrow" pitchFamily="34" charset="0"/>
                <a:cs typeface="Arial" panose="020B0604020202020204" pitchFamily="34" charset="0"/>
              </a:rPr>
              <a:t>i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st</a:t>
            </a:r>
            <a:r>
              <a:rPr lang="bs-Latn-BA" sz="2400" dirty="0" smtClean="0">
                <a:latin typeface="Arial Narrow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omogu</a:t>
            </a:r>
            <a:r>
              <a:rPr lang="bs-Latn-BA" sz="2400" dirty="0" smtClean="0">
                <a:latin typeface="Arial Narrow" pitchFamily="34" charset="0"/>
                <a:cs typeface="Arial" panose="020B0604020202020204" pitchFamily="34" charset="0"/>
              </a:rPr>
              <a:t>ć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io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je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sinergiju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svih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vrsta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računa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gdje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je</a:t>
            </a:r>
            <a:r>
              <a:rPr lang="bs-Latn-BA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elektronski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sistem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pla</a:t>
            </a:r>
            <a:r>
              <a:rPr lang="bs-Latn-BA" sz="2400" dirty="0" smtClean="0">
                <a:latin typeface="Arial Narrow" pitchFamily="34" charset="0"/>
                <a:cs typeface="Arial" panose="020B0604020202020204" pitchFamily="34" charset="0"/>
              </a:rPr>
              <a:t>ć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anja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postao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temeljni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način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suvremenog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pla</a:t>
            </a:r>
            <a:r>
              <a:rPr lang="bs-Latn-BA" sz="2400" dirty="0" smtClean="0">
                <a:latin typeface="Arial Narrow" pitchFamily="34" charset="0"/>
                <a:cs typeface="Arial" panose="020B0604020202020204" pitchFamily="34" charset="0"/>
              </a:rPr>
              <a:t>ć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anja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 Narrow" pitchFamily="34" charset="0"/>
            </a:endParaRPr>
          </a:p>
          <a:p>
            <a:pPr algn="just"/>
            <a:endParaRPr lang="hr-HR" sz="2400" dirty="0"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244" y="2923333"/>
            <a:ext cx="6995837" cy="333892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382982" y="1913591"/>
            <a:ext cx="4281055" cy="2824664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Prvi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novac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nastao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je u 7. </a:t>
            </a:r>
            <a:r>
              <a:rPr lang="bs-Latn-BA" sz="2400" dirty="0" smtClean="0">
                <a:latin typeface="Arial Narrow" pitchFamily="34" charset="0"/>
                <a:cs typeface="Arial" panose="020B0604020202020204" pitchFamily="34" charset="0"/>
              </a:rPr>
              <a:t>s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toljeću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u </a:t>
            </a:r>
            <a:r>
              <a:rPr lang="bs-Latn-BA" sz="2400" dirty="0" smtClean="0">
                <a:latin typeface="Arial Narrow" pitchFamily="34" charset="0"/>
                <a:cs typeface="Arial" panose="020B0604020202020204" pitchFamily="34" charset="0"/>
              </a:rPr>
              <a:t>L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ibiji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, </a:t>
            </a:r>
            <a:r>
              <a:rPr lang="bs-Latn-BA" sz="2400" dirty="0" smtClean="0">
                <a:latin typeface="Arial Narrow" pitchFamily="34" charset="0"/>
                <a:cs typeface="Arial" panose="020B0604020202020204" pitchFamily="34" charset="0"/>
              </a:rPr>
              <a:t>M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aloj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bs-Latn-BA" sz="2400" dirty="0" smtClean="0">
                <a:latin typeface="Arial Narrow" pitchFamily="34" charset="0"/>
                <a:cs typeface="Arial" panose="020B0604020202020204" pitchFamily="34" charset="0"/>
              </a:rPr>
              <a:t>A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ziji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.</a:t>
            </a:r>
            <a:endParaRPr lang="bs-Latn-BA" sz="2400" dirty="0" smtClean="0">
              <a:latin typeface="Arial Narrow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Taj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je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novac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izra</a:t>
            </a:r>
            <a:r>
              <a:rPr lang="bs-Latn-BA" sz="2400" dirty="0" smtClean="0">
                <a:latin typeface="Arial Narrow" pitchFamily="34" charset="0"/>
                <a:cs typeface="Arial" panose="020B0604020202020204" pitchFamily="34" charset="0"/>
              </a:rPr>
              <a:t>đ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ivan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od</a:t>
            </a:r>
            <a:r>
              <a:rPr lang="bs-Latn-BA" sz="2400" dirty="0" smtClean="0">
                <a:latin typeface="Arial Narrow" pitchFamily="34" charset="0"/>
                <a:cs typeface="Arial" panose="020B0604020202020204" pitchFamily="34" charset="0"/>
              </a:rPr>
              <a:t> e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lektruma</a:t>
            </a:r>
            <a:r>
              <a:rPr lang="bs-Latn-BA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prirodne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slitine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zlata</a:t>
            </a:r>
            <a:r>
              <a:rPr lang="bs-Latn-BA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srebra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). </a:t>
            </a:r>
            <a:endParaRPr lang="hr-HR" sz="2400" dirty="0" smtClean="0">
              <a:latin typeface="Arial Narrow" pitchFamily="34" charset="0"/>
              <a:cs typeface="Arial" panose="020B0604020202020204" pitchFamily="34" charset="0"/>
            </a:endParaRPr>
          </a:p>
          <a:p>
            <a:r>
              <a:rPr lang="hr-HR" sz="2400" dirty="0" smtClean="0">
                <a:latin typeface="Arial Narrow" pitchFamily="34" charset="0"/>
                <a:cs typeface="Arial" panose="020B0604020202020204" pitchFamily="34" charset="0"/>
              </a:rPr>
              <a:t>U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izradi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novca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koristilo</a:t>
            </a:r>
            <a:r>
              <a:rPr lang="bs-Latn-BA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se</a:t>
            </a:r>
            <a:r>
              <a:rPr lang="bs-Latn-BA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zlato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srebro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bron</a:t>
            </a:r>
            <a:r>
              <a:rPr lang="bs-Latn-BA" sz="2400" dirty="0" smtClean="0">
                <a:latin typeface="Arial Narrow" pitchFamily="34" charset="0"/>
                <a:cs typeface="Arial" panose="020B0604020202020204" pitchFamily="34" charset="0"/>
              </a:rPr>
              <a:t>z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a,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bakar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 m</a:t>
            </a:r>
            <a:r>
              <a:rPr lang="hr-HR" sz="2400" dirty="0" smtClean="0">
                <a:latin typeface="Arial Narrow" pitchFamily="34" charset="0"/>
                <a:cs typeface="Arial" panose="020B0604020202020204" pitchFamily="34" charset="0"/>
              </a:rPr>
              <a:t>j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ed.</a:t>
            </a:r>
          </a:p>
          <a:p>
            <a:endParaRPr lang="hr-HR" sz="2400" dirty="0"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727" y="907376"/>
            <a:ext cx="2604654" cy="502326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75884" y="1456389"/>
            <a:ext cx="5635752" cy="4113137"/>
          </a:xfr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hr-HR" sz="2400" dirty="0" smtClean="0">
                <a:latin typeface="Arial Narrow" pitchFamily="34" charset="0"/>
              </a:rPr>
              <a:t>Prvi novac je izgrađivan ručno.</a:t>
            </a:r>
          </a:p>
          <a:p>
            <a:pPr algn="just"/>
            <a:r>
              <a:rPr lang="hr-HR" sz="2400" dirty="0" smtClean="0">
                <a:latin typeface="Arial Narrow" pitchFamily="34" charset="0"/>
              </a:rPr>
              <a:t>16. stoljeće – prve mašine za kovanje novca.</a:t>
            </a:r>
          </a:p>
          <a:p>
            <a:pPr algn="just"/>
            <a:r>
              <a:rPr lang="hr-HR" sz="2400" dirty="0" smtClean="0">
                <a:latin typeface="Arial Narrow" pitchFamily="34" charset="0"/>
              </a:rPr>
              <a:t>U antičko vrijeme stare Grčke i grada Rima novac su uglavnom izdavale države i vladari.</a:t>
            </a:r>
          </a:p>
          <a:p>
            <a:pPr algn="just"/>
            <a:r>
              <a:rPr lang="hr-HR" sz="2400" dirty="0" smtClean="0">
                <a:latin typeface="Arial Narrow" pitchFamily="34" charset="0"/>
              </a:rPr>
              <a:t>U staroj Grčkoj svaka država je imala svoju vladu i one su imale pravo </a:t>
            </a:r>
            <a:r>
              <a:rPr lang="hr-HR" sz="2400" dirty="0" err="1" smtClean="0">
                <a:latin typeface="Arial Narrow" pitchFamily="34" charset="0"/>
              </a:rPr>
              <a:t>izdrađivati</a:t>
            </a:r>
            <a:r>
              <a:rPr lang="hr-HR" sz="2400" dirty="0" smtClean="0">
                <a:latin typeface="Arial Narrow" pitchFamily="34" charset="0"/>
              </a:rPr>
              <a:t> svoj novac.</a:t>
            </a:r>
          </a:p>
          <a:p>
            <a:pPr algn="just"/>
            <a:r>
              <a:rPr lang="hr-HR" sz="2400" dirty="0" smtClean="0">
                <a:latin typeface="Arial Narrow" pitchFamily="34" charset="0"/>
              </a:rPr>
              <a:t>Na novcu se nalaze likovi božanstava i junaka.</a:t>
            </a:r>
          </a:p>
          <a:p>
            <a:pPr algn="just"/>
            <a:r>
              <a:rPr lang="hr-HR" sz="2400" dirty="0" err="1" smtClean="0">
                <a:latin typeface="Arial Narrow" pitchFamily="34" charset="0"/>
              </a:rPr>
              <a:t>Tetradrahme</a:t>
            </a:r>
            <a:r>
              <a:rPr lang="hr-HR" sz="2400" dirty="0" smtClean="0">
                <a:latin typeface="Arial Narrow" pitchFamily="34" charset="0"/>
              </a:rPr>
              <a:t> i </a:t>
            </a:r>
            <a:r>
              <a:rPr lang="hr-HR" sz="2400" dirty="0" err="1" smtClean="0">
                <a:latin typeface="Arial Narrow" pitchFamily="34" charset="0"/>
              </a:rPr>
              <a:t>didrahme</a:t>
            </a:r>
            <a:r>
              <a:rPr lang="hr-HR" sz="2400" dirty="0" smtClean="0">
                <a:latin typeface="Arial Narrow" pitchFamily="34" charset="0"/>
              </a:rPr>
              <a:t> – današnji naziv valute </a:t>
            </a:r>
            <a:r>
              <a:rPr lang="hr-HR" sz="2400" dirty="0" err="1" smtClean="0">
                <a:latin typeface="Arial Narrow" pitchFamily="34" charset="0"/>
              </a:rPr>
              <a:t>drahma</a:t>
            </a:r>
            <a:r>
              <a:rPr lang="hr-HR" sz="2400" dirty="0" smtClean="0">
                <a:latin typeface="Arial Narrow" pitchFamily="34" charset="0"/>
              </a:rPr>
              <a:t>.</a:t>
            </a:r>
          </a:p>
        </p:txBody>
      </p:sp>
      <p:pic>
        <p:nvPicPr>
          <p:cNvPr id="22530" name="Picture 2" descr="https://upload.wikimedia.org/wikipedia/commons/4/4d/001-athens-dekadrachm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1284" y="610610"/>
            <a:ext cx="4762500" cy="2371726"/>
          </a:xfrm>
          <a:prstGeom prst="rect">
            <a:avLst/>
          </a:prstGeom>
          <a:noFill/>
        </p:spPr>
      </p:pic>
      <p:pic>
        <p:nvPicPr>
          <p:cNvPr id="22532" name="Picture 4" descr="https://upload.wikimedia.org/wikipedia/commons/9/9c/5dracme1874ba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7382" y="4055918"/>
            <a:ext cx="2401454" cy="2401454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3435927" y="540327"/>
            <a:ext cx="227214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>
                <a:latin typeface="Arial Black" pitchFamily="34" charset="0"/>
              </a:rPr>
              <a:t>Antička </a:t>
            </a:r>
            <a:r>
              <a:rPr lang="hr-HR" dirty="0" err="1" smtClean="0">
                <a:latin typeface="Arial Black" pitchFamily="34" charset="0"/>
              </a:rPr>
              <a:t>drahma</a:t>
            </a:r>
            <a:endParaRPr lang="hr-HR" dirty="0">
              <a:latin typeface="Arial Black" pitchFamily="34" charset="0"/>
            </a:endParaRPr>
          </a:p>
        </p:txBody>
      </p:sp>
      <p:cxnSp>
        <p:nvCxnSpPr>
          <p:cNvPr id="8" name="Ravni poveznik sa strelicom 7"/>
          <p:cNvCxnSpPr/>
          <p:nvPr/>
        </p:nvCxnSpPr>
        <p:spPr>
          <a:xfrm>
            <a:off x="5721927" y="720436"/>
            <a:ext cx="1510146" cy="2909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9"/>
          <p:cNvSpPr txBox="1"/>
          <p:nvPr/>
        </p:nvSpPr>
        <p:spPr>
          <a:xfrm>
            <a:off x="8423563" y="3408219"/>
            <a:ext cx="227214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Arial Black" pitchFamily="34" charset="0"/>
              </a:rPr>
              <a:t>Moderna </a:t>
            </a:r>
            <a:r>
              <a:rPr lang="hr-HR" dirty="0" err="1" smtClean="0">
                <a:latin typeface="Arial Black" pitchFamily="34" charset="0"/>
              </a:rPr>
              <a:t>drahma</a:t>
            </a:r>
            <a:r>
              <a:rPr lang="hr-HR" dirty="0" smtClean="0">
                <a:latin typeface="Arial Black" pitchFamily="34" charset="0"/>
              </a:rPr>
              <a:t> iz 1874.</a:t>
            </a:r>
            <a:endParaRPr lang="hr-HR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45382" y="1135796"/>
            <a:ext cx="5846617" cy="1609344"/>
          </a:xfrm>
        </p:spPr>
        <p:txBody>
          <a:bodyPr>
            <a:noAutofit/>
          </a:bodyPr>
          <a:lstStyle/>
          <a:p>
            <a:pPr algn="ctr"/>
            <a:r>
              <a:rPr lang="hr-HR" sz="7200" dirty="0" smtClean="0">
                <a:solidFill>
                  <a:srgbClr val="FF0000"/>
                </a:solidFill>
              </a:rPr>
              <a:t>DANAŠNJI NOVAC</a:t>
            </a:r>
            <a:endParaRPr lang="hr-HR" sz="7200" dirty="0">
              <a:solidFill>
                <a:srgbClr val="FF0000"/>
              </a:solidFill>
            </a:endParaRPr>
          </a:p>
        </p:txBody>
      </p:sp>
      <p:pic>
        <p:nvPicPr>
          <p:cNvPr id="29698" name="Picture 2" descr="Slikovni rezultat za nov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24250"/>
            <a:ext cx="5810250" cy="3333750"/>
          </a:xfrm>
          <a:prstGeom prst="rect">
            <a:avLst/>
          </a:prstGeom>
          <a:noFill/>
        </p:spPr>
      </p:pic>
      <p:pic>
        <p:nvPicPr>
          <p:cNvPr id="29700" name="Picture 4" descr="Slikovni rezultat za nova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6262255" cy="3525650"/>
          </a:xfrm>
          <a:prstGeom prst="rect">
            <a:avLst/>
          </a:prstGeom>
          <a:noFill/>
        </p:spPr>
      </p:pic>
      <p:pic>
        <p:nvPicPr>
          <p:cNvPr id="29702" name="Picture 6" descr="Slikovni rezultat za nov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1007" y="3962401"/>
            <a:ext cx="6340993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hr-HR" sz="4800" b="1" i="1" dirty="0" smtClean="0">
                <a:latin typeface="Arial Narrow" pitchFamily="34" charset="0"/>
              </a:rPr>
              <a:t>“Ušteđeni novčić je zarađeni novčić.” </a:t>
            </a:r>
            <a:endParaRPr lang="hr-HR" sz="4800" b="1" i="1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5854" y="5472546"/>
            <a:ext cx="9281160" cy="1143554"/>
          </a:xfrm>
        </p:spPr>
        <p:txBody>
          <a:bodyPr/>
          <a:lstStyle/>
          <a:p>
            <a:pPr algn="ctr"/>
            <a:r>
              <a:rPr lang="hr-HR" dirty="0" smtClean="0"/>
              <a:t>BANKE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195453" y="1916638"/>
            <a:ext cx="6687897" cy="1066800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r-HR" sz="2400" dirty="0" smtClean="0">
                <a:latin typeface="Arial Narrow" pitchFamily="34" charset="0"/>
              </a:rPr>
              <a:t>I</a:t>
            </a:r>
            <a:r>
              <a:rPr lang="en-US" sz="2400" dirty="0" err="1" smtClean="0">
                <a:latin typeface="Arial Narrow" pitchFamily="34" charset="0"/>
              </a:rPr>
              <a:t>nstitucija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koja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prikuplja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novčana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sredstva</a:t>
            </a:r>
            <a:r>
              <a:rPr lang="en-US" sz="2400" dirty="0" smtClean="0">
                <a:latin typeface="Arial Narrow" pitchFamily="34" charset="0"/>
              </a:rPr>
              <a:t> (</a:t>
            </a:r>
            <a:r>
              <a:rPr lang="en-US" sz="2400" dirty="0" err="1" smtClean="0">
                <a:latin typeface="Arial Narrow" pitchFamily="34" charset="0"/>
              </a:rPr>
              <a:t>depozite</a:t>
            </a:r>
            <a:r>
              <a:rPr lang="en-US" sz="2400" dirty="0" smtClean="0">
                <a:latin typeface="Arial Narrow" pitchFamily="34" charset="0"/>
              </a:rPr>
              <a:t>), </a:t>
            </a:r>
            <a:r>
              <a:rPr lang="en-US" sz="2400" dirty="0" err="1" smtClean="0">
                <a:latin typeface="Arial Narrow" pitchFamily="34" charset="0"/>
              </a:rPr>
              <a:t>odobrava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kredite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hr-HR" sz="2400" dirty="0" smtClean="0">
                <a:latin typeface="Arial Narrow" pitchFamily="34" charset="0"/>
              </a:rPr>
              <a:t>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obezbjeđuje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transakcijski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novac</a:t>
            </a:r>
            <a:r>
              <a:rPr lang="en-US" sz="2400" dirty="0" smtClean="0">
                <a:latin typeface="Arial Narrow" pitchFamily="34" charset="0"/>
              </a:rPr>
              <a:t> (</a:t>
            </a:r>
            <a:r>
              <a:rPr lang="en-US" sz="2400" dirty="0" err="1" smtClean="0">
                <a:latin typeface="Arial Narrow" pitchFamily="34" charset="0"/>
              </a:rPr>
              <a:t>plaćanja</a:t>
            </a:r>
            <a:r>
              <a:rPr lang="en-US" sz="2400" dirty="0" smtClean="0">
                <a:latin typeface="Arial Narrow" pitchFamily="34" charset="0"/>
              </a:rPr>
              <a:t>).</a:t>
            </a:r>
          </a:p>
          <a:p>
            <a:pPr algn="just">
              <a:buFont typeface="Arial" pitchFamily="34" charset="0"/>
              <a:buChar char="•"/>
            </a:pPr>
            <a:endParaRPr lang="hr-HR" sz="2400" dirty="0">
              <a:latin typeface="Arial Narrow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CDCEB2F-A062-4132-9387-2967619DE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69" y="1480704"/>
            <a:ext cx="3054565" cy="230028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260764"/>
          </a:xfrm>
        </p:spPr>
        <p:txBody>
          <a:bodyPr/>
          <a:lstStyle/>
          <a:p>
            <a:pPr algn="ctr"/>
            <a:r>
              <a:rPr lang="hr-HR" dirty="0" smtClean="0"/>
              <a:t>ŠTA SU TO BANKE ?</a:t>
            </a:r>
            <a:endParaRPr lang="hr-H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5AC3A133-BBBD-4FE8-B515-60AF25B70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8" y="1052945"/>
            <a:ext cx="8382000" cy="580505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Arial Narrow" pitchFamily="34" charset="0"/>
              </a:rPr>
              <a:t>B</a:t>
            </a:r>
            <a:r>
              <a:rPr lang="en-US" sz="2000" b="1" dirty="0">
                <a:latin typeface="Arial Narrow" pitchFamily="34" charset="0"/>
              </a:rPr>
              <a:t>anke </a:t>
            </a:r>
            <a:r>
              <a:rPr lang="en-US" sz="2000" b="1" dirty="0" err="1">
                <a:latin typeface="Arial Narrow" pitchFamily="34" charset="0"/>
              </a:rPr>
              <a:t>su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institucije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od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javnog</a:t>
            </a:r>
            <a:r>
              <a:rPr lang="en-US" sz="2000" b="1" dirty="0">
                <a:latin typeface="Arial Narrow" pitchFamily="34" charset="0"/>
              </a:rPr>
              <a:t> </a:t>
            </a:r>
            <a:r>
              <a:rPr lang="en-US" sz="2000" b="1" dirty="0" err="1">
                <a:latin typeface="Arial Narrow" pitchFamily="34" charset="0"/>
              </a:rPr>
              <a:t>interesa</a:t>
            </a:r>
            <a:r>
              <a:rPr lang="en-US" sz="2000" b="1" dirty="0">
                <a:latin typeface="Arial Narrow" pitchFamily="34" charset="0"/>
              </a:rPr>
              <a:t> </a:t>
            </a:r>
          </a:p>
          <a:p>
            <a:r>
              <a:rPr lang="en-US" sz="2000" b="1" dirty="0" err="1">
                <a:latin typeface="Arial Narrow" pitchFamily="34" charset="0"/>
              </a:rPr>
              <a:t>Koncetracija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štednje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stanovništva</a:t>
            </a:r>
            <a:endParaRPr lang="en-US" sz="2000" b="1" dirty="0">
              <a:latin typeface="Arial Narrow" pitchFamily="34" charset="0"/>
            </a:endParaRPr>
          </a:p>
          <a:p>
            <a:r>
              <a:rPr lang="en-US" sz="2000" b="1" dirty="0" err="1">
                <a:latin typeface="Arial Narrow" pitchFamily="34" charset="0"/>
              </a:rPr>
              <a:t>Kontrola</a:t>
            </a:r>
            <a:r>
              <a:rPr lang="en-US" sz="2000" b="1" dirty="0">
                <a:latin typeface="Arial Narrow" pitchFamily="34" charset="0"/>
              </a:rPr>
              <a:t> </a:t>
            </a:r>
            <a:r>
              <a:rPr lang="en-US" sz="2000" b="1" dirty="0" err="1">
                <a:latin typeface="Arial Narrow" pitchFamily="34" charset="0"/>
              </a:rPr>
              <a:t>ponude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novca</a:t>
            </a:r>
            <a:endParaRPr lang="en-US" sz="2000" b="1" dirty="0">
              <a:latin typeface="Arial Narrow" pitchFamily="34" charset="0"/>
            </a:endParaRPr>
          </a:p>
          <a:p>
            <a:r>
              <a:rPr lang="en-US" sz="2000" b="1" dirty="0" err="1">
                <a:latin typeface="Arial Narrow" pitchFamily="34" charset="0"/>
              </a:rPr>
              <a:t>Nediskriminatoran</a:t>
            </a:r>
            <a:r>
              <a:rPr lang="en-US" sz="2000" b="1" dirty="0">
                <a:latin typeface="Arial Narrow" pitchFamily="34" charset="0"/>
              </a:rPr>
              <a:t> </a:t>
            </a:r>
            <a:r>
              <a:rPr lang="en-US" sz="2000" b="1" dirty="0" err="1">
                <a:latin typeface="Arial Narrow" pitchFamily="34" charset="0"/>
              </a:rPr>
              <a:t>pristup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kreditima</a:t>
            </a:r>
            <a:r>
              <a:rPr lang="en-US" sz="2000" b="1" dirty="0">
                <a:latin typeface="Arial Narrow" pitchFamily="34" charset="0"/>
              </a:rPr>
              <a:t> I </a:t>
            </a:r>
            <a:r>
              <a:rPr lang="en-US" sz="2000" b="1" dirty="0" err="1">
                <a:latin typeface="Arial Narrow" pitchFamily="34" charset="0"/>
              </a:rPr>
              <a:t>drugim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finansijskim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uslugama</a:t>
            </a:r>
            <a:r>
              <a:rPr lang="en-US" sz="2000" b="1" dirty="0">
                <a:latin typeface="Arial Narrow" pitchFamily="34" charset="0"/>
              </a:rPr>
              <a:t> </a:t>
            </a:r>
          </a:p>
          <a:p>
            <a:r>
              <a:rPr lang="en-US" sz="2000" b="1" dirty="0" err="1">
                <a:latin typeface="Arial Narrow" pitchFamily="34" charset="0"/>
              </a:rPr>
              <a:t>Sprečavanje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koncentracije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finansijske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snage</a:t>
            </a:r>
            <a:r>
              <a:rPr lang="en-US" sz="2000" b="1" dirty="0">
                <a:latin typeface="Arial Narrow" pitchFamily="34" charset="0"/>
              </a:rPr>
              <a:t> u </a:t>
            </a:r>
            <a:r>
              <a:rPr lang="en-US" sz="2000" b="1" dirty="0" err="1">
                <a:latin typeface="Arial Narrow" pitchFamily="34" charset="0"/>
              </a:rPr>
              <a:t>rukama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nekoliko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institucija</a:t>
            </a:r>
            <a:endParaRPr lang="en-US" sz="2000" b="1" dirty="0">
              <a:latin typeface="Arial Narrow" pitchFamily="34" charset="0"/>
            </a:endParaRPr>
          </a:p>
          <a:p>
            <a:r>
              <a:rPr lang="en-US" sz="2000" b="1" dirty="0" err="1">
                <a:latin typeface="Arial Narrow" pitchFamily="34" charset="0"/>
              </a:rPr>
              <a:t>Kreditiranje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države</a:t>
            </a:r>
            <a:r>
              <a:rPr lang="en-US" sz="2000" b="1" dirty="0">
                <a:latin typeface="Arial Narrow" pitchFamily="34" charset="0"/>
              </a:rPr>
              <a:t> </a:t>
            </a:r>
          </a:p>
          <a:p>
            <a:r>
              <a:rPr lang="en-US" sz="2000" b="1" dirty="0" err="1">
                <a:latin typeface="Arial Narrow" pitchFamily="34" charset="0"/>
              </a:rPr>
              <a:t>Podrška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sektorima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sa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specijalnim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kreditnim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potrebama</a:t>
            </a:r>
            <a:r>
              <a:rPr lang="en-US" sz="2000" b="1" dirty="0">
                <a:latin typeface="Arial Narrow" pitchFamily="34" charset="0"/>
              </a:rPr>
              <a:t> </a:t>
            </a:r>
          </a:p>
          <a:p>
            <a:endParaRPr lang="en-US" sz="2000" b="1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Arial Narrow" pitchFamily="34" charset="0"/>
              </a:rPr>
              <a:t>                </a:t>
            </a:r>
            <a:r>
              <a:rPr lang="en-US" sz="2000" b="1" dirty="0" err="1">
                <a:latin typeface="Arial Narrow" pitchFamily="34" charset="0"/>
              </a:rPr>
              <a:t>Javni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interes</a:t>
            </a:r>
            <a:r>
              <a:rPr lang="en-US" sz="2000" b="1" dirty="0">
                <a:latin typeface="Arial Narrow" pitchFamily="34" charset="0"/>
              </a:rPr>
              <a:t> se </a:t>
            </a:r>
            <a:r>
              <a:rPr lang="en-US" sz="2000" b="1" dirty="0" err="1">
                <a:latin typeface="Arial Narrow" pitchFamily="34" charset="0"/>
              </a:rPr>
              <a:t>štiti</a:t>
            </a:r>
            <a:r>
              <a:rPr lang="en-US" sz="2000" b="1" dirty="0">
                <a:latin typeface="Arial Narrow" pitchFamily="34" charset="0"/>
              </a:rPr>
              <a:t> </a:t>
            </a:r>
            <a:r>
              <a:rPr lang="en-US" sz="2000" b="1" dirty="0" err="1">
                <a:latin typeface="Arial Narrow" pitchFamily="34" charset="0"/>
              </a:rPr>
              <a:t>visokom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regulacijom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bankarskog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sektora</a:t>
            </a:r>
          </a:p>
          <a:p>
            <a:pPr marL="0" indent="0">
              <a:buNone/>
            </a:pPr>
            <a:endParaRPr lang="en-US" sz="2000" b="1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sz="2000" b="1" dirty="0" err="1">
                <a:latin typeface="Arial Narrow" pitchFamily="34" charset="0"/>
              </a:rPr>
              <a:t>Regulacija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poslovanja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banaka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ima</a:t>
            </a:r>
            <a:r>
              <a:rPr lang="en-US" sz="2000" b="1" dirty="0">
                <a:latin typeface="Arial Narrow" pitchFamily="34" charset="0"/>
              </a:rPr>
              <a:t> tri </a:t>
            </a:r>
            <a:r>
              <a:rPr lang="en-US" sz="2000" b="1" dirty="0" err="1">
                <a:latin typeface="Arial Narrow" pitchFamily="34" charset="0"/>
              </a:rPr>
              <a:t>aspekta</a:t>
            </a:r>
            <a:r>
              <a:rPr lang="en-US" sz="2000" b="1" dirty="0">
                <a:latin typeface="Arial Narrow" pitchFamily="34" charset="0"/>
              </a:rPr>
              <a:t>:</a:t>
            </a:r>
            <a:endParaRPr lang="en-US" b="1" dirty="0">
              <a:latin typeface="Arial Narrow" pitchFamily="34" charset="0"/>
            </a:endParaRPr>
          </a:p>
          <a:p>
            <a:pPr marL="457200" indent="-457200">
              <a:buAutoNum type="arabicPeriod"/>
            </a:pPr>
            <a:r>
              <a:rPr lang="en-US" sz="2000" b="1" dirty="0" err="1">
                <a:latin typeface="Arial Narrow" pitchFamily="34" charset="0"/>
              </a:rPr>
              <a:t>Ekonomsko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regulisanje</a:t>
            </a:r>
          </a:p>
          <a:p>
            <a:pPr marL="457200" indent="-457200">
              <a:buAutoNum type="arabicPeriod"/>
            </a:pPr>
            <a:r>
              <a:rPr lang="en-US" sz="2000" b="1" dirty="0" err="1">
                <a:latin typeface="Arial Narrow" pitchFamily="34" charset="0"/>
              </a:rPr>
              <a:t>Prudenciono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regulisanje</a:t>
            </a:r>
            <a:r>
              <a:rPr lang="en-US" sz="2000" b="1" dirty="0">
                <a:latin typeface="Arial Narrow" pitchFamily="34" charset="0"/>
              </a:rPr>
              <a:t> </a:t>
            </a:r>
          </a:p>
          <a:p>
            <a:pPr marL="457200" indent="-457200">
              <a:buAutoNum type="arabicPeriod"/>
            </a:pPr>
            <a:r>
              <a:rPr lang="en-US" sz="2000" b="1" dirty="0" err="1">
                <a:latin typeface="Arial Narrow" pitchFamily="34" charset="0"/>
              </a:rPr>
              <a:t>Informaciono</a:t>
            </a: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err="1">
                <a:latin typeface="Arial Narrow" pitchFamily="34" charset="0"/>
              </a:rPr>
              <a:t>regulisanje</a:t>
            </a:r>
            <a:r>
              <a:rPr lang="en-US" sz="2000" b="1" dirty="0">
                <a:latin typeface="Arial Narrow" pitchFamily="34" charset="0"/>
              </a:rPr>
              <a:t> </a:t>
            </a:r>
          </a:p>
          <a:p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5" name="Arrow: Striped Right 3">
            <a:extLst>
              <a:ext uri="{FF2B5EF4-FFF2-40B4-BE49-F238E27FC236}">
                <a16:creationId xmlns:a16="http://schemas.microsoft.com/office/drawing/2014/main" xmlns="" id="{2188751B-4EE8-4463-95A4-5D78E65C08FD}"/>
              </a:ext>
            </a:extLst>
          </p:cNvPr>
          <p:cNvSpPr/>
          <p:nvPr/>
        </p:nvSpPr>
        <p:spPr>
          <a:xfrm>
            <a:off x="371475" y="4203123"/>
            <a:ext cx="844550" cy="350977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2" name="Picture 2" descr="Slikovni rezultat za BAN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1320" y="2096510"/>
            <a:ext cx="3429000" cy="24479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AC5B22-3CC9-402E-B669-42C6C0E34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2781300" y="-2438400"/>
            <a:ext cx="10515600" cy="57203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1CAAE0-05DB-420B-B07E-BF8E72B03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28612"/>
            <a:ext cx="6615113" cy="562927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sz="2400" u="sng" dirty="0" err="1" smtClean="0">
                <a:latin typeface="Arial Narrow" pitchFamily="34" charset="0"/>
              </a:rPr>
              <a:t>Ekonomsko</a:t>
            </a:r>
            <a:r>
              <a:rPr lang="en-US" sz="2400" u="sng" dirty="0" smtClean="0">
                <a:latin typeface="Arial Narrow" pitchFamily="34" charset="0"/>
              </a:rPr>
              <a:t> </a:t>
            </a:r>
            <a:r>
              <a:rPr lang="en-US" sz="2400" u="sng" dirty="0" err="1" smtClean="0">
                <a:latin typeface="Arial Narrow" pitchFamily="34" charset="0"/>
              </a:rPr>
              <a:t>regulisanje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treba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obezbjedi</a:t>
            </a:r>
            <a:r>
              <a:rPr lang="en-US" sz="2400" dirty="0" smtClean="0">
                <a:latin typeface="Arial Narrow" pitchFamily="34" charset="0"/>
              </a:rPr>
              <a:t> </a:t>
            </a:r>
            <a:r>
              <a:rPr lang="en-US" sz="2400" dirty="0" err="1" smtClean="0">
                <a:latin typeface="Arial Narrow" pitchFamily="34" charset="0"/>
              </a:rPr>
              <a:t>osnivanje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hr-HR" sz="2400" dirty="0" smtClean="0">
                <a:latin typeface="Arial Narrow" pitchFamily="34" charset="0"/>
              </a:rPr>
              <a:t>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rad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samo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onih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banaka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koje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će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biti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hr-HR" sz="2400" dirty="0" smtClean="0">
                <a:latin typeface="Arial Narrow" pitchFamily="34" charset="0"/>
              </a:rPr>
              <a:t>u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stanju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osnovu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finansijskih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karakteristika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hr-HR" sz="2400" dirty="0" smtClean="0">
                <a:latin typeface="Arial Narrow" pitchFamily="34" charset="0"/>
              </a:rPr>
              <a:t>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moralnog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kredibiliteta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rukovodstva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da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uspješno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posluju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štite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interese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akcionara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hr-HR" sz="2400" dirty="0" smtClean="0">
                <a:latin typeface="Arial Narrow" pitchFamily="34" charset="0"/>
              </a:rPr>
              <a:t>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ulagača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neugrožavajući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monetarnu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stabilnost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zemlje</a:t>
            </a:r>
            <a:r>
              <a:rPr lang="en-US" sz="2400" dirty="0" smtClean="0">
                <a:latin typeface="Arial Narrow" pitchFamily="34" charset="0"/>
              </a:rPr>
              <a:t>.</a:t>
            </a:r>
            <a:endParaRPr lang="hr-HR" sz="2400" dirty="0" smtClean="0">
              <a:latin typeface="Arial Narrow" pitchFamily="34" charset="0"/>
            </a:endParaRPr>
          </a:p>
          <a:p>
            <a:pPr algn="just"/>
            <a:endParaRPr lang="en-US" sz="2400" u="sng" dirty="0" smtClean="0">
              <a:latin typeface="Arial Narrow" pitchFamily="34" charset="0"/>
            </a:endParaRPr>
          </a:p>
          <a:p>
            <a:pPr algn="just"/>
            <a:r>
              <a:rPr lang="en-US" sz="2400" u="sng" dirty="0" err="1" smtClean="0">
                <a:latin typeface="Arial Narrow" pitchFamily="34" charset="0"/>
              </a:rPr>
              <a:t>Informaciono</a:t>
            </a:r>
            <a:r>
              <a:rPr lang="en-US" sz="2400" u="sng" dirty="0" smtClean="0">
                <a:latin typeface="Arial Narrow" pitchFamily="34" charset="0"/>
              </a:rPr>
              <a:t> </a:t>
            </a:r>
            <a:r>
              <a:rPr lang="en-US" sz="2400" u="sng" dirty="0" err="1" smtClean="0">
                <a:latin typeface="Arial Narrow" pitchFamily="34" charset="0"/>
              </a:rPr>
              <a:t>regulisanje</a:t>
            </a:r>
            <a:r>
              <a:rPr lang="en-US" sz="2400" u="sng" dirty="0" smtClean="0">
                <a:latin typeface="Arial Narrow" pitchFamily="34" charset="0"/>
              </a:rPr>
              <a:t> </a:t>
            </a:r>
            <a:r>
              <a:rPr lang="en-US" sz="2400" dirty="0" err="1" smtClean="0">
                <a:latin typeface="Arial Narrow" pitchFamily="34" charset="0"/>
              </a:rPr>
              <a:t>treba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obezbjedi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uticaj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tržišne</a:t>
            </a:r>
            <a:r>
              <a:rPr lang="en-US" sz="2400" dirty="0" smtClean="0">
                <a:latin typeface="Arial Narrow" pitchFamily="34" charset="0"/>
              </a:rPr>
              <a:t> discipline </a:t>
            </a:r>
            <a:r>
              <a:rPr lang="en-US" sz="2400" dirty="0" err="1" smtClean="0">
                <a:latin typeface="Arial Narrow" pitchFamily="34" charset="0"/>
              </a:rPr>
              <a:t>na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ponašanje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banaka</a:t>
            </a:r>
            <a:r>
              <a:rPr lang="en-US" sz="2400" dirty="0" smtClean="0">
                <a:latin typeface="Arial Narrow" pitchFamily="34" charset="0"/>
              </a:rPr>
              <a:t>. </a:t>
            </a:r>
            <a:r>
              <a:rPr lang="en-US" sz="2400" dirty="0" err="1" smtClean="0">
                <a:latin typeface="Arial Narrow" pitchFamily="34" charset="0"/>
              </a:rPr>
              <a:t>Podrazumijeva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obavezu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banaka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objavljuju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relevantne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informacije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osnovu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kojih</a:t>
            </a:r>
            <a:r>
              <a:rPr lang="en-US" sz="2400" dirty="0" smtClean="0">
                <a:latin typeface="Arial Narrow" pitchFamily="34" charset="0"/>
              </a:rPr>
              <a:t> </a:t>
            </a:r>
            <a:r>
              <a:rPr lang="en-US" sz="2400" dirty="0" err="1" smtClean="0">
                <a:latin typeface="Arial Narrow" pitchFamily="34" charset="0"/>
              </a:rPr>
              <a:t>tržišni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učesnici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mogu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sagledaju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finansijsku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poziciju</a:t>
            </a:r>
            <a:r>
              <a:rPr lang="en-US" sz="2400" dirty="0" smtClean="0">
                <a:latin typeface="Arial Narrow" pitchFamily="34" charset="0"/>
              </a:rPr>
              <a:t> I </a:t>
            </a:r>
            <a:r>
              <a:rPr lang="en-US" sz="2400" dirty="0" err="1" smtClean="0">
                <a:latin typeface="Arial Narrow" pitchFamily="34" charset="0"/>
              </a:rPr>
              <a:t>elemente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poslovanja</a:t>
            </a:r>
            <a:r>
              <a:rPr lang="en-US" sz="2400" dirty="0" smtClean="0">
                <a:latin typeface="Arial Narrow" pitchFamily="34" charset="0"/>
              </a:rPr>
              <a:t> date </a:t>
            </a:r>
            <a:r>
              <a:rPr lang="en-US" sz="2400" dirty="0" err="1" smtClean="0">
                <a:latin typeface="Arial Narrow" pitchFamily="34" charset="0"/>
              </a:rPr>
              <a:t>banke</a:t>
            </a:r>
            <a:r>
              <a:rPr lang="en-US" sz="2400" dirty="0" smtClean="0">
                <a:latin typeface="Arial Narrow" pitchFamily="34" charset="0"/>
              </a:rPr>
              <a:t>.</a:t>
            </a:r>
          </a:p>
          <a:p>
            <a:pPr algn="just"/>
            <a:endParaRPr lang="en-US" sz="2400" dirty="0" smtClean="0">
              <a:latin typeface="Arial Narrow" pitchFamily="34" charset="0"/>
            </a:endParaRPr>
          </a:p>
          <a:p>
            <a:pPr algn="just"/>
            <a:r>
              <a:rPr lang="en-US" sz="2400" u="sng" dirty="0" err="1" smtClean="0">
                <a:latin typeface="Arial Narrow" pitchFamily="34" charset="0"/>
              </a:rPr>
              <a:t>Prudenciona</a:t>
            </a:r>
            <a:r>
              <a:rPr lang="en-US" sz="2400" u="sng" dirty="0" smtClean="0">
                <a:latin typeface="Arial Narrow" pitchFamily="34" charset="0"/>
              </a:rPr>
              <a:t> </a:t>
            </a:r>
            <a:r>
              <a:rPr lang="en-US" sz="2400" u="sng" dirty="0" err="1" smtClean="0">
                <a:latin typeface="Arial Narrow" pitchFamily="34" charset="0"/>
              </a:rPr>
              <a:t>regulacija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podrazumijeva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uspostavljanje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zahtjeva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i</a:t>
            </a:r>
            <a:r>
              <a:rPr lang="en-US" sz="2400" dirty="0" smtClean="0">
                <a:latin typeface="Arial Narrow" pitchFamily="34" charset="0"/>
              </a:rPr>
              <a:t> limits u </a:t>
            </a:r>
            <a:r>
              <a:rPr lang="en-US" sz="2400" dirty="0" err="1" smtClean="0">
                <a:latin typeface="Arial Narrow" pitchFamily="34" charset="0"/>
              </a:rPr>
              <a:t>odnosu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poslovanje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banaka</a:t>
            </a:r>
            <a:r>
              <a:rPr lang="en-US" sz="2400" dirty="0" smtClean="0">
                <a:latin typeface="Arial Narrow" pitchFamily="34" charset="0"/>
              </a:rPr>
              <a:t> s </a:t>
            </a:r>
            <a:r>
              <a:rPr lang="en-US" sz="2400" dirty="0" err="1" smtClean="0">
                <a:latin typeface="Arial Narrow" pitchFamily="34" charset="0"/>
              </a:rPr>
              <a:t>ciljem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obezbjeđenja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sigurnosti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pouzdanosti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bankarskog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sistema</a:t>
            </a:r>
            <a:r>
              <a:rPr lang="en-US" sz="2400" dirty="0" smtClean="0">
                <a:latin typeface="Arial Narrow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 smtClean="0">
                <a:latin typeface="Arial Narrow" pitchFamily="34" charset="0"/>
              </a:rPr>
              <a:t>  </a:t>
            </a:r>
            <a:r>
              <a:rPr lang="en-US" sz="2400" b="1" dirty="0" smtClean="0">
                <a:latin typeface="Arial Narrow" pitchFamily="34" charset="0"/>
              </a:rPr>
              <a:t>  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36868" name="Picture 4" descr="Slikovni rezultat za BAN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6100" y="1400174"/>
            <a:ext cx="5124450" cy="3843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897068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05128" y="5347854"/>
            <a:ext cx="9281160" cy="1226681"/>
          </a:xfrm>
        </p:spPr>
        <p:txBody>
          <a:bodyPr>
            <a:normAutofit/>
          </a:bodyPr>
          <a:lstStyle/>
          <a:p>
            <a:pPr algn="ctr"/>
            <a:r>
              <a:rPr lang="hr-HR" dirty="0" smtClean="0"/>
              <a:t>NOVAC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type="body" idx="1"/>
          </p:nvPr>
        </p:nvSpPr>
        <p:spPr>
          <a:xfrm>
            <a:off x="5957454" y="1113074"/>
            <a:ext cx="5898190" cy="1066800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Novac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je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sredstvo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pomoću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kojeg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se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obavlja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razmjena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„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Novac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zapravo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nije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ni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više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ni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manje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nego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upravo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ono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što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je on</a:t>
            </a:r>
            <a:r>
              <a:rPr lang="bs-Latn-BA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uvijek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o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njemu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mislio</a:t>
            </a:r>
            <a:r>
              <a:rPr lang="bs-Latn-BA" sz="2400" dirty="0" smtClean="0">
                <a:latin typeface="Arial Narrow" pitchFamily="34" charset="0"/>
                <a:cs typeface="Arial" panose="020B0604020202020204" pitchFamily="34" charset="0"/>
              </a:rPr>
              <a:t> - 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to jest,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ono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što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se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obično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daje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ili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prima</a:t>
            </a:r>
            <a:r>
              <a:rPr lang="bs-Latn-BA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prilikom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kupovanja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ili</a:t>
            </a:r>
            <a:r>
              <a:rPr lang="bs-Latn-BA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prodaje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roba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,</a:t>
            </a:r>
            <a:r>
              <a:rPr lang="bs-Latn-BA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usluga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drugoga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.“ ( Galbraith,</a:t>
            </a:r>
            <a:r>
              <a:rPr lang="bs-Latn-BA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1975</a:t>
            </a:r>
            <a:r>
              <a:rPr lang="hr-HR" sz="2400" dirty="0" smtClean="0">
                <a:latin typeface="Arial Narrow" pitchFamily="34" charset="0"/>
                <a:cs typeface="Arial" panose="020B0604020202020204" pitchFamily="34" charset="0"/>
              </a:rPr>
              <a:t>.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buFont typeface="Arial" pitchFamily="34" charset="0"/>
              <a:buChar char="•"/>
            </a:pPr>
            <a:endParaRPr lang="en-US" sz="2400" dirty="0" smtClean="0">
              <a:latin typeface="Arial Narrow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hr-HR" sz="2400" dirty="0">
              <a:latin typeface="Arial Narrow" pitchFamily="34" charset="0"/>
            </a:endParaRPr>
          </a:p>
        </p:txBody>
      </p:sp>
      <p:pic>
        <p:nvPicPr>
          <p:cNvPr id="2050" name="Picture 2" descr="Povezana sl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74726" y="4904772"/>
            <a:ext cx="3117273" cy="1953228"/>
          </a:xfrm>
          <a:prstGeom prst="rect">
            <a:avLst/>
          </a:prstGeom>
          <a:noFill/>
        </p:spPr>
      </p:pic>
      <p:pic>
        <p:nvPicPr>
          <p:cNvPr id="6" name="Picture 2" descr="Povezana sl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18364"/>
            <a:ext cx="3095579" cy="1939635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3" y="755939"/>
            <a:ext cx="5238750" cy="294322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49412" y="2065990"/>
            <a:ext cx="10058400" cy="4050792"/>
          </a:xfrm>
        </p:spPr>
        <p:txBody>
          <a:bodyPr>
            <a:normAutofit/>
          </a:bodyPr>
          <a:lstStyle/>
          <a:p>
            <a:pPr marL="0" indent="0"/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Banke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moraju</a:t>
            </a:r>
            <a:r>
              <a:rPr lang="en-US" sz="2400" dirty="0" smtClean="0">
                <a:latin typeface="Arial Narrow" pitchFamily="34" charset="0"/>
              </a:rPr>
              <a:t> a </a:t>
            </a:r>
            <a:r>
              <a:rPr lang="en-US" sz="2400" dirty="0" err="1" smtClean="0">
                <a:latin typeface="Arial Narrow" pitchFamily="34" charset="0"/>
              </a:rPr>
              <a:t>poštuju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sljedeće</a:t>
            </a:r>
            <a:r>
              <a:rPr lang="en-US" sz="2400" dirty="0" smtClean="0">
                <a:latin typeface="Arial Narrow" pitchFamily="34" charset="0"/>
              </a:rPr>
              <a:t> </a:t>
            </a:r>
            <a:r>
              <a:rPr lang="en-US" sz="2400" dirty="0" err="1" smtClean="0">
                <a:latin typeface="Arial Narrow" pitchFamily="34" charset="0"/>
              </a:rPr>
              <a:t>prudencione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zahtjeve</a:t>
            </a:r>
            <a:r>
              <a:rPr lang="en-US" sz="2400" dirty="0" smtClean="0">
                <a:latin typeface="Arial Narrow" pitchFamily="34" charset="0"/>
              </a:rPr>
              <a:t>:</a:t>
            </a:r>
            <a:r>
              <a:rPr lang="hr-HR" sz="2400" dirty="0" smtClean="0">
                <a:latin typeface="Arial Narrow" pitchFamily="34" charset="0"/>
              </a:rPr>
              <a:t> 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sz="2400" dirty="0" err="1" smtClean="0">
                <a:latin typeface="Arial Narrow" pitchFamily="34" charset="0"/>
              </a:rPr>
              <a:t>Održavanje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minimalne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likvidnosti</a:t>
            </a:r>
            <a:r>
              <a:rPr lang="en-US" sz="2400" dirty="0" smtClean="0">
                <a:latin typeface="Arial Narrow" pitchFamily="34" charset="0"/>
              </a:rPr>
              <a:t> </a:t>
            </a:r>
            <a:r>
              <a:rPr lang="hr-HR" sz="2400" dirty="0" smtClean="0">
                <a:latin typeface="Arial Narrow" pitchFamily="34" charset="0"/>
              </a:rPr>
              <a:t> </a:t>
            </a:r>
          </a:p>
          <a:p>
            <a:pPr marL="0" indent="0">
              <a:buFont typeface="Wingdings" pitchFamily="2" charset="2"/>
              <a:buChar char="Ø"/>
            </a:pPr>
            <a:r>
              <a:rPr lang="hr-HR" sz="2400" dirty="0" smtClean="0">
                <a:latin typeface="Arial Narrow" pitchFamily="34" charset="0"/>
              </a:rPr>
              <a:t>O</a:t>
            </a:r>
            <a:r>
              <a:rPr lang="en-US" sz="2400" dirty="0" err="1" smtClean="0">
                <a:latin typeface="Arial Narrow" pitchFamily="34" charset="0"/>
              </a:rPr>
              <a:t>graničavanje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kreditnog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rizika</a:t>
            </a:r>
            <a:r>
              <a:rPr lang="hr-HR" sz="2400" dirty="0" smtClean="0">
                <a:latin typeface="Arial Narrow" pitchFamily="34" charset="0"/>
              </a:rPr>
              <a:t> 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sz="2400" dirty="0" err="1" smtClean="0">
                <a:latin typeface="Arial Narrow" pitchFamily="34" charset="0"/>
              </a:rPr>
              <a:t>Ograničavanje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koncentracije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rizika</a:t>
            </a:r>
            <a:r>
              <a:rPr lang="en-US" sz="2400" dirty="0" smtClean="0">
                <a:latin typeface="Arial Narrow" pitchFamily="34" charset="0"/>
              </a:rPr>
              <a:t> </a:t>
            </a:r>
            <a:endParaRPr lang="hr-HR" sz="2400" dirty="0" smtClean="0">
              <a:latin typeface="Arial Narrow" pitchFamily="34" charset="0"/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hr-HR" sz="2400" dirty="0" smtClean="0">
                <a:latin typeface="Arial Narrow" pitchFamily="34" charset="0"/>
              </a:rPr>
              <a:t>O</a:t>
            </a:r>
            <a:r>
              <a:rPr lang="en-US" sz="2400" dirty="0" err="1" smtClean="0">
                <a:latin typeface="Arial Narrow" pitchFamily="34" charset="0"/>
              </a:rPr>
              <a:t>bezbjeđenje</a:t>
            </a:r>
            <a:r>
              <a:rPr lang="en-US" sz="2400" dirty="0" smtClean="0">
                <a:latin typeface="Arial Narrow" pitchFamily="34" charset="0"/>
              </a:rPr>
              <a:t> </a:t>
            </a:r>
            <a:r>
              <a:rPr lang="en-US" sz="2400" dirty="0" err="1" smtClean="0">
                <a:latin typeface="Arial Narrow" pitchFamily="34" charset="0"/>
              </a:rPr>
              <a:t>adekvatnog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nivoa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kapitala</a:t>
            </a:r>
            <a:endParaRPr lang="hr-HR" sz="2400" dirty="0"/>
          </a:p>
        </p:txBody>
      </p:sp>
      <p:pic>
        <p:nvPicPr>
          <p:cNvPr id="38914" name="Picture 2" descr="Slikovni rezultat za BAN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4059" y="1773382"/>
            <a:ext cx="5022905" cy="31070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42D31E-8A40-4AAD-B59B-58BBB507E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7150" y="-12700"/>
            <a:ext cx="10515600" cy="1092525"/>
          </a:xfrm>
        </p:spPr>
        <p:txBody>
          <a:bodyPr/>
          <a:lstStyle/>
          <a:p>
            <a:r>
              <a:rPr lang="en-US" dirty="0"/>
              <a:t>HISTORIJAT BANAKA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1E93C9-00CC-4E21-8A65-7391651BE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6439"/>
            <a:ext cx="6580909" cy="390839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US" sz="2400" b="1" dirty="0">
                <a:latin typeface="Arial Narrow" pitchFamily="34" charset="0"/>
              </a:rPr>
              <a:t>I </a:t>
            </a:r>
            <a:r>
              <a:rPr lang="en-US" sz="2400" b="1" dirty="0" err="1">
                <a:latin typeface="Arial Narrow" pitchFamily="34" charset="0"/>
              </a:rPr>
              <a:t>faza</a:t>
            </a:r>
            <a:r>
              <a:rPr lang="en-US" sz="2400" b="1" dirty="0">
                <a:latin typeface="Arial Narrow" pitchFamily="34" charset="0"/>
              </a:rPr>
              <a:t>: </a:t>
            </a:r>
            <a:r>
              <a:rPr lang="en-US" sz="2400" b="1" dirty="0" err="1" smtClean="0">
                <a:latin typeface="Arial Narrow" pitchFamily="34" charset="0"/>
              </a:rPr>
              <a:t>pojav</a:t>
            </a:r>
            <a:r>
              <a:rPr lang="hr-HR" sz="2400" b="1" dirty="0" smtClean="0">
                <a:latin typeface="Arial Narrow" pitchFamily="34" charset="0"/>
              </a:rPr>
              <a:t>a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kovanog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novca</a:t>
            </a:r>
            <a:r>
              <a:rPr lang="en-US" sz="2400" b="1" dirty="0">
                <a:latin typeface="Arial Narrow" pitchFamily="34" charset="0"/>
              </a:rPr>
              <a:t> (</a:t>
            </a:r>
            <a:r>
              <a:rPr lang="en-US" sz="2400" b="1" dirty="0" err="1">
                <a:latin typeface="Arial Narrow" pitchFamily="34" charset="0"/>
              </a:rPr>
              <a:t>između</a:t>
            </a:r>
            <a:r>
              <a:rPr lang="en-US" sz="2400" b="1" dirty="0">
                <a:latin typeface="Arial Narrow" pitchFamily="34" charset="0"/>
              </a:rPr>
              <a:t> VII I V </a:t>
            </a:r>
            <a:r>
              <a:rPr lang="en-US" sz="2400" b="1" dirty="0" err="1">
                <a:latin typeface="Arial Narrow" pitchFamily="34" charset="0"/>
              </a:rPr>
              <a:t>vijeka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p.n.e</a:t>
            </a:r>
            <a:r>
              <a:rPr lang="en-US" sz="2400" b="1" dirty="0">
                <a:latin typeface="Arial Narrow" pitchFamily="34" charset="0"/>
              </a:rPr>
              <a:t>. do </a:t>
            </a:r>
            <a:r>
              <a:rPr lang="en-US" sz="2400" b="1" dirty="0" err="1">
                <a:latin typeface="Arial Narrow" pitchFamily="34" charset="0"/>
              </a:rPr>
              <a:t>kraja</a:t>
            </a:r>
            <a:r>
              <a:rPr lang="en-US" sz="2400" b="1" dirty="0">
                <a:latin typeface="Arial Narrow" pitchFamily="34" charset="0"/>
              </a:rPr>
              <a:t> XIV </a:t>
            </a:r>
            <a:r>
              <a:rPr lang="en-US" sz="2400" b="1" dirty="0" err="1">
                <a:latin typeface="Arial Narrow" pitchFamily="34" charset="0"/>
              </a:rPr>
              <a:t>vijeka</a:t>
            </a:r>
            <a:r>
              <a:rPr lang="en-US" sz="2400" b="1" dirty="0">
                <a:latin typeface="Arial Narrow" pitchFamily="34" charset="0"/>
              </a:rPr>
              <a:t>)</a:t>
            </a:r>
          </a:p>
          <a:p>
            <a:pPr marL="0" indent="0" algn="just">
              <a:buNone/>
            </a:pPr>
            <a:endParaRPr lang="en-US" sz="2400" dirty="0">
              <a:latin typeface="Arial Narrow" pitchFamily="34" charset="0"/>
            </a:endParaRPr>
          </a:p>
          <a:p>
            <a:pPr algn="just"/>
            <a:r>
              <a:rPr lang="en-US" sz="2400" dirty="0">
                <a:latin typeface="Arial Narrow" pitchFamily="34" charset="0"/>
              </a:rPr>
              <a:t>U </a:t>
            </a:r>
            <a:r>
              <a:rPr lang="en-US" sz="2400" dirty="0" err="1">
                <a:latin typeface="Arial Narrow" pitchFamily="34" charset="0"/>
              </a:rPr>
              <a:t>Babilonu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privatne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kuće</a:t>
            </a:r>
            <a:r>
              <a:rPr lang="en-US" sz="2400" dirty="0">
                <a:latin typeface="Arial Narrow" pitchFamily="34" charset="0"/>
              </a:rPr>
              <a:t> (</a:t>
            </a:r>
            <a:r>
              <a:rPr lang="en-US" sz="2400" dirty="0" err="1">
                <a:latin typeface="Arial Narrow" pitchFamily="34" charset="0"/>
              </a:rPr>
              <a:t>tezauri</a:t>
            </a:r>
            <a:r>
              <a:rPr lang="en-US" sz="2400" dirty="0">
                <a:latin typeface="Arial Narrow" pitchFamily="34" charset="0"/>
              </a:rPr>
              <a:t>)- </a:t>
            </a:r>
            <a:r>
              <a:rPr lang="en-US" sz="2400" dirty="0" err="1">
                <a:latin typeface="Arial Narrow" pitchFamily="34" charset="0"/>
              </a:rPr>
              <a:t>čuvanje</a:t>
            </a:r>
            <a:r>
              <a:rPr lang="en-US" sz="2400" dirty="0">
                <a:latin typeface="Arial Narrow" pitchFamily="34" charset="0"/>
              </a:rPr>
              <a:t> robe (</a:t>
            </a:r>
            <a:r>
              <a:rPr lang="en-US" sz="2400" dirty="0" err="1">
                <a:latin typeface="Arial Narrow" pitchFamily="34" charset="0"/>
              </a:rPr>
              <a:t>najčešće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hrane</a:t>
            </a:r>
            <a:r>
              <a:rPr lang="en-US" sz="2400" dirty="0">
                <a:latin typeface="Arial Narrow" pitchFamily="34" charset="0"/>
              </a:rPr>
              <a:t>) I </a:t>
            </a:r>
            <a:r>
              <a:rPr lang="en-US" sz="2400" dirty="0" err="1">
                <a:latin typeface="Arial Narrow" pitchFamily="34" charset="0"/>
              </a:rPr>
              <a:t>njeno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pozajmljivanje</a:t>
            </a:r>
            <a:r>
              <a:rPr lang="en-US" sz="2400" dirty="0">
                <a:latin typeface="Arial Narrow" pitchFamily="34" charset="0"/>
              </a:rPr>
              <a:t> ( u </a:t>
            </a:r>
            <a:r>
              <a:rPr lang="en-US" sz="2400" dirty="0" err="1">
                <a:latin typeface="Arial Narrow" pitchFamily="34" charset="0"/>
              </a:rPr>
              <a:t>naturalnom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obliku</a:t>
            </a:r>
            <a:r>
              <a:rPr lang="en-US" sz="2400" dirty="0">
                <a:latin typeface="Arial Narrow" pitchFamily="34" charset="0"/>
              </a:rPr>
              <a:t> , do </a:t>
            </a:r>
            <a:r>
              <a:rPr lang="en-US" sz="2400" dirty="0" err="1">
                <a:latin typeface="Arial Narrow" pitchFamily="34" charset="0"/>
              </a:rPr>
              <a:t>sljedeće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žetve</a:t>
            </a:r>
            <a:r>
              <a:rPr lang="en-US" sz="2400" dirty="0">
                <a:latin typeface="Arial Narrow" pitchFamily="34" charset="0"/>
              </a:rPr>
              <a:t> I </a:t>
            </a:r>
            <a:r>
              <a:rPr lang="en-US" sz="2400" dirty="0" err="1">
                <a:latin typeface="Arial Narrow" pitchFamily="34" charset="0"/>
              </a:rPr>
              <a:t>uz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visoku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kamatu</a:t>
            </a:r>
            <a:r>
              <a:rPr lang="en-US" sz="2400" dirty="0">
                <a:latin typeface="Arial Narrow" pitchFamily="34" charset="0"/>
              </a:rPr>
              <a:t>)</a:t>
            </a:r>
          </a:p>
          <a:p>
            <a:pPr algn="just"/>
            <a:r>
              <a:rPr lang="en-US" sz="2400" dirty="0">
                <a:latin typeface="Arial Narrow" pitchFamily="34" charset="0"/>
              </a:rPr>
              <a:t>U </a:t>
            </a:r>
            <a:r>
              <a:rPr lang="en-US" sz="2400" dirty="0" err="1">
                <a:latin typeface="Arial Narrow" pitchFamily="34" charset="0"/>
              </a:rPr>
              <a:t>antičkoj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Grčkoj</a:t>
            </a:r>
            <a:r>
              <a:rPr lang="en-US" sz="2400" dirty="0">
                <a:latin typeface="Arial Narrow" pitchFamily="34" charset="0"/>
              </a:rPr>
              <a:t> se </a:t>
            </a:r>
            <a:r>
              <a:rPr lang="en-US" sz="2400" dirty="0" err="1">
                <a:latin typeface="Arial Narrow" pitchFamily="34" charset="0"/>
              </a:rPr>
              <a:t>razvija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safarski</a:t>
            </a:r>
            <a:r>
              <a:rPr lang="en-US" sz="2400" dirty="0">
                <a:latin typeface="Arial Narrow" pitchFamily="34" charset="0"/>
              </a:rPr>
              <a:t> (</a:t>
            </a:r>
            <a:r>
              <a:rPr lang="en-US" sz="2400" dirty="0" err="1">
                <a:latin typeface="Arial Narrow" pitchFamily="34" charset="0"/>
              </a:rPr>
              <a:t>mjenjački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posao</a:t>
            </a:r>
            <a:r>
              <a:rPr lang="en-US" sz="2400" dirty="0">
                <a:latin typeface="Arial Narrow" pitchFamily="34" charset="0"/>
              </a:rPr>
              <a:t>)- </a:t>
            </a:r>
            <a:r>
              <a:rPr lang="en-US" sz="2400" dirty="0" err="1">
                <a:latin typeface="Arial Narrow" pitchFamily="34" charset="0"/>
              </a:rPr>
              <a:t>trapezari</a:t>
            </a:r>
            <a:r>
              <a:rPr lang="en-US" sz="2400" dirty="0">
                <a:latin typeface="Arial Narrow" pitchFamily="34" charset="0"/>
              </a:rPr>
              <a:t> (</a:t>
            </a:r>
            <a:r>
              <a:rPr lang="en-US" sz="2400" dirty="0" err="1">
                <a:latin typeface="Arial Narrow" pitchFamily="34" charset="0"/>
              </a:rPr>
              <a:t>trapeza</a:t>
            </a:r>
            <a:r>
              <a:rPr lang="en-US" sz="2400" dirty="0">
                <a:latin typeface="Arial Narrow" pitchFamily="34" charset="0"/>
              </a:rPr>
              <a:t>- </a:t>
            </a:r>
            <a:r>
              <a:rPr lang="en-US" sz="2400" dirty="0" err="1">
                <a:latin typeface="Arial Narrow" pitchFamily="34" charset="0"/>
              </a:rPr>
              <a:t>klupa</a:t>
            </a:r>
            <a:r>
              <a:rPr lang="en-US" sz="2400" dirty="0">
                <a:latin typeface="Arial Narrow" pitchFamily="34" charset="0"/>
              </a:rPr>
              <a:t>- bank), </a:t>
            </a:r>
            <a:r>
              <a:rPr lang="en-US" sz="2400" dirty="0" err="1">
                <a:latin typeface="Arial Narrow" pitchFamily="34" charset="0"/>
              </a:rPr>
              <a:t>razvija</a:t>
            </a:r>
            <a:r>
              <a:rPr lang="en-US" sz="2400" dirty="0">
                <a:latin typeface="Arial Narrow" pitchFamily="34" charset="0"/>
              </a:rPr>
              <a:t> se  </a:t>
            </a:r>
            <a:r>
              <a:rPr lang="en-US" sz="2400" dirty="0" err="1">
                <a:latin typeface="Arial Narrow" pitchFamily="34" charset="0"/>
              </a:rPr>
              <a:t>zaduživanje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uz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hipoteku</a:t>
            </a:r>
            <a:r>
              <a:rPr lang="en-US" sz="2400" dirty="0">
                <a:latin typeface="Arial Narrow" pitchFamily="34" charset="0"/>
              </a:rPr>
              <a:t> , </a:t>
            </a:r>
            <a:r>
              <a:rPr lang="en-US" sz="2400" dirty="0" err="1">
                <a:latin typeface="Arial Narrow" pitchFamily="34" charset="0"/>
              </a:rPr>
              <a:t>što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je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omogućilo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pojavu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komercijalnih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kredita</a:t>
            </a:r>
            <a:r>
              <a:rPr lang="en-US" sz="2400" dirty="0">
                <a:latin typeface="Arial Narrow" pitchFamily="34" charset="0"/>
              </a:rPr>
              <a:t>.</a:t>
            </a:r>
          </a:p>
          <a:p>
            <a:pPr algn="just"/>
            <a:endParaRPr lang="en-US" sz="2400" dirty="0">
              <a:latin typeface="Arial Narrow" pitchFamily="34" charset="0"/>
            </a:endParaRPr>
          </a:p>
        </p:txBody>
      </p:sp>
      <p:pic>
        <p:nvPicPr>
          <p:cNvPr id="35842" name="Picture 2" descr="Banca Monte dei Paschi di Sie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3108" y="900544"/>
            <a:ext cx="4703559" cy="3131128"/>
          </a:xfrm>
          <a:prstGeom prst="rect">
            <a:avLst/>
          </a:prstGeom>
          <a:noFill/>
        </p:spPr>
      </p:pic>
      <p:sp>
        <p:nvSpPr>
          <p:cNvPr id="5" name="Pravokutnik 4"/>
          <p:cNvSpPr/>
          <p:nvPr/>
        </p:nvSpPr>
        <p:spPr>
          <a:xfrm>
            <a:off x="7467601" y="4117309"/>
            <a:ext cx="42256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 smtClean="0"/>
              <a:t>Pionir među bankama</a:t>
            </a:r>
            <a:endParaRPr lang="vi-VN" dirty="0" smtClean="0"/>
          </a:p>
          <a:p>
            <a:pPr algn="ctr"/>
            <a:r>
              <a:rPr lang="vi-VN" dirty="0" smtClean="0"/>
              <a:t>Monte dei Paschi di Siena je osnovana 1472. godine i najstarija je na svetu. I danas radi, i zapošljava oko 30.000 ljudi. Treća je po veličini banka u Italiji.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275302899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" y="0"/>
            <a:ext cx="8562109" cy="1609344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latin typeface="Arial Narrow" pitchFamily="34" charset="0"/>
              </a:rPr>
              <a:t>Mjenjački</a:t>
            </a:r>
            <a:r>
              <a:rPr lang="en-US" sz="4800" dirty="0" smtClean="0">
                <a:latin typeface="Arial Narrow" pitchFamily="34" charset="0"/>
              </a:rPr>
              <a:t> I </a:t>
            </a:r>
            <a:r>
              <a:rPr lang="en-US" sz="4800" dirty="0" err="1" smtClean="0">
                <a:latin typeface="Arial Narrow" pitchFamily="34" charset="0"/>
              </a:rPr>
              <a:t>založni</a:t>
            </a:r>
            <a:r>
              <a:rPr lang="en-US" sz="4800" dirty="0" smtClean="0">
                <a:latin typeface="Arial Narrow" pitchFamily="34" charset="0"/>
              </a:rPr>
              <a:t> </a:t>
            </a:r>
            <a:r>
              <a:rPr lang="en-US" sz="4800" dirty="0" err="1" smtClean="0">
                <a:latin typeface="Arial Narrow" pitchFamily="34" charset="0"/>
              </a:rPr>
              <a:t>poslovi</a:t>
            </a:r>
            <a:r>
              <a:rPr lang="en-US" sz="4800" dirty="0" smtClean="0">
                <a:latin typeface="Arial Narrow" pitchFamily="34" charset="0"/>
              </a:rPr>
              <a:t> </a:t>
            </a: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594935"/>
            <a:ext cx="6539345" cy="3489683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 smtClean="0">
                <a:latin typeface="Arial Narrow" pitchFamily="34" charset="0"/>
              </a:rPr>
              <a:t>Tokom</a:t>
            </a:r>
            <a:r>
              <a:rPr lang="en-US" sz="2400" dirty="0" smtClean="0">
                <a:latin typeface="Arial Narrow" pitchFamily="34" charset="0"/>
              </a:rPr>
              <a:t> III </a:t>
            </a:r>
            <a:r>
              <a:rPr lang="en-US" sz="2400" dirty="0" err="1" smtClean="0">
                <a:latin typeface="Arial Narrow" pitchFamily="34" charset="0"/>
              </a:rPr>
              <a:t>vijeka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mjenjački</a:t>
            </a:r>
            <a:r>
              <a:rPr lang="en-US" sz="2400" dirty="0" smtClean="0">
                <a:latin typeface="Arial Narrow" pitchFamily="34" charset="0"/>
              </a:rPr>
              <a:t> </a:t>
            </a:r>
            <a:r>
              <a:rPr lang="hr-HR" sz="2400" dirty="0" smtClean="0">
                <a:latin typeface="Arial Narrow" pitchFamily="34" charset="0"/>
              </a:rPr>
              <a:t>i </a:t>
            </a:r>
            <a:r>
              <a:rPr lang="en-US" sz="2400" dirty="0" err="1" smtClean="0">
                <a:latin typeface="Arial Narrow" pitchFamily="34" charset="0"/>
              </a:rPr>
              <a:t>zajmovni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poslovi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prenose</a:t>
            </a:r>
            <a:r>
              <a:rPr lang="en-US" sz="2400" dirty="0" smtClean="0">
                <a:latin typeface="Arial Narrow" pitchFamily="34" charset="0"/>
              </a:rPr>
              <a:t> se u Rim </a:t>
            </a:r>
            <a:r>
              <a:rPr lang="en-US" sz="2400" dirty="0" err="1" smtClean="0">
                <a:latin typeface="Arial Narrow" pitchFamily="34" charset="0"/>
              </a:rPr>
              <a:t>gdje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dostižu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vrhunac</a:t>
            </a:r>
            <a:endParaRPr lang="en-US" sz="2400" dirty="0" smtClean="0">
              <a:latin typeface="Arial Narrow" pitchFamily="34" charset="0"/>
            </a:endParaRPr>
          </a:p>
          <a:p>
            <a:pPr algn="just"/>
            <a:r>
              <a:rPr lang="en-US" sz="2400" dirty="0" smtClean="0">
                <a:latin typeface="Arial Narrow" pitchFamily="34" charset="0"/>
              </a:rPr>
              <a:t> </a:t>
            </a:r>
            <a:r>
              <a:rPr lang="en-US" sz="2400" dirty="0" err="1" smtClean="0">
                <a:latin typeface="Arial Narrow" pitchFamily="34" charset="0"/>
              </a:rPr>
              <a:t>Bankar</a:t>
            </a:r>
            <a:r>
              <a:rPr lang="hr-HR" sz="2400" dirty="0" smtClean="0">
                <a:latin typeface="Arial Narrow" pitchFamily="34" charset="0"/>
              </a:rPr>
              <a:t>i</a:t>
            </a:r>
            <a:r>
              <a:rPr lang="en-US" sz="2400" dirty="0" smtClean="0">
                <a:latin typeface="Arial Narrow" pitchFamily="34" charset="0"/>
              </a:rPr>
              <a:t> - "</a:t>
            </a:r>
            <a:r>
              <a:rPr lang="en-US" sz="2400" dirty="0" err="1" smtClean="0">
                <a:latin typeface="Arial Narrow" pitchFamily="34" charset="0"/>
              </a:rPr>
              <a:t>argentarius</a:t>
            </a:r>
            <a:r>
              <a:rPr lang="en-US" sz="2400" dirty="0" smtClean="0">
                <a:latin typeface="Arial Narrow" pitchFamily="34" charset="0"/>
              </a:rPr>
              <a:t>" </a:t>
            </a:r>
            <a:r>
              <a:rPr lang="en-US" sz="2400" dirty="0" err="1" smtClean="0">
                <a:latin typeface="Arial Narrow" pitchFamily="34" charset="0"/>
              </a:rPr>
              <a:t>primali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su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depozite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hr-HR" sz="2400" dirty="0" smtClean="0">
                <a:latin typeface="Arial Narrow" pitchFamily="34" charset="0"/>
              </a:rPr>
              <a:t>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štedne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uloge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hr-HR" sz="2400" dirty="0" smtClean="0">
                <a:latin typeface="Arial Narrow" pitchFamily="34" charset="0"/>
              </a:rPr>
              <a:t>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odobravali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kredite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hr-HR" sz="2400" dirty="0" smtClean="0">
                <a:latin typeface="Arial Narrow" pitchFamily="34" charset="0"/>
              </a:rPr>
              <a:t>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posredovali</a:t>
            </a:r>
            <a:r>
              <a:rPr lang="en-US" sz="2400" dirty="0" smtClean="0">
                <a:latin typeface="Arial Narrow" pitchFamily="34" charset="0"/>
              </a:rPr>
              <a:t> u </a:t>
            </a:r>
            <a:r>
              <a:rPr lang="en-US" sz="2400" dirty="0" err="1" smtClean="0">
                <a:latin typeface="Arial Narrow" pitchFamily="34" charset="0"/>
              </a:rPr>
              <a:t>novčanom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prometu</a:t>
            </a:r>
            <a:r>
              <a:rPr lang="en-US" sz="2400" dirty="0" smtClean="0">
                <a:latin typeface="Arial Narrow" pitchFamily="34" charset="0"/>
              </a:rPr>
              <a:t>.</a:t>
            </a:r>
          </a:p>
          <a:p>
            <a:pPr algn="just"/>
            <a:r>
              <a:rPr lang="en-US" sz="2400" dirty="0" smtClean="0">
                <a:latin typeface="Arial Narrow" pitchFamily="34" charset="0"/>
              </a:rPr>
              <a:t>Sa </a:t>
            </a:r>
            <a:r>
              <a:rPr lang="en-US" sz="2400" dirty="0" err="1" smtClean="0">
                <a:latin typeface="Arial Narrow" pitchFamily="34" charset="0"/>
              </a:rPr>
              <a:t>padom</a:t>
            </a:r>
            <a:r>
              <a:rPr lang="en-US" sz="2400" dirty="0" smtClean="0">
                <a:latin typeface="Arial Narrow" pitchFamily="34" charset="0"/>
              </a:rPr>
              <a:t> </a:t>
            </a:r>
            <a:r>
              <a:rPr lang="en-US" sz="2400" dirty="0" err="1" smtClean="0">
                <a:latin typeface="Arial Narrow" pitchFamily="34" charset="0"/>
              </a:rPr>
              <a:t>Rimske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imperije</a:t>
            </a:r>
            <a:r>
              <a:rPr lang="en-US" sz="2400" dirty="0" smtClean="0">
                <a:latin typeface="Arial Narrow" pitchFamily="34" charset="0"/>
              </a:rPr>
              <a:t> se </a:t>
            </a:r>
            <a:r>
              <a:rPr lang="en-US" sz="2400" dirty="0" err="1" smtClean="0">
                <a:latin typeface="Arial Narrow" pitchFamily="34" charset="0"/>
              </a:rPr>
              <a:t>zaustavlja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sinamičan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razvoj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bankarskih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aktivnosti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usljed</a:t>
            </a:r>
            <a:r>
              <a:rPr lang="en-US" sz="2400" dirty="0" smtClean="0">
                <a:latin typeface="Arial Narrow" pitchFamily="34" charset="0"/>
              </a:rPr>
              <a:t> </a:t>
            </a:r>
            <a:r>
              <a:rPr lang="en-US" sz="2400" dirty="0" err="1" smtClean="0">
                <a:latin typeface="Arial Narrow" pitchFamily="34" charset="0"/>
              </a:rPr>
              <a:t>invazije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Varvara</a:t>
            </a:r>
            <a:r>
              <a:rPr lang="en-US" sz="2400" dirty="0" smtClean="0">
                <a:latin typeface="Arial Narrow" pitchFamily="34" charset="0"/>
              </a:rPr>
              <a:t> I </a:t>
            </a:r>
            <a:r>
              <a:rPr lang="en-US" sz="2400" dirty="0" err="1" smtClean="0">
                <a:latin typeface="Arial Narrow" pitchFamily="34" charset="0"/>
              </a:rPr>
              <a:t>vjerskih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predrasuda</a:t>
            </a:r>
            <a:r>
              <a:rPr lang="en-US" sz="2400" dirty="0" smtClean="0">
                <a:latin typeface="Arial Narrow" pitchFamily="34" charset="0"/>
              </a:rPr>
              <a:t>. </a:t>
            </a:r>
          </a:p>
          <a:p>
            <a:pPr algn="just"/>
            <a:r>
              <a:rPr lang="en-US" sz="2400" dirty="0" smtClean="0">
                <a:latin typeface="Arial Narrow" pitchFamily="34" charset="0"/>
              </a:rPr>
              <a:t>U </a:t>
            </a:r>
            <a:r>
              <a:rPr lang="en-US" sz="2400" dirty="0" err="1" smtClean="0">
                <a:latin typeface="Arial Narrow" pitchFamily="34" charset="0"/>
              </a:rPr>
              <a:t>feudalizmu</a:t>
            </a:r>
            <a:r>
              <a:rPr lang="en-US" sz="2400" dirty="0" smtClean="0">
                <a:latin typeface="Arial Narrow" pitchFamily="34" charset="0"/>
              </a:rPr>
              <a:t> je </a:t>
            </a:r>
            <a:r>
              <a:rPr lang="en-US" sz="2400" dirty="0" err="1" smtClean="0">
                <a:latin typeface="Arial Narrow" pitchFamily="34" charset="0"/>
              </a:rPr>
              <a:t>dugo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mjenjački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posao</a:t>
            </a:r>
            <a:r>
              <a:rPr lang="en-US" sz="2400" dirty="0" smtClean="0">
                <a:latin typeface="Arial Narrow" pitchFamily="34" charset="0"/>
              </a:rPr>
              <a:t> bio </a:t>
            </a:r>
            <a:r>
              <a:rPr lang="en-US" sz="2400" dirty="0" err="1" smtClean="0">
                <a:latin typeface="Arial Narrow" pitchFamily="34" charset="0"/>
              </a:rPr>
              <a:t>jedini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posao</a:t>
            </a:r>
            <a:endParaRPr lang="en-US" sz="2400" dirty="0" smtClean="0">
              <a:latin typeface="Arial Narrow" pitchFamily="34" charset="0"/>
            </a:endParaRPr>
          </a:p>
          <a:p>
            <a:pPr algn="just"/>
            <a:r>
              <a:rPr lang="en-US" sz="2400" dirty="0" smtClean="0">
                <a:latin typeface="Arial Narrow" pitchFamily="34" charset="0"/>
              </a:rPr>
              <a:t>Sa </a:t>
            </a:r>
            <a:r>
              <a:rPr lang="en-US" sz="2400" dirty="0" err="1" smtClean="0">
                <a:latin typeface="Arial Narrow" pitchFamily="34" charset="0"/>
              </a:rPr>
              <a:t>razvojem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trgovine</a:t>
            </a:r>
            <a:r>
              <a:rPr lang="en-US" sz="2400" dirty="0" smtClean="0">
                <a:latin typeface="Arial Narrow" pitchFamily="34" charset="0"/>
              </a:rPr>
              <a:t> se </a:t>
            </a:r>
            <a:r>
              <a:rPr lang="en-US" sz="2400" dirty="0" err="1" smtClean="0">
                <a:latin typeface="Arial Narrow" pitchFamily="34" charset="0"/>
              </a:rPr>
              <a:t>ponovo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javlja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novčani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obračun</a:t>
            </a:r>
            <a:r>
              <a:rPr lang="en-US" sz="2400" dirty="0" smtClean="0">
                <a:latin typeface="Arial Narrow" pitchFamily="34" charset="0"/>
              </a:rPr>
              <a:t> , </a:t>
            </a:r>
            <a:r>
              <a:rPr lang="en-US" sz="2400" dirty="0" err="1" smtClean="0">
                <a:latin typeface="Arial Narrow" pitchFamily="34" charset="0"/>
              </a:rPr>
              <a:t>koji</a:t>
            </a:r>
            <a:r>
              <a:rPr lang="en-US" sz="2400" dirty="0" smtClean="0">
                <a:latin typeface="Arial Narrow" pitchFamily="34" charset="0"/>
              </a:rPr>
              <a:t> je </a:t>
            </a:r>
            <a:r>
              <a:rPr lang="en-US" sz="2400" dirty="0" err="1" smtClean="0">
                <a:latin typeface="Arial Narrow" pitchFamily="34" charset="0"/>
              </a:rPr>
              <a:t>vršen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putem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mjenice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obzirom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da</a:t>
            </a:r>
            <a:r>
              <a:rPr lang="en-US" sz="2400" dirty="0" smtClean="0">
                <a:latin typeface="Arial Narrow" pitchFamily="34" charset="0"/>
              </a:rPr>
              <a:t> je </a:t>
            </a:r>
            <a:r>
              <a:rPr lang="en-US" sz="2400" dirty="0" err="1" smtClean="0">
                <a:latin typeface="Arial Narrow" pitchFamily="34" charset="0"/>
              </a:rPr>
              <a:t>nošenje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metalnog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novca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bilo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jako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rizično</a:t>
            </a:r>
            <a:r>
              <a:rPr lang="en-US" sz="2400" dirty="0" smtClean="0">
                <a:latin typeface="Arial Narrow" pitchFamily="34" charset="0"/>
              </a:rPr>
              <a:t> ( </a:t>
            </a:r>
            <a:r>
              <a:rPr lang="en-US" sz="2400" dirty="0" err="1" smtClean="0">
                <a:latin typeface="Arial Narrow" pitchFamily="34" charset="0"/>
              </a:rPr>
              <a:t>pojava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novčanica</a:t>
            </a:r>
            <a:r>
              <a:rPr lang="en-US" sz="2400" dirty="0" smtClean="0">
                <a:latin typeface="Arial Narrow" pitchFamily="34" charset="0"/>
              </a:rPr>
              <a:t>).</a:t>
            </a:r>
          </a:p>
          <a:p>
            <a:pPr algn="just"/>
            <a:endParaRPr lang="hr-HR" sz="2400" dirty="0"/>
          </a:p>
        </p:txBody>
      </p:sp>
      <p:pic>
        <p:nvPicPr>
          <p:cNvPr id="39938" name="Picture 2" descr="Slikovni rezultat za Riksbanken ban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9917" y="1376073"/>
            <a:ext cx="4226547" cy="2863418"/>
          </a:xfrm>
          <a:prstGeom prst="rect">
            <a:avLst/>
          </a:prstGeom>
          <a:noFill/>
        </p:spPr>
      </p:pic>
      <p:sp>
        <p:nvSpPr>
          <p:cNvPr id="5" name="Pravokutnik 4"/>
          <p:cNvSpPr/>
          <p:nvPr/>
        </p:nvSpPr>
        <p:spPr>
          <a:xfrm>
            <a:off x="7592291" y="4352882"/>
            <a:ext cx="45997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 err="1" smtClean="0">
                <a:latin typeface="Times New Roman" pitchFamily="18" charset="0"/>
                <a:cs typeface="Times New Roman" pitchFamily="18" charset="0"/>
              </a:rPr>
              <a:t>Riksbanken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 - "Kralju kraljevo!"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Švedska nacionalna banka 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Riksbanken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je najstarija centralna banka na svetu, a četvrta najstarija banka koja i danas radi.</a:t>
            </a:r>
          </a:p>
          <a:p>
            <a:pPr algn="ctr"/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Riksbanken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je počela sa radom 1656. godine. 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E58DD7-BE7B-4FF5-888D-53195AA6A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050" y="-16859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D2226-70D4-4045-A100-287C65A2F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73" y="623454"/>
            <a:ext cx="10377054" cy="62027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II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faza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od XIV do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kraja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XVIII </a:t>
            </a: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vijeka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 </a:t>
            </a:r>
          </a:p>
          <a:p>
            <a:pPr algn="just"/>
            <a:endParaRPr lang="en-US" sz="2400" b="1" dirty="0">
              <a:latin typeface="Arial Narrow" pitchFamily="34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Pojava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specializovnih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novčanih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ustanova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 </a:t>
            </a:r>
          </a:p>
          <a:p>
            <a:pPr algn="just"/>
            <a:r>
              <a:rPr lang="en-US" sz="2400" dirty="0">
                <a:latin typeface="Arial Narrow" pitchFamily="34" charset="0"/>
                <a:cs typeface="Times New Roman" pitchFamily="18" charset="0"/>
              </a:rPr>
              <a:t>Prva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banka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u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historiji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bankarstva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je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Casa di Sant Georgio,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osnovao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je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1407.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guverner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Đenove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Poslovi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platnog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prometa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kako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bi se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olakšale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međunarodne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novčane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transakcije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Arial Narrow" pitchFamily="34" charset="0"/>
                <a:cs typeface="Times New Roman" pitchFamily="18" charset="0"/>
              </a:rPr>
              <a:t>Banke se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razvijaju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iz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zalagonica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širom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Evrope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Izdavale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su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se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potvrde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o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primanju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zlata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na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čuvanje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na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osnovu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kojih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su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vlasnici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 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mogli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da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podignu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svoje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zlato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   </a:t>
            </a:r>
          </a:p>
          <a:p>
            <a:pPr algn="just"/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Štampale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su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se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potvrde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koje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su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glasile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na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banku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pozajmljivali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plemićima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I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poduzetnicima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za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kamatu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Koristile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su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se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za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  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investicije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državnu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I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ličnu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potrošnju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                   </a:t>
            </a:r>
            <a:endParaRPr lang="en-US" sz="2400" b="1" dirty="0">
              <a:latin typeface="Arial Narrow" pitchFamily="34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                                                                                            </a:t>
            </a:r>
          </a:p>
        </p:txBody>
      </p:sp>
    </p:spTree>
    <p:extLst>
      <p:ext uri="{BB962C8B-B14F-4D97-AF65-F5344CB8AC3E}">
        <p14:creationId xmlns:p14="http://schemas.microsoft.com/office/powerpoint/2010/main" xmlns="" val="202569419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3643745"/>
            <a:ext cx="7689273" cy="2646219"/>
          </a:xfrm>
        </p:spPr>
        <p:txBody>
          <a:bodyPr>
            <a:normAutofit lnSpcReduction="10000"/>
          </a:bodyPr>
          <a:lstStyle/>
          <a:p>
            <a:pPr marL="0" indent="0" algn="just"/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Banke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su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počele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 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da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stvaraju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novac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!    </a:t>
            </a:r>
            <a:endParaRPr lang="hr-HR" sz="2400" dirty="0" smtClean="0">
              <a:latin typeface="Arial Narrow" pitchFamily="34" charset="0"/>
              <a:cs typeface="Times New Roman" pitchFamily="18" charset="0"/>
            </a:endParaRPr>
          </a:p>
          <a:p>
            <a:pPr marL="0" indent="0" algn="just"/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Preteča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 CB I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regulisanja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ponude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novca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od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strane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države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zbog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falsifikovanja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novca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 1609.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Godine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u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Amsterdamu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se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osniva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banka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u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vlasništvu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grada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.</a:t>
            </a:r>
            <a:endParaRPr lang="hr-HR" sz="2400" dirty="0" smtClean="0">
              <a:latin typeface="Arial Narrow" pitchFamily="34" charset="0"/>
              <a:cs typeface="Times New Roman" pitchFamily="18" charset="0"/>
            </a:endParaRPr>
          </a:p>
          <a:p>
            <a:pPr marL="0" indent="0" algn="just"/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1668.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Osniva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se I CB-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Švedska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Riksbank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 </a:t>
            </a:r>
            <a:endParaRPr lang="hr-HR" sz="2400" dirty="0" smtClean="0">
              <a:latin typeface="Arial Narrow" pitchFamily="34" charset="0"/>
              <a:cs typeface="Times New Roman" pitchFamily="18" charset="0"/>
            </a:endParaRPr>
          </a:p>
          <a:p>
            <a:pPr marL="0" indent="0" algn="just"/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1694. The Bank of 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Engeland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radi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finansiranja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 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države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u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ratnim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uslovima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 </a:t>
            </a:r>
          </a:p>
          <a:p>
            <a:pPr algn="just"/>
            <a:endParaRPr lang="hr-HR" sz="2400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34D1C5F7-B37D-4373-AC3C-80121C944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389" y="3201988"/>
            <a:ext cx="4488611" cy="3656012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E8594E02-B49F-438D-89CC-47AEC99A0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0"/>
            <a:ext cx="5962650" cy="3339441"/>
          </a:xfrm>
          <a:prstGeom prst="rect">
            <a:avLst/>
          </a:prstGeom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xmlns="" id="{165EBE22-6CA9-4BD0-8A02-8771F4440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619330" cy="314166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624A50-1217-496F-A67E-85BBDF5F1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5962"/>
            <a:ext cx="12025042" cy="529431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2400" b="1" dirty="0">
                <a:latin typeface="Arial Narrow" pitchFamily="34" charset="0"/>
              </a:rPr>
              <a:t>III </a:t>
            </a:r>
            <a:r>
              <a:rPr lang="en-US" sz="2400" b="1" dirty="0" err="1">
                <a:latin typeface="Arial Narrow" pitchFamily="34" charset="0"/>
              </a:rPr>
              <a:t>faza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početkom</a:t>
            </a:r>
            <a:r>
              <a:rPr lang="en-US" sz="2400" b="1" dirty="0">
                <a:latin typeface="Arial Narrow" pitchFamily="34" charset="0"/>
              </a:rPr>
              <a:t> XIX </a:t>
            </a:r>
            <a:r>
              <a:rPr lang="en-US" sz="2400" b="1" dirty="0" err="1">
                <a:latin typeface="Arial Narrow" pitchFamily="34" charset="0"/>
              </a:rPr>
              <a:t>vijeka</a:t>
            </a:r>
            <a:r>
              <a:rPr lang="en-US" sz="2400" b="1" dirty="0">
                <a:latin typeface="Arial Narrow" pitchFamily="34" charset="0"/>
              </a:rPr>
              <a:t> </a:t>
            </a:r>
          </a:p>
          <a:p>
            <a:endParaRPr lang="hr-HR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U </a:t>
            </a:r>
            <a:r>
              <a:rPr lang="en-US" sz="2400" dirty="0" err="1">
                <a:latin typeface="Arial Narrow" pitchFamily="34" charset="0"/>
              </a:rPr>
              <a:t>Engleskoj</a:t>
            </a:r>
            <a:r>
              <a:rPr lang="en-US" sz="2400" dirty="0">
                <a:latin typeface="Arial Narrow" pitchFamily="34" charset="0"/>
              </a:rPr>
              <a:t>, a </a:t>
            </a:r>
            <a:r>
              <a:rPr lang="en-US" sz="2400" dirty="0" err="1">
                <a:latin typeface="Arial Narrow" pitchFamily="34" charset="0"/>
              </a:rPr>
              <a:t>zatim</a:t>
            </a:r>
            <a:r>
              <a:rPr lang="en-US" sz="2400" dirty="0">
                <a:latin typeface="Arial Narrow" pitchFamily="34" charset="0"/>
              </a:rPr>
              <a:t> I u </a:t>
            </a:r>
            <a:r>
              <a:rPr lang="en-US" sz="2400" dirty="0" err="1">
                <a:latin typeface="Arial Narrow" pitchFamily="34" charset="0"/>
              </a:rPr>
              <a:t>drugim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zemljama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osnivaju</a:t>
            </a:r>
            <a:r>
              <a:rPr lang="en-US" sz="2400" dirty="0">
                <a:latin typeface="Arial Narrow" pitchFamily="34" charset="0"/>
              </a:rPr>
              <a:t> se </a:t>
            </a:r>
            <a:r>
              <a:rPr lang="en-US" sz="2400" dirty="0" err="1">
                <a:latin typeface="Arial Narrow" pitchFamily="34" charset="0"/>
              </a:rPr>
              <a:t>velike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akcionarske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banke</a:t>
            </a:r>
            <a:endParaRPr lang="hr-HR" sz="2400" dirty="0" smtClean="0"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U </a:t>
            </a:r>
            <a:r>
              <a:rPr lang="en-US" sz="2400" dirty="0" err="1">
                <a:latin typeface="Arial Narrow" pitchFamily="34" charset="0"/>
              </a:rPr>
              <a:t>periodu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indutrijaliizacije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Engleska</a:t>
            </a:r>
            <a:r>
              <a:rPr lang="en-US" sz="2400" dirty="0">
                <a:latin typeface="Arial Narrow" pitchFamily="34" charset="0"/>
              </a:rPr>
              <a:t> je </a:t>
            </a:r>
            <a:r>
              <a:rPr lang="en-US" sz="2400" dirty="0" err="1">
                <a:latin typeface="Arial Narrow" pitchFamily="34" charset="0"/>
              </a:rPr>
              <a:t>imala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najveću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koncentraciju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trgovačkih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banaka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što</a:t>
            </a:r>
            <a:r>
              <a:rPr lang="en-US" sz="2400" dirty="0">
                <a:latin typeface="Arial Narrow" pitchFamily="34" charset="0"/>
              </a:rPr>
              <a:t> je  </a:t>
            </a:r>
            <a:r>
              <a:rPr lang="en-US" sz="2400" dirty="0" err="1">
                <a:latin typeface="Arial Narrow" pitchFamily="34" charset="0"/>
              </a:rPr>
              <a:t>omogućilo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koncentraciju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velike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sume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novca</a:t>
            </a:r>
            <a:r>
              <a:rPr lang="en-US" sz="2400" dirty="0">
                <a:latin typeface="Arial Narrow" pitchFamily="34" charset="0"/>
              </a:rPr>
              <a:t> I </a:t>
            </a:r>
            <a:r>
              <a:rPr lang="en-US" sz="2400" dirty="0" err="1">
                <a:latin typeface="Arial Narrow" pitchFamily="34" charset="0"/>
              </a:rPr>
              <a:t>realizaciju</a:t>
            </a:r>
            <a:r>
              <a:rPr lang="en-US" sz="2400" dirty="0">
                <a:latin typeface="Arial Narrow" pitchFamily="34" charset="0"/>
              </a:rPr>
              <a:t> </a:t>
            </a:r>
            <a:r>
              <a:rPr lang="en-US" sz="2400" dirty="0" err="1">
                <a:latin typeface="Arial Narrow" pitchFamily="34" charset="0"/>
              </a:rPr>
              <a:t>značajnih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tehničko</a:t>
            </a:r>
            <a:r>
              <a:rPr lang="en-US" sz="2400" dirty="0">
                <a:latin typeface="Arial Narrow" pitchFamily="34" charset="0"/>
              </a:rPr>
              <a:t>- </a:t>
            </a:r>
            <a:r>
              <a:rPr lang="en-US" sz="2400" dirty="0" err="1">
                <a:latin typeface="Arial Narrow" pitchFamily="34" charset="0"/>
              </a:rPr>
              <a:t>tehnoloških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otkrića</a:t>
            </a:r>
            <a:endParaRPr lang="hr-HR" sz="2400" dirty="0" smtClean="0">
              <a:latin typeface="Arial Narrow" pitchFamily="34" charset="0"/>
            </a:endParaRPr>
          </a:p>
          <a:p>
            <a:r>
              <a:rPr lang="en-US" sz="2400" dirty="0" err="1" smtClean="0">
                <a:latin typeface="Arial Narrow" pitchFamily="34" charset="0"/>
              </a:rPr>
              <a:t>Javila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>
                <a:latin typeface="Arial Narrow" pitchFamily="34" charset="0"/>
              </a:rPr>
              <a:t>se </a:t>
            </a:r>
            <a:r>
              <a:rPr lang="en-US" sz="2400" dirty="0" err="1">
                <a:latin typeface="Arial Narrow" pitchFamily="34" charset="0"/>
              </a:rPr>
              <a:t>potreba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za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dugoročnim</a:t>
            </a:r>
            <a:r>
              <a:rPr lang="en-US" sz="2400" dirty="0">
                <a:latin typeface="Arial Narrow" pitchFamily="34" charset="0"/>
              </a:rPr>
              <a:t> I </a:t>
            </a:r>
            <a:r>
              <a:rPr lang="en-US" sz="2400" dirty="0" err="1">
                <a:latin typeface="Arial Narrow" pitchFamily="34" charset="0"/>
              </a:rPr>
              <a:t>velikim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kreditima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za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potrebe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finansiranja</a:t>
            </a:r>
            <a:r>
              <a:rPr lang="en-US" sz="2400" dirty="0">
                <a:latin typeface="Arial Narrow" pitchFamily="34" charset="0"/>
              </a:rPr>
              <a:t> </a:t>
            </a:r>
            <a:r>
              <a:rPr lang="en-US" sz="2400" dirty="0" err="1">
                <a:latin typeface="Arial Narrow" pitchFamily="34" charset="0"/>
              </a:rPr>
              <a:t>kreditima</a:t>
            </a:r>
            <a:r>
              <a:rPr lang="en-US" sz="2400" dirty="0">
                <a:latin typeface="Arial Narrow" pitchFamily="34" charset="0"/>
              </a:rPr>
              <a:t> </a:t>
            </a:r>
            <a:r>
              <a:rPr lang="en-US" sz="2400" dirty="0" err="1">
                <a:latin typeface="Arial Narrow" pitchFamily="34" charset="0"/>
              </a:rPr>
              <a:t>novonastalih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industrijskih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preduzeća</a:t>
            </a:r>
            <a:r>
              <a:rPr lang="en-US" sz="2400" dirty="0">
                <a:latin typeface="Arial Narrow" pitchFamily="34" charset="0"/>
              </a:rPr>
              <a:t>.                                                                                                                                     </a:t>
            </a:r>
            <a:endParaRPr lang="hr-HR" sz="2400" dirty="0" smtClean="0">
              <a:latin typeface="Arial Narrow" pitchFamily="34" charset="0"/>
            </a:endParaRPr>
          </a:p>
          <a:p>
            <a:r>
              <a:rPr lang="en-US" sz="2400" dirty="0" err="1" smtClean="0">
                <a:latin typeface="Arial Narrow" pitchFamily="34" charset="0"/>
              </a:rPr>
              <a:t>Zato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su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banke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počele</a:t>
            </a:r>
            <a:r>
              <a:rPr lang="en-US" sz="2400" dirty="0">
                <a:latin typeface="Arial Narrow" pitchFamily="34" charset="0"/>
              </a:rPr>
              <a:t> da </a:t>
            </a:r>
            <a:r>
              <a:rPr lang="en-US" sz="2400" dirty="0" err="1">
                <a:latin typeface="Arial Narrow" pitchFamily="34" charset="0"/>
              </a:rPr>
              <a:t>udružuju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kapital</a:t>
            </a:r>
            <a:r>
              <a:rPr lang="en-US" sz="2400" dirty="0">
                <a:latin typeface="Arial Narrow" pitchFamily="34" charset="0"/>
              </a:rPr>
              <a:t> I </a:t>
            </a:r>
            <a:r>
              <a:rPr lang="en-US" sz="2400" dirty="0" err="1">
                <a:latin typeface="Arial Narrow" pitchFamily="34" charset="0"/>
              </a:rPr>
              <a:t>koncentrišu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ogromna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tuđa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sredstva</a:t>
            </a:r>
            <a:r>
              <a:rPr lang="en-US" sz="2400" dirty="0">
                <a:latin typeface="Arial Narrow" pitchFamily="34" charset="0"/>
              </a:rPr>
              <a:t> I </a:t>
            </a:r>
            <a:r>
              <a:rPr lang="en-US" sz="2400" dirty="0" err="1">
                <a:latin typeface="Arial Narrow" pitchFamily="34" charset="0"/>
              </a:rPr>
              <a:t>stavljaju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ih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na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raspolaganje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trgovini</a:t>
            </a:r>
            <a:r>
              <a:rPr lang="en-US" sz="2400" dirty="0">
                <a:latin typeface="Arial Narrow" pitchFamily="34" charset="0"/>
              </a:rPr>
              <a:t> I </a:t>
            </a:r>
            <a:r>
              <a:rPr lang="en-US" sz="2400" dirty="0" err="1">
                <a:latin typeface="Arial Narrow" pitchFamily="34" charset="0"/>
              </a:rPr>
              <a:t>industriji</a:t>
            </a:r>
            <a:r>
              <a:rPr lang="en-US" sz="2400" dirty="0"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1770242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484632"/>
            <a:ext cx="12192000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latin typeface="Arial Narrow" pitchFamily="34" charset="0"/>
              </a:rPr>
              <a:t>Popis banaka u Federaciji Bosne i Hercegovine</a:t>
            </a:r>
            <a:br>
              <a:rPr lang="hr-HR" b="1" dirty="0" smtClean="0">
                <a:latin typeface="Arial Narrow" pitchFamily="34" charset="0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" y="2121408"/>
            <a:ext cx="8021782" cy="4050792"/>
          </a:xfrm>
        </p:spPr>
        <p:txBody>
          <a:bodyPr numCol="2">
            <a:noAutofit/>
          </a:bodyPr>
          <a:lstStyle/>
          <a:p>
            <a:r>
              <a:rPr lang="hr-HR" b="1" dirty="0" err="1" smtClean="0">
                <a:latin typeface="Arial Narrow" pitchFamily="34" charset="0"/>
              </a:rPr>
              <a:t>Addiko</a:t>
            </a:r>
            <a:r>
              <a:rPr lang="hr-HR" b="1" dirty="0" smtClean="0">
                <a:latin typeface="Arial Narrow" pitchFamily="34" charset="0"/>
              </a:rPr>
              <a:t> bank </a:t>
            </a:r>
            <a:r>
              <a:rPr lang="hr-HR" b="1" dirty="0" err="1" smtClean="0">
                <a:latin typeface="Arial Narrow" pitchFamily="34" charset="0"/>
              </a:rPr>
              <a:t>d.d</a:t>
            </a:r>
            <a:r>
              <a:rPr lang="hr-HR" b="1" dirty="0" smtClean="0">
                <a:latin typeface="Arial Narrow" pitchFamily="34" charset="0"/>
              </a:rPr>
              <a:t>. Sarajevo</a:t>
            </a:r>
            <a:endParaRPr lang="hr-HR" dirty="0" smtClean="0">
              <a:latin typeface="Arial Narrow" pitchFamily="34" charset="0"/>
            </a:endParaRPr>
          </a:p>
          <a:p>
            <a:r>
              <a:rPr lang="hr-HR" b="1" dirty="0" smtClean="0">
                <a:latin typeface="Arial Narrow" pitchFamily="34" charset="0"/>
              </a:rPr>
              <a:t>ASA Banka </a:t>
            </a:r>
            <a:r>
              <a:rPr lang="hr-HR" b="1" dirty="0" err="1" smtClean="0">
                <a:latin typeface="Arial Narrow" pitchFamily="34" charset="0"/>
              </a:rPr>
              <a:t>d.d</a:t>
            </a:r>
            <a:r>
              <a:rPr lang="hr-HR" b="1" dirty="0" smtClean="0">
                <a:latin typeface="Arial Narrow" pitchFamily="34" charset="0"/>
              </a:rPr>
              <a:t>. Sarajevo</a:t>
            </a:r>
            <a:endParaRPr lang="hr-HR" dirty="0" smtClean="0">
              <a:latin typeface="Arial Narrow" pitchFamily="34" charset="0"/>
            </a:endParaRPr>
          </a:p>
          <a:p>
            <a:r>
              <a:rPr lang="hr-HR" b="1" dirty="0" smtClean="0">
                <a:latin typeface="Arial Narrow" pitchFamily="34" charset="0"/>
              </a:rPr>
              <a:t>Bosna Bank </a:t>
            </a:r>
            <a:r>
              <a:rPr lang="hr-HR" b="1" dirty="0" err="1" smtClean="0">
                <a:latin typeface="Arial Narrow" pitchFamily="34" charset="0"/>
              </a:rPr>
              <a:t>International</a:t>
            </a:r>
            <a:r>
              <a:rPr lang="hr-HR" b="1" dirty="0" smtClean="0">
                <a:latin typeface="Arial Narrow" pitchFamily="34" charset="0"/>
              </a:rPr>
              <a:t> </a:t>
            </a:r>
            <a:r>
              <a:rPr lang="hr-HR" b="1" dirty="0" err="1" smtClean="0">
                <a:latin typeface="Arial Narrow" pitchFamily="34" charset="0"/>
              </a:rPr>
              <a:t>d.d</a:t>
            </a:r>
            <a:r>
              <a:rPr lang="hr-HR" b="1" dirty="0" smtClean="0">
                <a:latin typeface="Arial Narrow" pitchFamily="34" charset="0"/>
              </a:rPr>
              <a:t>. Sarajevo</a:t>
            </a:r>
            <a:endParaRPr lang="hr-HR" dirty="0" smtClean="0">
              <a:latin typeface="Arial Narrow" pitchFamily="34" charset="0"/>
            </a:endParaRPr>
          </a:p>
          <a:p>
            <a:r>
              <a:rPr lang="hr-HR" b="1" dirty="0" smtClean="0">
                <a:latin typeface="Arial Narrow" pitchFamily="34" charset="0"/>
              </a:rPr>
              <a:t>Intesa Sanpaolo Banka </a:t>
            </a:r>
            <a:r>
              <a:rPr lang="hr-HR" b="1" dirty="0" err="1" smtClean="0">
                <a:latin typeface="Arial Narrow" pitchFamily="34" charset="0"/>
              </a:rPr>
              <a:t>d.d</a:t>
            </a:r>
            <a:r>
              <a:rPr lang="hr-HR" b="1" dirty="0" smtClean="0">
                <a:latin typeface="Arial Narrow" pitchFamily="34" charset="0"/>
              </a:rPr>
              <a:t>. Bosna i Hercegovina</a:t>
            </a:r>
            <a:endParaRPr lang="hr-HR" dirty="0" smtClean="0">
              <a:latin typeface="Arial Narrow" pitchFamily="34" charset="0"/>
            </a:endParaRPr>
          </a:p>
          <a:p>
            <a:r>
              <a:rPr lang="hr-HR" b="1" dirty="0" smtClean="0">
                <a:latin typeface="Arial Narrow" pitchFamily="34" charset="0"/>
              </a:rPr>
              <a:t>Komercijalno-investiciona banka </a:t>
            </a:r>
            <a:r>
              <a:rPr lang="hr-HR" b="1" dirty="0" err="1" smtClean="0">
                <a:latin typeface="Arial Narrow" pitchFamily="34" charset="0"/>
              </a:rPr>
              <a:t>d.d</a:t>
            </a:r>
            <a:r>
              <a:rPr lang="hr-HR" b="1" dirty="0" smtClean="0">
                <a:latin typeface="Arial Narrow" pitchFamily="34" charset="0"/>
              </a:rPr>
              <a:t>. </a:t>
            </a:r>
            <a:r>
              <a:rPr lang="hr-HR" b="1" dirty="0" err="1" smtClean="0">
                <a:latin typeface="Arial Narrow" pitchFamily="34" charset="0"/>
              </a:rPr>
              <a:t>V.Kladuša</a:t>
            </a:r>
            <a:endParaRPr lang="hr-HR" dirty="0" smtClean="0">
              <a:latin typeface="Arial Narrow" pitchFamily="34" charset="0"/>
            </a:endParaRPr>
          </a:p>
          <a:p>
            <a:r>
              <a:rPr lang="hr-HR" b="1" dirty="0" smtClean="0">
                <a:latin typeface="Arial Narrow" pitchFamily="34" charset="0"/>
              </a:rPr>
              <a:t>NLB Banka </a:t>
            </a:r>
            <a:r>
              <a:rPr lang="hr-HR" b="1" dirty="0" err="1" smtClean="0">
                <a:latin typeface="Arial Narrow" pitchFamily="34" charset="0"/>
              </a:rPr>
              <a:t>d.d</a:t>
            </a:r>
            <a:r>
              <a:rPr lang="hr-HR" b="1" dirty="0" smtClean="0">
                <a:latin typeface="Arial Narrow" pitchFamily="34" charset="0"/>
              </a:rPr>
              <a:t>., Sarajevo</a:t>
            </a:r>
            <a:endParaRPr lang="hr-HR" dirty="0" smtClean="0">
              <a:latin typeface="Arial Narrow" pitchFamily="34" charset="0"/>
            </a:endParaRPr>
          </a:p>
          <a:p>
            <a:r>
              <a:rPr lang="hr-HR" b="1" dirty="0" smtClean="0">
                <a:latin typeface="Arial Narrow" pitchFamily="34" charset="0"/>
              </a:rPr>
              <a:t>Privredna banka Sarajevo </a:t>
            </a:r>
            <a:r>
              <a:rPr lang="hr-HR" b="1" dirty="0" err="1" smtClean="0">
                <a:latin typeface="Arial Narrow" pitchFamily="34" charset="0"/>
              </a:rPr>
              <a:t>d.d</a:t>
            </a:r>
            <a:r>
              <a:rPr lang="hr-HR" b="1" dirty="0" smtClean="0">
                <a:latin typeface="Arial Narrow" pitchFamily="34" charset="0"/>
              </a:rPr>
              <a:t>. Sarajevo</a:t>
            </a:r>
            <a:endParaRPr lang="hr-HR" dirty="0" smtClean="0">
              <a:latin typeface="Arial Narrow" pitchFamily="34" charset="0"/>
            </a:endParaRPr>
          </a:p>
          <a:p>
            <a:r>
              <a:rPr lang="hr-HR" b="1" dirty="0" err="1" smtClean="0">
                <a:latin typeface="Arial Narrow" pitchFamily="34" charset="0"/>
              </a:rPr>
              <a:t>ProCredit</a:t>
            </a:r>
            <a:r>
              <a:rPr lang="hr-HR" b="1" dirty="0" smtClean="0">
                <a:latin typeface="Arial Narrow" pitchFamily="34" charset="0"/>
              </a:rPr>
              <a:t> Bank </a:t>
            </a:r>
            <a:r>
              <a:rPr lang="hr-HR" b="1" dirty="0" err="1" smtClean="0">
                <a:latin typeface="Arial Narrow" pitchFamily="34" charset="0"/>
              </a:rPr>
              <a:t>d.d</a:t>
            </a:r>
            <a:r>
              <a:rPr lang="hr-HR" b="1" dirty="0" smtClean="0">
                <a:latin typeface="Arial Narrow" pitchFamily="34" charset="0"/>
              </a:rPr>
              <a:t>. Sarajevo</a:t>
            </a:r>
            <a:endParaRPr lang="hr-HR" dirty="0" smtClean="0">
              <a:latin typeface="Arial Narrow" pitchFamily="34" charset="0"/>
            </a:endParaRPr>
          </a:p>
          <a:p>
            <a:r>
              <a:rPr lang="hr-HR" b="1" dirty="0" smtClean="0">
                <a:latin typeface="Arial Narrow" pitchFamily="34" charset="0"/>
              </a:rPr>
              <a:t>Raiffeisen Bank </a:t>
            </a:r>
            <a:r>
              <a:rPr lang="hr-HR" b="1" dirty="0" err="1" smtClean="0">
                <a:latin typeface="Arial Narrow" pitchFamily="34" charset="0"/>
              </a:rPr>
              <a:t>d.d</a:t>
            </a:r>
            <a:r>
              <a:rPr lang="hr-HR" b="1" dirty="0" smtClean="0">
                <a:latin typeface="Arial Narrow" pitchFamily="34" charset="0"/>
              </a:rPr>
              <a:t>. BiH</a:t>
            </a:r>
            <a:endParaRPr lang="hr-HR" dirty="0" smtClean="0">
              <a:latin typeface="Arial Narrow" pitchFamily="34" charset="0"/>
            </a:endParaRPr>
          </a:p>
          <a:p>
            <a:r>
              <a:rPr lang="hr-HR" b="1" dirty="0" smtClean="0">
                <a:latin typeface="Arial Narrow" pitchFamily="34" charset="0"/>
              </a:rPr>
              <a:t>Razvojna banka Federacije BiH</a:t>
            </a:r>
            <a:endParaRPr lang="hr-HR" dirty="0" smtClean="0">
              <a:latin typeface="Arial Narrow" pitchFamily="34" charset="0"/>
            </a:endParaRPr>
          </a:p>
          <a:p>
            <a:r>
              <a:rPr lang="hr-HR" b="1" dirty="0" err="1" smtClean="0">
                <a:latin typeface="Arial Narrow" pitchFamily="34" charset="0"/>
              </a:rPr>
              <a:t>Sberbank</a:t>
            </a:r>
            <a:r>
              <a:rPr lang="hr-HR" b="1" dirty="0" smtClean="0">
                <a:latin typeface="Arial Narrow" pitchFamily="34" charset="0"/>
              </a:rPr>
              <a:t> BH </a:t>
            </a:r>
            <a:r>
              <a:rPr lang="hr-HR" b="1" dirty="0" err="1" smtClean="0">
                <a:latin typeface="Arial Narrow" pitchFamily="34" charset="0"/>
              </a:rPr>
              <a:t>d.d</a:t>
            </a:r>
            <a:r>
              <a:rPr lang="hr-HR" b="1" dirty="0" smtClean="0">
                <a:latin typeface="Arial Narrow" pitchFamily="34" charset="0"/>
              </a:rPr>
              <a:t>. Sarajevo</a:t>
            </a:r>
            <a:endParaRPr lang="hr-HR" dirty="0" smtClean="0">
              <a:latin typeface="Arial Narrow" pitchFamily="34" charset="0"/>
            </a:endParaRPr>
          </a:p>
          <a:p>
            <a:r>
              <a:rPr lang="hr-HR" b="1" dirty="0" err="1" smtClean="0">
                <a:latin typeface="Arial Narrow" pitchFamily="34" charset="0"/>
              </a:rPr>
              <a:t>Sparkasse</a:t>
            </a:r>
            <a:r>
              <a:rPr lang="hr-HR" b="1" dirty="0" smtClean="0">
                <a:latin typeface="Arial Narrow" pitchFamily="34" charset="0"/>
              </a:rPr>
              <a:t> Bank </a:t>
            </a:r>
            <a:r>
              <a:rPr lang="hr-HR" b="1" dirty="0" err="1" smtClean="0">
                <a:latin typeface="Arial Narrow" pitchFamily="34" charset="0"/>
              </a:rPr>
              <a:t>d.d</a:t>
            </a:r>
            <a:r>
              <a:rPr lang="hr-HR" b="1" dirty="0" smtClean="0">
                <a:latin typeface="Arial Narrow" pitchFamily="34" charset="0"/>
              </a:rPr>
              <a:t>. BiH</a:t>
            </a:r>
            <a:endParaRPr lang="hr-HR" dirty="0" smtClean="0">
              <a:latin typeface="Arial Narrow" pitchFamily="34" charset="0"/>
            </a:endParaRPr>
          </a:p>
          <a:p>
            <a:r>
              <a:rPr lang="hr-HR" b="1" dirty="0" err="1" smtClean="0">
                <a:latin typeface="Arial Narrow" pitchFamily="34" charset="0"/>
              </a:rPr>
              <a:t>UniCredit</a:t>
            </a:r>
            <a:r>
              <a:rPr lang="hr-HR" b="1" dirty="0" smtClean="0">
                <a:latin typeface="Arial Narrow" pitchFamily="34" charset="0"/>
              </a:rPr>
              <a:t> Bank </a:t>
            </a:r>
            <a:r>
              <a:rPr lang="hr-HR" b="1" dirty="0" err="1" smtClean="0">
                <a:latin typeface="Arial Narrow" pitchFamily="34" charset="0"/>
              </a:rPr>
              <a:t>d.d</a:t>
            </a:r>
            <a:r>
              <a:rPr lang="hr-HR" b="1" dirty="0" smtClean="0">
                <a:latin typeface="Arial Narrow" pitchFamily="34" charset="0"/>
              </a:rPr>
              <a:t>. Mostar</a:t>
            </a:r>
            <a:endParaRPr lang="hr-HR" dirty="0" smtClean="0">
              <a:latin typeface="Arial Narrow" pitchFamily="34" charset="0"/>
            </a:endParaRPr>
          </a:p>
          <a:p>
            <a:r>
              <a:rPr lang="hr-HR" b="1" dirty="0" smtClean="0">
                <a:latin typeface="Arial Narrow" pitchFamily="34" charset="0"/>
              </a:rPr>
              <a:t>Union banka </a:t>
            </a:r>
            <a:r>
              <a:rPr lang="hr-HR" b="1" dirty="0" err="1" smtClean="0">
                <a:latin typeface="Arial Narrow" pitchFamily="34" charset="0"/>
              </a:rPr>
              <a:t>d.d</a:t>
            </a:r>
            <a:r>
              <a:rPr lang="hr-HR" b="1" dirty="0" smtClean="0">
                <a:latin typeface="Arial Narrow" pitchFamily="34" charset="0"/>
              </a:rPr>
              <a:t>. Sarajevo</a:t>
            </a:r>
            <a:endParaRPr lang="hr-HR" dirty="0" smtClean="0">
              <a:latin typeface="Arial Narrow" pitchFamily="34" charset="0"/>
            </a:endParaRPr>
          </a:p>
          <a:p>
            <a:r>
              <a:rPr lang="hr-HR" b="1" dirty="0" smtClean="0">
                <a:latin typeface="Arial Narrow" pitchFamily="34" charset="0"/>
              </a:rPr>
              <a:t>Vakufska banka </a:t>
            </a:r>
            <a:r>
              <a:rPr lang="hr-HR" b="1" dirty="0" err="1" smtClean="0">
                <a:latin typeface="Arial Narrow" pitchFamily="34" charset="0"/>
              </a:rPr>
              <a:t>d.d</a:t>
            </a:r>
            <a:r>
              <a:rPr lang="hr-HR" b="1" dirty="0" smtClean="0">
                <a:latin typeface="Arial Narrow" pitchFamily="34" charset="0"/>
              </a:rPr>
              <a:t>. Sarajevo</a:t>
            </a:r>
            <a:endParaRPr lang="hr-HR" dirty="0" smtClean="0">
              <a:latin typeface="Arial Narrow" pitchFamily="34" charset="0"/>
            </a:endParaRPr>
          </a:p>
          <a:p>
            <a:r>
              <a:rPr lang="hr-HR" b="1" dirty="0" err="1" smtClean="0">
                <a:latin typeface="Arial Narrow" pitchFamily="34" charset="0"/>
              </a:rPr>
              <a:t>ZiraatBank</a:t>
            </a:r>
            <a:r>
              <a:rPr lang="hr-HR" b="1" dirty="0" smtClean="0">
                <a:latin typeface="Arial Narrow" pitchFamily="34" charset="0"/>
              </a:rPr>
              <a:t> BH </a:t>
            </a:r>
            <a:r>
              <a:rPr lang="hr-HR" b="1" dirty="0" err="1" smtClean="0">
                <a:latin typeface="Arial Narrow" pitchFamily="34" charset="0"/>
              </a:rPr>
              <a:t>d.d</a:t>
            </a:r>
            <a:endParaRPr lang="hr-HR" dirty="0" smtClean="0">
              <a:latin typeface="Arial Narrow" pitchFamily="34" charset="0"/>
            </a:endParaRPr>
          </a:p>
          <a:p>
            <a:endParaRPr lang="hr-HR" dirty="0">
              <a:latin typeface="Arial Narrow" pitchFamily="34" charset="0"/>
            </a:endParaRPr>
          </a:p>
        </p:txBody>
      </p:sp>
      <p:pic>
        <p:nvPicPr>
          <p:cNvPr id="40962" name="Picture 2" descr="BB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0" y="1291936"/>
            <a:ext cx="2190750" cy="714375"/>
          </a:xfrm>
          <a:prstGeom prst="rect">
            <a:avLst/>
          </a:prstGeom>
          <a:noFill/>
        </p:spPr>
      </p:pic>
      <p:pic>
        <p:nvPicPr>
          <p:cNvPr id="40964" name="Picture 4" descr="ASA Ban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1103" y="1305791"/>
            <a:ext cx="2190750" cy="714375"/>
          </a:xfrm>
          <a:prstGeom prst="rect">
            <a:avLst/>
          </a:prstGeom>
          <a:noFill/>
        </p:spPr>
      </p:pic>
      <p:pic>
        <p:nvPicPr>
          <p:cNvPr id="40966" name="Picture 6" descr="BB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0" y="1842220"/>
            <a:ext cx="2190750" cy="666751"/>
          </a:xfrm>
          <a:prstGeom prst="rect">
            <a:avLst/>
          </a:prstGeom>
          <a:noFill/>
        </p:spPr>
      </p:pic>
      <p:pic>
        <p:nvPicPr>
          <p:cNvPr id="40968" name="Picture 8" descr="Intesa Sanpaol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8811" y="1883785"/>
            <a:ext cx="2190750" cy="666751"/>
          </a:xfrm>
          <a:prstGeom prst="rect">
            <a:avLst/>
          </a:prstGeom>
          <a:noFill/>
        </p:spPr>
      </p:pic>
      <p:pic>
        <p:nvPicPr>
          <p:cNvPr id="40970" name="Picture 10" descr="Komercijalno-investiciona bank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250" y="2645785"/>
            <a:ext cx="2190750" cy="666751"/>
          </a:xfrm>
          <a:prstGeom prst="rect">
            <a:avLst/>
          </a:prstGeom>
          <a:noFill/>
        </p:spPr>
      </p:pic>
      <p:pic>
        <p:nvPicPr>
          <p:cNvPr id="40972" name="Picture 12" descr="NLB Bank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80375" y="2521094"/>
            <a:ext cx="2190750" cy="666751"/>
          </a:xfrm>
          <a:prstGeom prst="rect">
            <a:avLst/>
          </a:prstGeom>
          <a:noFill/>
        </p:spPr>
      </p:pic>
      <p:pic>
        <p:nvPicPr>
          <p:cNvPr id="40974" name="Picture 14" descr="Privredna banka Sarajevo d.d. Sarajev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269393" y="3383973"/>
            <a:ext cx="1752600" cy="714375"/>
          </a:xfrm>
          <a:prstGeom prst="rect">
            <a:avLst/>
          </a:prstGeom>
          <a:noFill/>
        </p:spPr>
      </p:pic>
      <p:pic>
        <p:nvPicPr>
          <p:cNvPr id="40976" name="Picture 16" descr="ProCredit Bank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80375" y="3186111"/>
            <a:ext cx="2190750" cy="666751"/>
          </a:xfrm>
          <a:prstGeom prst="rect">
            <a:avLst/>
          </a:prstGeom>
          <a:noFill/>
        </p:spPr>
      </p:pic>
      <p:pic>
        <p:nvPicPr>
          <p:cNvPr id="40978" name="Picture 18" descr="Raiffeisen Bank BiH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001250" y="4239057"/>
            <a:ext cx="2190750" cy="666751"/>
          </a:xfrm>
          <a:prstGeom prst="rect">
            <a:avLst/>
          </a:prstGeom>
          <a:noFill/>
        </p:spPr>
      </p:pic>
      <p:pic>
        <p:nvPicPr>
          <p:cNvPr id="40980" name="Picture 20" descr="Razvojna banka FBiH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66521" y="3989676"/>
            <a:ext cx="2190750" cy="666751"/>
          </a:xfrm>
          <a:prstGeom prst="rect">
            <a:avLst/>
          </a:prstGeom>
          <a:noFill/>
        </p:spPr>
      </p:pic>
      <p:pic>
        <p:nvPicPr>
          <p:cNvPr id="40982" name="Picture 22" descr="Sberbank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001250" y="4779384"/>
            <a:ext cx="2190750" cy="666751"/>
          </a:xfrm>
          <a:prstGeom prst="rect">
            <a:avLst/>
          </a:prstGeom>
          <a:noFill/>
        </p:spPr>
      </p:pic>
      <p:pic>
        <p:nvPicPr>
          <p:cNvPr id="40984" name="Picture 24" descr="Sparkasse bank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66521" y="4585421"/>
            <a:ext cx="2190750" cy="666751"/>
          </a:xfrm>
          <a:prstGeom prst="rect">
            <a:avLst/>
          </a:prstGeom>
          <a:noFill/>
        </p:spPr>
      </p:pic>
      <p:pic>
        <p:nvPicPr>
          <p:cNvPr id="40986" name="Picture 26" descr="UniCredit Bank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001250" y="5305857"/>
            <a:ext cx="2190750" cy="666751"/>
          </a:xfrm>
          <a:prstGeom prst="rect">
            <a:avLst/>
          </a:prstGeom>
          <a:noFill/>
        </p:spPr>
      </p:pic>
      <p:pic>
        <p:nvPicPr>
          <p:cNvPr id="40988" name="Picture 28" descr="Union Banka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38811" y="5111892"/>
            <a:ext cx="2190750" cy="666751"/>
          </a:xfrm>
          <a:prstGeom prst="rect">
            <a:avLst/>
          </a:prstGeom>
          <a:noFill/>
        </p:spPr>
      </p:pic>
      <p:pic>
        <p:nvPicPr>
          <p:cNvPr id="40990" name="Picture 30" descr="Vakufska banka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641343" y="6081712"/>
            <a:ext cx="2550657" cy="776288"/>
          </a:xfrm>
          <a:prstGeom prst="rect">
            <a:avLst/>
          </a:prstGeom>
          <a:noFill/>
        </p:spPr>
      </p:pic>
      <p:pic>
        <p:nvPicPr>
          <p:cNvPr id="40992" name="Picture 32" descr="Ziraat bank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830991" y="5804622"/>
            <a:ext cx="2190750" cy="6667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hr-HR" sz="4800" dirty="0" smtClean="0">
                <a:latin typeface="Arial Narrow" pitchFamily="34" charset="0"/>
              </a:rPr>
              <a:t>"</a:t>
            </a:r>
            <a:r>
              <a:rPr lang="hr-HR" sz="4800" b="1" i="1" dirty="0" smtClean="0">
                <a:latin typeface="Arial Narrow" pitchFamily="34" charset="0"/>
              </a:rPr>
              <a:t>Banka je mjesto gdje ti pozajmljuju novac ako dokažeš kako ti nije potreban</a:t>
            </a:r>
            <a:r>
              <a:rPr lang="hr-HR" sz="4800" dirty="0" smtClean="0">
                <a:latin typeface="Arial Narrow" pitchFamily="34" charset="0"/>
              </a:rPr>
              <a:t>“</a:t>
            </a:r>
            <a:endParaRPr lang="hr-HR" sz="4800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68364" y="4946072"/>
            <a:ext cx="9281160" cy="1911927"/>
          </a:xfrm>
        </p:spPr>
        <p:txBody>
          <a:bodyPr/>
          <a:lstStyle/>
          <a:p>
            <a:pPr algn="ctr"/>
            <a:r>
              <a:rPr lang="hr-HR" dirty="0" smtClean="0"/>
              <a:t>Svjetski dan štednje</a:t>
            </a:r>
            <a:endParaRPr lang="hr-HR" dirty="0"/>
          </a:p>
        </p:txBody>
      </p:sp>
      <p:pic>
        <p:nvPicPr>
          <p:cNvPr id="4" name="Slika 3" descr="savingg11-680x38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82" y="569768"/>
            <a:ext cx="6477000" cy="369570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595745" y="1094509"/>
            <a:ext cx="1551710" cy="2757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7927" y="1981200"/>
            <a:ext cx="5624946" cy="2923309"/>
          </a:xfr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r-HR" sz="2400" b="1" dirty="0" smtClean="0">
                <a:latin typeface="Arial Narrow" pitchFamily="34" charset="0"/>
              </a:rPr>
              <a:t>Štednja</a:t>
            </a:r>
            <a:r>
              <a:rPr lang="hr-HR" sz="2400" dirty="0" smtClean="0">
                <a:latin typeface="Arial Narrow" pitchFamily="34" charset="0"/>
              </a:rPr>
              <a:t> je čuvanje materijalnih dobara ili novca. </a:t>
            </a:r>
          </a:p>
          <a:p>
            <a:r>
              <a:rPr lang="hr-HR" sz="2400" dirty="0" smtClean="0">
                <a:latin typeface="Arial Narrow" pitchFamily="34" charset="0"/>
              </a:rPr>
              <a:t>Razlikujemo materijalnu, novčanu, individualnu, kolektivnu, dobrovoljnu i prisilnu štednju.</a:t>
            </a:r>
          </a:p>
          <a:p>
            <a:r>
              <a:rPr lang="hr-HR" sz="2400" dirty="0" smtClean="0">
                <a:latin typeface="Arial Narrow" pitchFamily="34" charset="0"/>
              </a:rPr>
              <a:t>Veliko ekonomsko značenje ima štednja sredstva za rad, predmeta rada i radne snage. </a:t>
            </a:r>
            <a:endParaRPr lang="hr-HR" sz="2400" dirty="0">
              <a:latin typeface="Arial Narrow" pitchFamily="34" charset="0"/>
            </a:endParaRPr>
          </a:p>
        </p:txBody>
      </p:sp>
      <p:pic>
        <p:nvPicPr>
          <p:cNvPr id="43010" name="Picture 2" descr="Slikovni rezultat za štedn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5430" y="1468582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2539" y="431153"/>
            <a:ext cx="10058400" cy="4050792"/>
          </a:xfrm>
        </p:spPr>
        <p:txBody>
          <a:bodyPr>
            <a:normAutofit/>
          </a:bodyPr>
          <a:lstStyle/>
          <a:p>
            <a:pPr algn="just"/>
            <a:r>
              <a:rPr lang="hr-HR" sz="2400" dirty="0" smtClean="0">
                <a:latin typeface="Arial Narrow" pitchFamily="34" charset="0"/>
                <a:cs typeface="Arial" panose="020B0604020202020204" pitchFamily="34" charset="0"/>
              </a:rPr>
              <a:t>N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ov</a:t>
            </a:r>
            <a:r>
              <a:rPr lang="hr-HR" sz="2400" dirty="0" smtClean="0">
                <a:latin typeface="Arial Narrow" pitchFamily="34" charset="0"/>
                <a:cs typeface="Arial" panose="020B0604020202020204" pitchFamily="34" charset="0"/>
              </a:rPr>
              <a:t>ac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hr-HR" sz="2400" dirty="0" smtClean="0">
                <a:latin typeface="Arial Narrow" pitchFamily="34" charset="0"/>
                <a:cs typeface="Arial" panose="020B0604020202020204" pitchFamily="34" charset="0"/>
              </a:rPr>
              <a:t>=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latinsk</a:t>
            </a:r>
            <a:r>
              <a:rPr lang="hr-HR" sz="2400" dirty="0" smtClean="0">
                <a:latin typeface="Arial Narrow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riječ</a:t>
            </a:r>
            <a:r>
              <a:rPr lang="hr-HR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„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pecunia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“</a:t>
            </a:r>
            <a:r>
              <a:rPr lang="hr-HR" sz="2400" dirty="0" smtClean="0">
                <a:latin typeface="Arial Narrow" pitchFamily="34" charset="0"/>
                <a:cs typeface="Arial" panose="020B0604020202020204" pitchFamily="34" charset="0"/>
              </a:rPr>
              <a:t>=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bogatstvo</a:t>
            </a:r>
            <a:endParaRPr lang="hr-HR" sz="2400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.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Korijen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riječi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potječe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od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riječi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„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pecus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“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što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znači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stoka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. </a:t>
            </a:r>
            <a:endParaRPr lang="hr-HR" sz="2400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U 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primitivnim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zajednicama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stočarskih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naroda</a:t>
            </a:r>
            <a:r>
              <a:rPr lang="bs-Latn-BA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s</a:t>
            </a:r>
            <a:r>
              <a:rPr lang="bs-Latn-BA" sz="2400" dirty="0" smtClean="0">
                <a:latin typeface="Arial Narrow" pitchFamily="34" charset="0"/>
                <a:cs typeface="Arial" panose="020B0604020202020204" pitchFamily="34" charset="0"/>
              </a:rPr>
              <a:t>to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ka se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upotr</a:t>
            </a:r>
            <a:r>
              <a:rPr lang="bs-Latn-BA" sz="2400" dirty="0" smtClean="0">
                <a:latin typeface="Arial Narrow" pitchFamily="34" charset="0"/>
                <a:cs typeface="Arial" panose="020B0604020202020204" pitchFamily="34" charset="0"/>
              </a:rPr>
              <a:t>e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bljavala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kao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sredstvo</a:t>
            </a:r>
            <a:r>
              <a:rPr lang="bs-Latn-BA" sz="2400" dirty="0" smtClean="0">
                <a:latin typeface="Arial Narrow" pitchFamily="34" charset="0"/>
                <a:cs typeface="Arial" panose="020B0604020202020204" pitchFamily="34" charset="0"/>
              </a:rPr>
              <a:t> r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azmjene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, a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slu</a:t>
            </a:r>
            <a:r>
              <a:rPr lang="bs-Latn-BA" sz="2400" dirty="0" smtClean="0">
                <a:latin typeface="Arial Narrow" pitchFamily="34" charset="0"/>
                <a:cs typeface="Arial" panose="020B0604020202020204" pitchFamily="34" charset="0"/>
              </a:rPr>
              <a:t>ž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ila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je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kao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naturalni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novac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 Narrow" pitchFamily="34" charset="0"/>
            </a:endParaRPr>
          </a:p>
        </p:txBody>
      </p:sp>
      <p:pic>
        <p:nvPicPr>
          <p:cNvPr id="1026" name="Picture 2" descr="Slikovni rezultat za prvi nov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8993" y="3671455"/>
            <a:ext cx="6375652" cy="25431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49411" y="955963"/>
            <a:ext cx="10058400" cy="3622963"/>
          </a:xfrm>
        </p:spPr>
        <p:txBody>
          <a:bodyPr>
            <a:normAutofit/>
          </a:bodyPr>
          <a:lstStyle/>
          <a:p>
            <a:pPr algn="just"/>
            <a:r>
              <a:rPr lang="hr-HR" sz="2400" dirty="0" smtClean="0">
                <a:latin typeface="Arial Narrow" pitchFamily="34" charset="0"/>
              </a:rPr>
              <a:t>Jako je rasprostranjena štednja novca, i to redovnim ulaganjem novca u štedne ustanove, banke ili poštanske štedionice. </a:t>
            </a:r>
          </a:p>
          <a:p>
            <a:pPr algn="just"/>
            <a:r>
              <a:rPr lang="hr-HR" sz="2400" dirty="0" smtClean="0">
                <a:latin typeface="Arial Narrow" pitchFamily="34" charset="0"/>
              </a:rPr>
              <a:t>Štedne ustanove izdaju posebne štedne knjižice. </a:t>
            </a:r>
          </a:p>
          <a:p>
            <a:pPr algn="just"/>
            <a:r>
              <a:rPr lang="hr-HR" sz="2400" dirty="0" smtClean="0">
                <a:latin typeface="Arial Narrow" pitchFamily="34" charset="0"/>
              </a:rPr>
              <a:t>Gomilanjem mnogobrojnih sitnih štednih uloga prikupljaju se velika novčana sredstva, koja se mogu iskoristiti za postizanje krupnih ekonomskih ili drugih društvenih ciljeva.</a:t>
            </a:r>
            <a:endParaRPr lang="hr-HR" sz="2400" dirty="0">
              <a:latin typeface="Arial Narrow" pitchFamily="34" charset="0"/>
            </a:endParaRPr>
          </a:p>
        </p:txBody>
      </p:sp>
      <p:pic>
        <p:nvPicPr>
          <p:cNvPr id="45058" name="Picture 2" descr="Slikovni rezultat za štednja"/>
          <p:cNvPicPr>
            <a:picLocks noChangeAspect="1" noChangeArrowheads="1"/>
          </p:cNvPicPr>
          <p:nvPr/>
        </p:nvPicPr>
        <p:blipFill>
          <a:blip r:embed="rId2"/>
          <a:srcRect l="22240" r="18235"/>
          <a:stretch>
            <a:fillRect/>
          </a:stretch>
        </p:blipFill>
        <p:spPr bwMode="auto">
          <a:xfrm>
            <a:off x="7980218" y="3726873"/>
            <a:ext cx="3934691" cy="3131127"/>
          </a:xfrm>
          <a:prstGeom prst="rect">
            <a:avLst/>
          </a:prstGeom>
          <a:noFill/>
        </p:spPr>
      </p:pic>
      <p:pic>
        <p:nvPicPr>
          <p:cNvPr id="5" name="Picture 2" descr="Slikovni rezultat za štedn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373" y="3810001"/>
            <a:ext cx="6563975" cy="227214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31. oktobar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374073" y="2493818"/>
            <a:ext cx="5666509" cy="3255818"/>
          </a:xfr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hr-HR" sz="2400" dirty="0" smtClean="0">
                <a:latin typeface="Arial Narrow" pitchFamily="34" charset="0"/>
              </a:rPr>
              <a:t>31.10.1924. godine su se u Milanu sastali predstavnici svjetskih štednih institucija, u nadi da će pronaći izlaz iz krize koja je nastala kao posljedica prvog svjetskog rata.</a:t>
            </a:r>
          </a:p>
          <a:p>
            <a:pPr algn="just"/>
            <a:r>
              <a:rPr lang="hr-HR" sz="2400" dirty="0" smtClean="0">
                <a:latin typeface="Arial Narrow" pitchFamily="34" charset="0"/>
              </a:rPr>
              <a:t>Na tom skupu 1924.g. istaknuta je važnost štednje za razvoj čovječanstva i važnost borbe protiv svakog oblika rasipništva.</a:t>
            </a:r>
            <a:br>
              <a:rPr lang="hr-HR" sz="2400" dirty="0" smtClean="0">
                <a:latin typeface="Arial Narrow" pitchFamily="34" charset="0"/>
              </a:rPr>
            </a:br>
            <a:endParaRPr lang="hr-HR" sz="2400" dirty="0" smtClean="0">
              <a:latin typeface="Arial Narrow" pitchFamily="34" charset="0"/>
            </a:endParaRPr>
          </a:p>
        </p:txBody>
      </p:sp>
      <p:pic>
        <p:nvPicPr>
          <p:cNvPr id="46084" name="Picture 4" descr="Slikovni rezultat za dan štednj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1611" y="2602202"/>
            <a:ext cx="3639067" cy="25655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362283" y="2277687"/>
            <a:ext cx="5358661" cy="3977640"/>
          </a:xfrm>
        </p:spPr>
        <p:txBody>
          <a:bodyPr>
            <a:normAutofit/>
          </a:bodyPr>
          <a:lstStyle/>
          <a:p>
            <a:pPr algn="just"/>
            <a:r>
              <a:rPr lang="hr-HR" sz="2400" dirty="0" smtClean="0">
                <a:latin typeface="Arial Narrow" pitchFamily="34" charset="0"/>
              </a:rPr>
              <a:t>Tu je odluku donijelo 350 delegata iz 27 zemalja svijeta koji su predstavljali oko 100 milijuna štediša. Time je započeta era promišljanja o očuvanju postojećih resursa i promjena u njihovom korištenju.</a:t>
            </a:r>
            <a:endParaRPr lang="hr-HR" sz="2400" dirty="0">
              <a:latin typeface="Arial Narrow" pitchFamily="34" charset="0"/>
            </a:endParaRPr>
          </a:p>
        </p:txBody>
      </p:sp>
      <p:pic>
        <p:nvPicPr>
          <p:cNvPr id="48130" name="Picture 2" descr="uz-minimalan-trud-i-odricanje-najbolje-se-stedi-u-kovanicama-482x321-20120105-20120130085603-1e2b137af886f2b9c44dc8afc5dd30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6230" y="1745672"/>
            <a:ext cx="4842164" cy="322810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" y="2396836"/>
            <a:ext cx="6871854" cy="3636818"/>
          </a:xfrm>
        </p:spPr>
        <p:txBody>
          <a:bodyPr>
            <a:noAutofit/>
          </a:bodyPr>
          <a:lstStyle/>
          <a:p>
            <a:pPr algn="just"/>
            <a:r>
              <a:rPr lang="hr-HR" sz="2400" dirty="0" smtClean="0">
                <a:latin typeface="Arial Narrow" pitchFamily="34" charset="0"/>
              </a:rPr>
              <a:t>Ukupna štednja istaknuta je kao dokaz zrelosti jednog gospodarstva i njezinih stanovnika. </a:t>
            </a:r>
          </a:p>
          <a:p>
            <a:pPr algn="just"/>
            <a:r>
              <a:rPr lang="hr-HR" sz="2400" dirty="0" smtClean="0">
                <a:latin typeface="Arial Narrow" pitchFamily="34" charset="0"/>
              </a:rPr>
              <a:t>Obilježava se širom svijeta na način da kreditne institucije najčešće daruju štedne kasice, nagrađuju najvjernije štediše, doniraju određena </a:t>
            </a:r>
            <a:r>
              <a:rPr lang="hr-HR" sz="2400" dirty="0" err="1" smtClean="0">
                <a:latin typeface="Arial Narrow" pitchFamily="34" charset="0"/>
              </a:rPr>
              <a:t>sredtva</a:t>
            </a:r>
            <a:r>
              <a:rPr lang="hr-HR" sz="2400" dirty="0" smtClean="0">
                <a:latin typeface="Arial Narrow" pitchFamily="34" charset="0"/>
              </a:rPr>
              <a:t> u dobrotvorne svrhe, otvaraju svoja vrata najmlađima koji imaju priliku posjetiti banke i saznati nešto o njihovom poslovanju. </a:t>
            </a:r>
          </a:p>
          <a:p>
            <a:pPr algn="just">
              <a:buNone/>
            </a:pPr>
            <a:r>
              <a:rPr lang="hr-HR" sz="2400" dirty="0" smtClean="0">
                <a:latin typeface="Arial Narrow" pitchFamily="34" charset="0"/>
              </a:rPr>
              <a:t/>
            </a:r>
            <a:br>
              <a:rPr lang="hr-HR" sz="2400" dirty="0" smtClean="0">
                <a:latin typeface="Arial Narrow" pitchFamily="34" charset="0"/>
              </a:rPr>
            </a:br>
            <a:endParaRPr lang="hr-HR" sz="2400" dirty="0">
              <a:latin typeface="Arial Narrow" pitchFamily="34" charset="0"/>
            </a:endParaRPr>
          </a:p>
        </p:txBody>
      </p:sp>
      <p:pic>
        <p:nvPicPr>
          <p:cNvPr id="47106" name="Picture 2" descr="Povezana sl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7839" y="2272146"/>
            <a:ext cx="5124161" cy="29303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algn="ctr"/>
            <a:r>
              <a:rPr lang="hr-HR" sz="4800" b="1" i="1" cap="none" dirty="0" smtClean="0">
                <a:solidFill>
                  <a:schemeClr val="tx1"/>
                </a:solidFill>
                <a:latin typeface="Arial Narrow" pitchFamily="34" charset="0"/>
              </a:rPr>
              <a:t>“Štedimo novac, ali i prirodne resurse koji su ograničeni i s kojima treba raspolagati savjesno!”</a:t>
            </a:r>
            <a:br>
              <a:rPr lang="hr-HR" sz="4800" b="1" i="1" cap="none" dirty="0" smtClean="0">
                <a:solidFill>
                  <a:schemeClr val="tx1"/>
                </a:solidFill>
                <a:latin typeface="Arial Narrow" pitchFamily="34" charset="0"/>
              </a:rPr>
            </a:br>
            <a:endParaRPr lang="hr-HR" sz="4800" b="1" i="1" cap="none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hr-HR" sz="11500" dirty="0" smtClean="0"/>
              <a:t>Hvala za pažnju !</a:t>
            </a:r>
            <a:endParaRPr lang="hr-HR" sz="11500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49640" y="284018"/>
            <a:ext cx="3200400" cy="1737360"/>
          </a:xfrm>
        </p:spPr>
        <p:txBody>
          <a:bodyPr>
            <a:noAutofit/>
          </a:bodyPr>
          <a:lstStyle/>
          <a:p>
            <a:pPr algn="ctr"/>
            <a:r>
              <a:rPr lang="hr-HR" sz="4800" dirty="0" smtClean="0"/>
              <a:t>FAZE razvoja novca</a:t>
            </a:r>
            <a:endParaRPr lang="hr-HR" sz="48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240" y="2021378"/>
            <a:ext cx="3794760" cy="3291840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bs-Latn-BA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Novac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je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kao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sredstvo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razmjene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pla</a:t>
            </a:r>
            <a:r>
              <a:rPr lang="bs-Latn-BA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ć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anja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prošao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kroz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nekoliko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faza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u</a:t>
            </a:r>
            <a:r>
              <a:rPr lang="bs-Latn-BA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historiji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ljudskog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roda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. Te faze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očituju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se 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kao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:</a:t>
            </a:r>
            <a:endParaRPr lang="hr-HR" sz="2400" dirty="0" smtClean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Faze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trampe</a:t>
            </a:r>
            <a:endParaRPr lang="hr-HR" sz="2400" dirty="0" smtClean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Faza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robnog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novca</a:t>
            </a:r>
            <a:endParaRPr lang="hr-HR" sz="2400" dirty="0" smtClean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Faza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bankovnog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novca</a:t>
            </a:r>
            <a:endParaRPr lang="hr-HR" sz="2400" dirty="0" smtClean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Faza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modernog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načina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financijskih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transakcija</a:t>
            </a:r>
            <a:endParaRPr lang="en-US" sz="2400" dirty="0" smtClean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endParaRPr lang="hr-HR" sz="2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6386" name="Picture 2" descr="Slikovni rezultat za NOVAC"/>
          <p:cNvPicPr>
            <a:picLocks noChangeAspect="1" noChangeArrowheads="1"/>
          </p:cNvPicPr>
          <p:nvPr/>
        </p:nvPicPr>
        <p:blipFill>
          <a:blip r:embed="rId2"/>
          <a:srcRect r="47378"/>
          <a:stretch>
            <a:fillRect/>
          </a:stretch>
        </p:blipFill>
        <p:spPr bwMode="auto">
          <a:xfrm>
            <a:off x="318655" y="3588327"/>
            <a:ext cx="1814945" cy="2715491"/>
          </a:xfrm>
          <a:prstGeom prst="rect">
            <a:avLst/>
          </a:prstGeom>
          <a:noFill/>
        </p:spPr>
      </p:pic>
      <p:pic>
        <p:nvPicPr>
          <p:cNvPr id="16388" name="Picture 4" descr="Slikovni rezultat za NOVA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2545" y="193964"/>
            <a:ext cx="5065148" cy="2312988"/>
          </a:xfrm>
          <a:prstGeom prst="rect">
            <a:avLst/>
          </a:prstGeom>
          <a:noFill/>
        </p:spPr>
      </p:pic>
      <p:pic>
        <p:nvPicPr>
          <p:cNvPr id="16390" name="Picture 6" descr="Slikovni rezultat za NOV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1418" y="2941679"/>
            <a:ext cx="5915891" cy="391632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9928"/>
            <a:ext cx="12215655" cy="455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22249" y="1953491"/>
            <a:ext cx="4458116" cy="4634344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Potrebu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za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novcem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izazvala</a:t>
            </a:r>
            <a:r>
              <a:rPr lang="hr-HR" sz="2400" dirty="0" smtClean="0">
                <a:latin typeface="Arial Narrow" pitchFamily="34" charset="0"/>
                <a:cs typeface="Arial" panose="020B0604020202020204" pitchFamily="34" charset="0"/>
              </a:rPr>
              <a:t> je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pojava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privatnog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vlasništva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razvitakdruštvene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podjele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rada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, 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ali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razvitak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trgovine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 s</a:t>
            </a:r>
            <a:r>
              <a:rPr lang="bs-Latn-BA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kojom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raste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potreba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za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novčanim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oblikom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vrijednosti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.</a:t>
            </a:r>
            <a:r>
              <a:rPr lang="bs-Latn-BA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U </a:t>
            </a:r>
            <a:r>
              <a:rPr lang="bs-Latn-BA" sz="2400" dirty="0" smtClean="0">
                <a:latin typeface="Arial Narrow" pitchFamily="34" charset="0"/>
                <a:cs typeface="Arial" panose="020B0604020202020204" pitchFamily="34" charset="0"/>
              </a:rPr>
              <a:t>historiji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su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zabilje</a:t>
            </a:r>
            <a:r>
              <a:rPr lang="bs-Latn-BA" sz="2400" dirty="0" smtClean="0">
                <a:latin typeface="Arial Narrow" pitchFamily="34" charset="0"/>
                <a:cs typeface="Arial" panose="020B0604020202020204" pitchFamily="34" charset="0"/>
              </a:rPr>
              <a:t>ž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eni</a:t>
            </a:r>
            <a:r>
              <a:rPr lang="bs-Latn-BA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raznovrsni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ali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veoma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interesantni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predmeti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koji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su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slu</a:t>
            </a:r>
            <a:r>
              <a:rPr lang="bs-Latn-BA" sz="2400" dirty="0" smtClean="0">
                <a:latin typeface="Arial Narrow" pitchFamily="34" charset="0"/>
                <a:cs typeface="Arial" panose="020B0604020202020204" pitchFamily="34" charset="0"/>
              </a:rPr>
              <a:t>ž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ili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kao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sredstvo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razmjene</a:t>
            </a:r>
            <a:r>
              <a:rPr lang="bs-Latn-BA" sz="2400" dirty="0" smtClean="0">
                <a:latin typeface="Arial Narrow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 Narrow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 smtClean="0">
              <a:latin typeface="Arial Narrow" pitchFamily="34" charset="0"/>
            </a:endParaRPr>
          </a:p>
          <a:p>
            <a:pPr algn="just"/>
            <a:endParaRPr lang="hr-HR" sz="2400" dirty="0">
              <a:latin typeface="Arial Narrow" pitchFamily="34" charset="0"/>
            </a:endParaRPr>
          </a:p>
        </p:txBody>
      </p:sp>
      <p:pic>
        <p:nvPicPr>
          <p:cNvPr id="17410" name="Picture 2" descr="Slikovni rezultat za prvi novac"/>
          <p:cNvPicPr>
            <a:picLocks noChangeAspect="1" noChangeArrowheads="1"/>
          </p:cNvPicPr>
          <p:nvPr/>
        </p:nvPicPr>
        <p:blipFill>
          <a:blip r:embed="rId2"/>
          <a:srcRect t="3539" b="6692"/>
          <a:stretch>
            <a:fillRect/>
          </a:stretch>
        </p:blipFill>
        <p:spPr bwMode="auto">
          <a:xfrm>
            <a:off x="7495309" y="1731818"/>
            <a:ext cx="3172691" cy="318654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PRIMITIVNI OBLICI NOVCA:</a:t>
            </a:r>
            <a:r>
              <a:rPr lang="hr-HR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/>
            </a:r>
            <a:br>
              <a:rPr lang="hr-HR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</a:b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Krzno</a:t>
            </a:r>
            <a:endParaRPr lang="hr-HR" sz="2400" dirty="0" smtClean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r-HR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S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toka</a:t>
            </a:r>
            <a:endParaRPr lang="hr-HR" sz="2400" dirty="0" smtClean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Školjke</a:t>
            </a:r>
            <a:endParaRPr lang="hr-HR" sz="2400" dirty="0" smtClean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Duha</a:t>
            </a:r>
            <a:r>
              <a:rPr lang="bs-Latn-BA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n</a:t>
            </a:r>
            <a:endParaRPr lang="hr-HR" sz="2400" dirty="0" smtClean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R</a:t>
            </a:r>
            <a:r>
              <a:rPr lang="bs-Latn-BA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iža</a:t>
            </a:r>
            <a:endParaRPr lang="hr-HR" sz="2400" dirty="0" smtClean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Komadi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metala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 (</a:t>
            </a:r>
            <a:r>
              <a:rPr lang="bs-Latn-BA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ž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eljezo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bakar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srebro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zlato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)</a:t>
            </a:r>
            <a:endParaRPr lang="hr-HR" sz="2400" dirty="0" smtClean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  <a:cs typeface="Arial" panose="020B0604020202020204" pitchFamily="34" charset="0"/>
              </a:rPr>
              <a:t>Kamenje</a:t>
            </a:r>
            <a:endParaRPr lang="en-US" sz="2400" dirty="0" smtClean="0">
              <a:solidFill>
                <a:schemeClr val="tx1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endParaRPr lang="hr-HR" sz="2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8434" name="Picture 2" descr="Slikovni rezultat za kamenje kao nov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630" y="1415184"/>
            <a:ext cx="7143750" cy="40957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1224187" y="1468581"/>
            <a:ext cx="5093485" cy="4135582"/>
          </a:xfrm>
        </p:spPr>
        <p:txBody>
          <a:bodyPr>
            <a:noAutofit/>
          </a:bodyPr>
          <a:lstStyle/>
          <a:p>
            <a:pPr algn="just"/>
            <a:r>
              <a:rPr lang="hr-HR" sz="2400" dirty="0" smtClean="0">
                <a:latin typeface="Arial Narrow" pitchFamily="34" charset="0"/>
              </a:rPr>
              <a:t>Proces razvoja različitih oblika razmjene robe predstavlja proces nastanka novca.</a:t>
            </a:r>
          </a:p>
          <a:p>
            <a:pPr algn="just"/>
            <a:r>
              <a:rPr lang="hr-HR" sz="2400" dirty="0" smtClean="0">
                <a:latin typeface="Arial Narrow" pitchFamily="34" charset="0"/>
              </a:rPr>
              <a:t>Novčani oblik razmjene javlja se u situaciji u kojoj je robna proizvodnja dovoljno razvijena, a društvena podjela rada raširena.</a:t>
            </a:r>
          </a:p>
          <a:p>
            <a:pPr algn="just"/>
            <a:r>
              <a:rPr lang="hr-HR" sz="2400" dirty="0" smtClean="0">
                <a:latin typeface="Arial Narrow" pitchFamily="34" charset="0"/>
              </a:rPr>
              <a:t>Tokom razmjene dobara javljaju se teškoće koje su zahtijevale upotrebu jednostavnijeg oblika razmjene odnosno dovele su do otkrića novca.</a:t>
            </a:r>
            <a:endParaRPr lang="hr-HR" sz="2400" dirty="0">
              <a:latin typeface="Arial Narrow" pitchFamily="34" charset="0"/>
            </a:endParaRPr>
          </a:p>
        </p:txBody>
      </p:sp>
      <p:pic>
        <p:nvPicPr>
          <p:cNvPr id="19458" name="Picture 2" descr="https://upload.wikimedia.org/wikipedia/commons/4/4e/1923_gdansk_10ml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3244" y="1925783"/>
            <a:ext cx="4821557" cy="257694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500828" y="1814945"/>
            <a:ext cx="5261679" cy="3255819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Nastanak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 </a:t>
            </a:r>
            <a:r>
              <a:rPr lang="bs-Latn-BA" sz="2400" dirty="0" smtClean="0">
                <a:latin typeface="Arial Narrow" pitchFamily="34" charset="0"/>
                <a:cs typeface="Arial" panose="020B0604020202020204" pitchFamily="34" charset="0"/>
              </a:rPr>
              <a:t>n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ovca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je bio dug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ekonomski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proces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. </a:t>
            </a:r>
            <a:endParaRPr lang="hr-HR" sz="2400" dirty="0" smtClean="0">
              <a:latin typeface="Arial Narrow" pitchFamily="34" charset="0"/>
              <a:cs typeface="Arial" panose="020B0604020202020204" pitchFamily="34" charset="0"/>
            </a:endParaRPr>
          </a:p>
          <a:p>
            <a:r>
              <a:rPr lang="hr-HR" sz="2400" dirty="0" smtClean="0">
                <a:latin typeface="Arial Narrow" pitchFamily="34" charset="0"/>
              </a:rPr>
              <a:t>Kao novac se prihvata stoka.</a:t>
            </a:r>
          </a:p>
          <a:p>
            <a:pPr algn="just"/>
            <a:r>
              <a:rPr lang="en-US" sz="2400" b="1" dirty="0" smtClean="0">
                <a:latin typeface="Arial Narrow" pitchFamily="34" charset="0"/>
                <a:cs typeface="Arial" panose="020B0604020202020204" pitchFamily="34" charset="0"/>
              </a:rPr>
              <a:t>TRAMPA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 je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oblik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trgovine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 u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kome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se 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roba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usluge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neposredno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mijenjaju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za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druge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robe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usluge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bez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korištenja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novca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.</a:t>
            </a:r>
            <a:r>
              <a:rPr lang="bs-Latn-BA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Iako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izgleda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kao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najjednostavniji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oblik</a:t>
            </a:r>
            <a:r>
              <a:rPr lang="en-US" sz="2400" dirty="0" smtClean="0"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Arial" panose="020B0604020202020204" pitchFamily="34" charset="0"/>
              </a:rPr>
              <a:t>razmjene</a:t>
            </a:r>
            <a:r>
              <a:rPr lang="hr-HR" sz="2400" dirty="0" smtClean="0">
                <a:latin typeface="Arial Narrow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latin typeface="Arial Narrow" pitchFamily="34" charset="0"/>
              <a:cs typeface="Arial" panose="020B0604020202020204" pitchFamily="34" charset="0"/>
            </a:endParaRPr>
          </a:p>
          <a:p>
            <a:endParaRPr lang="hr-HR" sz="2400" dirty="0">
              <a:latin typeface="Arial Narrow" pitchFamily="34" charset="0"/>
            </a:endParaRPr>
          </a:p>
        </p:txBody>
      </p:sp>
      <p:pic>
        <p:nvPicPr>
          <p:cNvPr id="21506" name="Picture 2" descr="Slikovni rezultat za razmje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757" y="1888692"/>
            <a:ext cx="5238750" cy="30861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198</TotalTime>
  <Words>743</Words>
  <Application>Microsoft Office PowerPoint</Application>
  <PresentationFormat>Prilagođeno</PresentationFormat>
  <Paragraphs>148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35</vt:i4>
      </vt:variant>
    </vt:vector>
  </HeadingPairs>
  <TitlesOfParts>
    <vt:vector size="36" baseType="lpstr">
      <vt:lpstr>Wood Type</vt:lpstr>
      <vt:lpstr>NASTANak NOVCA, BANKI I SVJETSKOG DANA ŠTEDNJE</vt:lpstr>
      <vt:lpstr>NOVAC</vt:lpstr>
      <vt:lpstr>Slajd 3</vt:lpstr>
      <vt:lpstr>FAZE razvoja novca</vt:lpstr>
      <vt:lpstr>Slajd 5</vt:lpstr>
      <vt:lpstr>Slajd 6</vt:lpstr>
      <vt:lpstr>PRIMITIVNI OBLICI NOVCA: </vt:lpstr>
      <vt:lpstr>Slajd 8</vt:lpstr>
      <vt:lpstr>Slajd 9</vt:lpstr>
      <vt:lpstr>Slajd 10</vt:lpstr>
      <vt:lpstr>Slajd 11</vt:lpstr>
      <vt:lpstr>Slajd 12</vt:lpstr>
      <vt:lpstr>Slajd 13</vt:lpstr>
      <vt:lpstr>Slajd 14</vt:lpstr>
      <vt:lpstr>DANAŠNJI NOVAC</vt:lpstr>
      <vt:lpstr>Slajd 16</vt:lpstr>
      <vt:lpstr>BANKE</vt:lpstr>
      <vt:lpstr>ŠTA SU TO BANKE ?</vt:lpstr>
      <vt:lpstr>Slajd 19</vt:lpstr>
      <vt:lpstr>Slajd 20</vt:lpstr>
      <vt:lpstr>HISTORIJAT BANAKA </vt:lpstr>
      <vt:lpstr>Mjenjački I založni poslovi </vt:lpstr>
      <vt:lpstr>Slajd 23</vt:lpstr>
      <vt:lpstr>Slajd 24</vt:lpstr>
      <vt:lpstr>Slajd 25</vt:lpstr>
      <vt:lpstr>Popis banaka u Federaciji Bosne i Hercegovine </vt:lpstr>
      <vt:lpstr>Slajd 27</vt:lpstr>
      <vt:lpstr>Svjetski dan štednje</vt:lpstr>
      <vt:lpstr>Slajd 29</vt:lpstr>
      <vt:lpstr>Slajd 30</vt:lpstr>
      <vt:lpstr>31. oktobar</vt:lpstr>
      <vt:lpstr>Slajd 32</vt:lpstr>
      <vt:lpstr>Slajd 33</vt:lpstr>
      <vt:lpstr>“Štedimo novac, ali i prirodne resurse koji su ograničeni i s kojima treba raspolagati savjesno!” </vt:lpstr>
      <vt:lpstr>Hvala za pažnju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Fujitsu</dc:creator>
  <cp:lastModifiedBy>Fujitsu</cp:lastModifiedBy>
  <cp:revision>39</cp:revision>
  <dcterms:created xsi:type="dcterms:W3CDTF">2014-09-12T02:14:24Z</dcterms:created>
  <dcterms:modified xsi:type="dcterms:W3CDTF">2017-10-22T09:40:48Z</dcterms:modified>
</cp:coreProperties>
</file>