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2" r:id="rId7"/>
    <p:sldId id="259"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Economic,_social_and_cultural_rights" TargetMode="External"/><Relationship Id="rId3" Type="http://schemas.openxmlformats.org/officeDocument/2006/relationships/hyperlink" Target="https://en.wikipedia.org/wiki/United_Nations" TargetMode="External"/><Relationship Id="rId7" Type="http://schemas.openxmlformats.org/officeDocument/2006/relationships/hyperlink" Target="https://en.wikipedia.org/wiki/Civil_and_political_rights" TargetMode="External"/><Relationship Id="rId2" Type="http://schemas.openxmlformats.org/officeDocument/2006/relationships/hyperlink" Target="https://en.wikipedia.org/wiki/International_observance" TargetMode="External"/><Relationship Id="rId1" Type="http://schemas.openxmlformats.org/officeDocument/2006/relationships/slideLayout" Target="../slideLayouts/slideLayout2.xml"/><Relationship Id="rId6" Type="http://schemas.openxmlformats.org/officeDocument/2006/relationships/hyperlink" Target="https://en.wikipedia.org/wiki/Raising_awareness" TargetMode="External"/><Relationship Id="rId5" Type="http://schemas.openxmlformats.org/officeDocument/2006/relationships/hyperlink" Target="https://en.wikipedia.org/wiki/Well-being" TargetMode="External"/><Relationship Id="rId4" Type="http://schemas.openxmlformats.org/officeDocument/2006/relationships/hyperlink" Target="https://en.wikipedia.org/wiki/Dignit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3 decembrie - Ziua internaţională a persoanelor cu dizabilităţi (ONU) |  AGERPRES • Actualizează lum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600"/>
            <a:ext cx="7620000" cy="40005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600200" y="5019808"/>
            <a:ext cx="6553200" cy="923330"/>
          </a:xfrm>
          <a:prstGeom prst="rect">
            <a:avLst/>
          </a:prstGeom>
        </p:spPr>
        <p:txBody>
          <a:bodyPr wrap="square">
            <a:spAutoFit/>
          </a:bodyPr>
          <a:lstStyle/>
          <a:p>
            <a:r>
              <a:rPr lang="en-US" dirty="0"/>
              <a:t>Program Erasmus+</a:t>
            </a:r>
          </a:p>
          <a:p>
            <a:r>
              <a:rPr lang="en-US" dirty="0" err="1"/>
              <a:t>Proiect</a:t>
            </a:r>
            <a:r>
              <a:rPr lang="en-US" dirty="0"/>
              <a:t> de </a:t>
            </a:r>
            <a:r>
              <a:rPr lang="en-US" dirty="0" err="1"/>
              <a:t>parteneriat</a:t>
            </a:r>
            <a:r>
              <a:rPr lang="en-US" dirty="0"/>
              <a:t> strategic - </a:t>
            </a:r>
            <a:r>
              <a:rPr lang="en-US" dirty="0" err="1"/>
              <a:t>acțiunea</a:t>
            </a:r>
            <a:r>
              <a:rPr lang="en-US" dirty="0"/>
              <a:t> </a:t>
            </a:r>
            <a:r>
              <a:rPr lang="en-US" dirty="0" err="1"/>
              <a:t>cheie</a:t>
            </a:r>
            <a:r>
              <a:rPr lang="en-US" dirty="0"/>
              <a:t> 2 </a:t>
            </a:r>
          </a:p>
          <a:p>
            <a:r>
              <a:rPr lang="en-US" dirty="0" err="1"/>
              <a:t>Titlul</a:t>
            </a:r>
            <a:r>
              <a:rPr lang="en-US" dirty="0"/>
              <a:t> </a:t>
            </a:r>
            <a:r>
              <a:rPr lang="en-US" dirty="0" err="1"/>
              <a:t>proiectului</a:t>
            </a:r>
            <a:r>
              <a:rPr lang="en-US" dirty="0"/>
              <a:t>  BREAK DOWN THE BARRIERS</a:t>
            </a:r>
          </a:p>
        </p:txBody>
      </p:sp>
    </p:spTree>
    <p:extLst>
      <p:ext uri="{BB962C8B-B14F-4D97-AF65-F5344CB8AC3E}">
        <p14:creationId xmlns:p14="http://schemas.microsoft.com/office/powerpoint/2010/main" val="1392528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SCOALA GIMNAZIALĂ VICEAMIRAL IOAN MURGESCU -ROMANIA</a:t>
            </a:r>
            <a:endParaRPr lang="en-US" sz="2400" dirty="0"/>
          </a:p>
        </p:txBody>
      </p:sp>
      <p:pic>
        <p:nvPicPr>
          <p:cNvPr id="4" name="Picture 3" descr="http://www.erasmusplus.ro/gallery/logo/2r.png"/>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53155"/>
            <a:ext cx="1591310" cy="448310"/>
          </a:xfrm>
          <a:prstGeom prst="rect">
            <a:avLst/>
          </a:prstGeom>
          <a:noFill/>
          <a:ln>
            <a:noFill/>
          </a:ln>
          <a:extLst/>
        </p:spPr>
      </p:pic>
      <p:sp>
        <p:nvSpPr>
          <p:cNvPr id="5" name="Rectangle 4"/>
          <p:cNvSpPr/>
          <p:nvPr/>
        </p:nvSpPr>
        <p:spPr>
          <a:xfrm>
            <a:off x="2057400" y="4571999"/>
            <a:ext cx="6553200" cy="923330"/>
          </a:xfrm>
          <a:prstGeom prst="rect">
            <a:avLst/>
          </a:prstGeom>
        </p:spPr>
        <p:txBody>
          <a:bodyPr wrap="square">
            <a:spAutoFit/>
          </a:bodyPr>
          <a:lstStyle/>
          <a:p>
            <a:r>
              <a:rPr lang="en-US" dirty="0"/>
              <a:t>Program Erasmus+</a:t>
            </a:r>
          </a:p>
          <a:p>
            <a:r>
              <a:rPr lang="en-US" dirty="0" err="1"/>
              <a:t>Proiect</a:t>
            </a:r>
            <a:r>
              <a:rPr lang="en-US" dirty="0"/>
              <a:t> de </a:t>
            </a:r>
            <a:r>
              <a:rPr lang="en-US" dirty="0" err="1"/>
              <a:t>parteneriat</a:t>
            </a:r>
            <a:r>
              <a:rPr lang="en-US" dirty="0"/>
              <a:t> strategic - </a:t>
            </a:r>
            <a:r>
              <a:rPr lang="en-US" dirty="0" err="1"/>
              <a:t>acțiunea</a:t>
            </a:r>
            <a:r>
              <a:rPr lang="en-US" dirty="0"/>
              <a:t> </a:t>
            </a:r>
            <a:r>
              <a:rPr lang="en-US" dirty="0" err="1"/>
              <a:t>cheie</a:t>
            </a:r>
            <a:r>
              <a:rPr lang="en-US" dirty="0"/>
              <a:t> 2 </a:t>
            </a:r>
          </a:p>
          <a:p>
            <a:r>
              <a:rPr lang="en-US" dirty="0" err="1"/>
              <a:t>Titlul</a:t>
            </a:r>
            <a:r>
              <a:rPr lang="en-US" dirty="0"/>
              <a:t> </a:t>
            </a:r>
            <a:r>
              <a:rPr lang="en-US" dirty="0" err="1"/>
              <a:t>proiectului</a:t>
            </a:r>
            <a:r>
              <a:rPr lang="en-US" dirty="0"/>
              <a:t>  BREAK DOWN THE BARRIERS</a:t>
            </a:r>
          </a:p>
        </p:txBody>
      </p:sp>
      <p:sp>
        <p:nvSpPr>
          <p:cNvPr id="6" name="Rectangle 5"/>
          <p:cNvSpPr/>
          <p:nvPr/>
        </p:nvSpPr>
        <p:spPr>
          <a:xfrm>
            <a:off x="2743200" y="797511"/>
            <a:ext cx="4572000" cy="369332"/>
          </a:xfrm>
          <a:prstGeom prst="rect">
            <a:avLst/>
          </a:prstGeom>
        </p:spPr>
        <p:txBody>
          <a:bodyPr>
            <a:spAutoFit/>
          </a:bodyPr>
          <a:lstStyle/>
          <a:p>
            <a:r>
              <a:rPr lang="en-US" b="1" dirty="0"/>
              <a:t>International Day of Persons with Disabilities</a:t>
            </a:r>
            <a:r>
              <a:rPr lang="en-US" dirty="0"/>
              <a:t> </a:t>
            </a:r>
          </a:p>
        </p:txBody>
      </p:sp>
      <p:sp>
        <p:nvSpPr>
          <p:cNvPr id="7" name="Rectangle 6"/>
          <p:cNvSpPr/>
          <p:nvPr/>
        </p:nvSpPr>
        <p:spPr>
          <a:xfrm>
            <a:off x="3497786" y="2810174"/>
            <a:ext cx="2118657" cy="369332"/>
          </a:xfrm>
          <a:prstGeom prst="rect">
            <a:avLst/>
          </a:prstGeom>
        </p:spPr>
        <p:txBody>
          <a:bodyPr wrap="none">
            <a:spAutoFit/>
          </a:bodyPr>
          <a:lstStyle/>
          <a:p>
            <a:r>
              <a:rPr lang="en-US" b="1" dirty="0"/>
              <a:t>VIDEO CONFERENCE</a:t>
            </a:r>
          </a:p>
        </p:txBody>
      </p:sp>
    </p:spTree>
    <p:extLst>
      <p:ext uri="{BB962C8B-B14F-4D97-AF65-F5344CB8AC3E}">
        <p14:creationId xmlns:p14="http://schemas.microsoft.com/office/powerpoint/2010/main" val="148490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iua internaţională a persoanelor cu dizabilităţi | Cuvântul Libertăţi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57200"/>
            <a:ext cx="73152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7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447800"/>
            <a:ext cx="7010400" cy="400110"/>
          </a:xfrm>
          <a:prstGeom prst="rect">
            <a:avLst/>
          </a:prstGeom>
        </p:spPr>
        <p:txBody>
          <a:bodyPr wrap="square">
            <a:spAutoFit/>
          </a:bodyPr>
          <a:lstStyle/>
          <a:p>
            <a:pPr algn="ctr"/>
            <a:r>
              <a:rPr lang="en-US" sz="2000" b="1" dirty="0"/>
              <a:t>United Nations' International Day of Persons with Disabilities</a:t>
            </a:r>
          </a:p>
        </p:txBody>
      </p:sp>
      <p:sp>
        <p:nvSpPr>
          <p:cNvPr id="5" name="Rectangle 4"/>
          <p:cNvSpPr/>
          <p:nvPr/>
        </p:nvSpPr>
        <p:spPr>
          <a:xfrm>
            <a:off x="533400" y="2209800"/>
            <a:ext cx="8077200" cy="3416320"/>
          </a:xfrm>
          <a:prstGeom prst="rect">
            <a:avLst/>
          </a:prstGeom>
        </p:spPr>
        <p:txBody>
          <a:bodyPr wrap="square">
            <a:spAutoFit/>
          </a:bodyPr>
          <a:lstStyle/>
          <a:p>
            <a:r>
              <a:rPr lang="en-US" b="1" dirty="0" smtClean="0">
                <a:latin typeface="Arial Black" pitchFamily="34" charset="0"/>
              </a:rPr>
              <a:t>	International </a:t>
            </a:r>
            <a:r>
              <a:rPr lang="en-US" b="1" dirty="0">
                <a:latin typeface="Arial Black" pitchFamily="34" charset="0"/>
              </a:rPr>
              <a:t>Day of Persons with Disabilities</a:t>
            </a:r>
            <a:r>
              <a:rPr lang="en-US" dirty="0">
                <a:latin typeface="Arial Black" pitchFamily="34" charset="0"/>
              </a:rPr>
              <a:t> (December 3) is an </a:t>
            </a:r>
            <a:r>
              <a:rPr lang="en-US" dirty="0">
                <a:latin typeface="Arial Black" pitchFamily="34" charset="0"/>
                <a:hlinkClick r:id="rId2" tooltip="International observance"/>
              </a:rPr>
              <a:t>international observance</a:t>
            </a:r>
            <a:r>
              <a:rPr lang="en-US" dirty="0">
                <a:latin typeface="Arial Black" pitchFamily="34" charset="0"/>
              </a:rPr>
              <a:t> promoted by the </a:t>
            </a:r>
            <a:r>
              <a:rPr lang="en-US" dirty="0">
                <a:latin typeface="Arial Black" pitchFamily="34" charset="0"/>
                <a:hlinkClick r:id="rId3" tooltip="United Nations"/>
              </a:rPr>
              <a:t>United Nations</a:t>
            </a:r>
            <a:r>
              <a:rPr lang="en-US" dirty="0">
                <a:latin typeface="Arial Black" pitchFamily="34" charset="0"/>
              </a:rPr>
              <a:t> since 1992. </a:t>
            </a:r>
            <a:endParaRPr lang="en-US" dirty="0" smtClean="0">
              <a:latin typeface="Arial Black" pitchFamily="34" charset="0"/>
            </a:endParaRPr>
          </a:p>
          <a:p>
            <a:r>
              <a:rPr lang="en-US" dirty="0">
                <a:latin typeface="Arial Black" pitchFamily="34" charset="0"/>
              </a:rPr>
              <a:t>	</a:t>
            </a:r>
            <a:r>
              <a:rPr lang="en-US" dirty="0" smtClean="0">
                <a:latin typeface="Arial Black" pitchFamily="34" charset="0"/>
              </a:rPr>
              <a:t>It </a:t>
            </a:r>
            <a:r>
              <a:rPr lang="en-US" dirty="0">
                <a:latin typeface="Arial Black" pitchFamily="34" charset="0"/>
              </a:rPr>
              <a:t>has been observed with varying degrees of success around the planet. The observance of the Day aims to promote an understanding of disability issues and mobilize support for the </a:t>
            </a:r>
            <a:r>
              <a:rPr lang="en-US" dirty="0">
                <a:latin typeface="Arial Black" pitchFamily="34" charset="0"/>
                <a:hlinkClick r:id="rId4" tooltip="Dignity"/>
              </a:rPr>
              <a:t>dignity</a:t>
            </a:r>
            <a:r>
              <a:rPr lang="en-US" dirty="0">
                <a:latin typeface="Arial Black" pitchFamily="34" charset="0"/>
              </a:rPr>
              <a:t>, rights and </a:t>
            </a:r>
            <a:r>
              <a:rPr lang="en-US" dirty="0">
                <a:latin typeface="Arial Black" pitchFamily="34" charset="0"/>
                <a:hlinkClick r:id="rId5" tooltip="Well-being"/>
              </a:rPr>
              <a:t>well-being</a:t>
            </a:r>
            <a:r>
              <a:rPr lang="en-US" dirty="0">
                <a:latin typeface="Arial Black" pitchFamily="34" charset="0"/>
              </a:rPr>
              <a:t> of persons with disabilities. </a:t>
            </a:r>
            <a:r>
              <a:rPr lang="en-US" dirty="0" smtClean="0">
                <a:latin typeface="Arial Black" pitchFamily="34" charset="0"/>
              </a:rPr>
              <a:t>	It </a:t>
            </a:r>
            <a:r>
              <a:rPr lang="en-US" dirty="0">
                <a:latin typeface="Arial Black" pitchFamily="34" charset="0"/>
              </a:rPr>
              <a:t>also seeks to increase </a:t>
            </a:r>
            <a:r>
              <a:rPr lang="en-US" dirty="0">
                <a:latin typeface="Arial Black" pitchFamily="34" charset="0"/>
                <a:hlinkClick r:id="rId6" tooltip="Raising awareness"/>
              </a:rPr>
              <a:t>awareness</a:t>
            </a:r>
            <a:r>
              <a:rPr lang="en-US" dirty="0">
                <a:latin typeface="Arial Black" pitchFamily="34" charset="0"/>
              </a:rPr>
              <a:t> of gains to be derived from the integration of persons with disabilities in every aspect of </a:t>
            </a:r>
            <a:r>
              <a:rPr lang="en-US" dirty="0">
                <a:latin typeface="Arial Black" pitchFamily="34" charset="0"/>
                <a:hlinkClick r:id="rId7" tooltip="Civil and political rights"/>
              </a:rPr>
              <a:t>political</a:t>
            </a:r>
            <a:r>
              <a:rPr lang="en-US" dirty="0">
                <a:latin typeface="Arial Black" pitchFamily="34" charset="0"/>
              </a:rPr>
              <a:t>, </a:t>
            </a:r>
            <a:r>
              <a:rPr lang="en-US" dirty="0">
                <a:latin typeface="Arial Black" pitchFamily="34" charset="0"/>
                <a:hlinkClick r:id="rId8" tooltip="Economic, social and cultural rights"/>
              </a:rPr>
              <a:t>social, economic and cultural</a:t>
            </a:r>
            <a:r>
              <a:rPr lang="en-US" dirty="0">
                <a:latin typeface="Arial Black" pitchFamily="34" charset="0"/>
              </a:rPr>
              <a:t> life. It was originally called "</a:t>
            </a:r>
            <a:r>
              <a:rPr lang="en-US" b="1" dirty="0">
                <a:latin typeface="Arial Black" pitchFamily="34" charset="0"/>
              </a:rPr>
              <a:t>International Day of Disabled Persons</a:t>
            </a:r>
            <a:r>
              <a:rPr lang="en-US" dirty="0">
                <a:latin typeface="Arial Black" pitchFamily="34" charset="0"/>
              </a:rPr>
              <a:t>" until 2007</a:t>
            </a:r>
            <a:r>
              <a:rPr lang="en-US" dirty="0" smtClean="0">
                <a:latin typeface="Arial Black" pitchFamily="34" charset="0"/>
              </a:rPr>
              <a:t>. Each </a:t>
            </a:r>
            <a:r>
              <a:rPr lang="en-US" dirty="0">
                <a:latin typeface="Arial Black" pitchFamily="34" charset="0"/>
              </a:rPr>
              <a:t>year the day focuses on a different issue.</a:t>
            </a:r>
          </a:p>
        </p:txBody>
      </p:sp>
    </p:spTree>
    <p:extLst>
      <p:ext uri="{BB962C8B-B14F-4D97-AF65-F5344CB8AC3E}">
        <p14:creationId xmlns:p14="http://schemas.microsoft.com/office/powerpoint/2010/main" val="1715573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b="1" dirty="0"/>
              <a:t>United Nations Decade of Disabled Persons </a:t>
            </a:r>
            <a:r>
              <a:rPr lang="en-US" b="1" dirty="0" smtClean="0"/>
              <a:t>1983–1992</a:t>
            </a:r>
            <a:endParaRPr lang="en-US" b="1" dirty="0"/>
          </a:p>
          <a:p>
            <a:r>
              <a:rPr lang="en-US" dirty="0"/>
              <a:t>To provide a time frame during which Governments and Organizations could implement the activities recommended in the World </a:t>
            </a:r>
            <a:r>
              <a:rPr lang="en-US" dirty="0" err="1"/>
              <a:t>Programme</a:t>
            </a:r>
            <a:r>
              <a:rPr lang="en-US" dirty="0"/>
              <a:t> of Action, the General Assembly proclaimed 1983–1992 the United Nations Decade of Disabled Persons</a:t>
            </a:r>
            <a:r>
              <a:rPr lang="en-US" dirty="0" smtClean="0"/>
              <a:t>.</a:t>
            </a:r>
            <a:endParaRPr lang="en-US" dirty="0"/>
          </a:p>
          <a:p>
            <a:endParaRPr lang="en-US" dirty="0"/>
          </a:p>
        </p:txBody>
      </p:sp>
    </p:spTree>
    <p:extLst>
      <p:ext uri="{BB962C8B-B14F-4D97-AF65-F5344CB8AC3E}">
        <p14:creationId xmlns:p14="http://schemas.microsoft.com/office/powerpoint/2010/main" val="3972062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3 decembrie - Ziua internațională pentru persoanele cu dizabilităț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80010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368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algn="just"/>
            <a:r>
              <a:rPr lang="vi-VN" dirty="0"/>
              <a:t>În fiecare an, data de 3 decembrie marchează Ziua Internațională a Persoanelor cu Dizabilități, eveniment organizat de Organizația Națiunilor Unite începând cu anul 1992 pentru a promova o mai bună înțelegere a problemelor cu care se confruntă persoanele cu dizabilități. În România, cadrul pentru promovarea și protecția drepturilor persoanelor cu dizabilități a fost creat prin Legea nr. 221/2010 pentru ratificarea Convenţiei privind drepturile persoanelor cu dizabilităţi, adoptată la New York de Adunarea Generală a Organizaţiei Naţiunilor Unite la 13 decembrie 2006, deschisă spre semnare la 30 martie 2007 şi semnată de România la 26 septembrie 2007. Tema aleasă de UNESCO și ONU pentru această zi în 2020 este ”Să reconstruim mai bine: către o lume post COVID-19 incluzivă, accesibilă și sustenabilă, realizată de către, pentru și împreună cu persoanele cu dizabilități”, atrăgând atenția asupra provocărilor sporite cu care se confruntă persoanele cu dizabilități în perioadele de criză. Din datele oficiale ale Autorității Naționale pentru Drepturile Persoanelor cu Dizabilități, Copii și Adopții, la 30 iunie 2020 numărul total de persoane cu dizabilităţi era de 853.465, reprezentând 3,85% din populația României.</a:t>
            </a:r>
            <a:endParaRPr lang="en-US" dirty="0"/>
          </a:p>
        </p:txBody>
      </p:sp>
    </p:spTree>
    <p:extLst>
      <p:ext uri="{BB962C8B-B14F-4D97-AF65-F5344CB8AC3E}">
        <p14:creationId xmlns:p14="http://schemas.microsoft.com/office/powerpoint/2010/main" val="52198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iua demnității. Pe 3 decembrie marcăm Ziua Internațională a Persoanelor cu  Dizabilități – Q Magaz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914400"/>
            <a:ext cx="56388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311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2020-2021\erasmus +\consortiu\proiecte elevi\109792829_619278562060160_4711381957292044726_n.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962891"/>
            <a:ext cx="6172199" cy="4876800"/>
          </a:xfrm>
          <a:prstGeom prst="rect">
            <a:avLst/>
          </a:prstGeom>
          <a:noFill/>
          <a:ln>
            <a:noFill/>
          </a:ln>
        </p:spPr>
      </p:pic>
    </p:spTree>
    <p:extLst>
      <p:ext uri="{BB962C8B-B14F-4D97-AF65-F5344CB8AC3E}">
        <p14:creationId xmlns:p14="http://schemas.microsoft.com/office/powerpoint/2010/main" val="2040746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287</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dc:creator>
  <cp:lastModifiedBy>Windows User</cp:lastModifiedBy>
  <cp:revision>9</cp:revision>
  <dcterms:created xsi:type="dcterms:W3CDTF">2006-08-16T00:00:00Z</dcterms:created>
  <dcterms:modified xsi:type="dcterms:W3CDTF">2021-01-04T09:18:33Z</dcterms:modified>
</cp:coreProperties>
</file>