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0080625" cy="5670550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7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9000000" cy="108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33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720000" y="1440000"/>
            <a:ext cx="900000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720000" y="3226680"/>
            <a:ext cx="900000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9000000" cy="108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33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720000" y="1440000"/>
            <a:ext cx="4391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331600" y="1440000"/>
            <a:ext cx="4391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720000" y="3226680"/>
            <a:ext cx="4391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331600" y="3226680"/>
            <a:ext cx="4391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9000000" cy="108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33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720000" y="1440000"/>
            <a:ext cx="2897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763080" y="1440000"/>
            <a:ext cx="2897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805800" y="1440000"/>
            <a:ext cx="2897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720000" y="3226680"/>
            <a:ext cx="2897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763080" y="3226680"/>
            <a:ext cx="2897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805800" y="3226680"/>
            <a:ext cx="2897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9000000" cy="108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33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720000" y="1440000"/>
            <a:ext cx="9000000" cy="342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9000000" cy="108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33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720000" y="1440000"/>
            <a:ext cx="9000000" cy="342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9000000" cy="108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33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20000" y="1440000"/>
            <a:ext cx="4391640" cy="342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331600" y="1440000"/>
            <a:ext cx="4391640" cy="342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9000000" cy="108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3300" b="1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720000" y="180000"/>
            <a:ext cx="9000000" cy="5007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9000000" cy="108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33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720000" y="1440000"/>
            <a:ext cx="4391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331600" y="1440000"/>
            <a:ext cx="4391640" cy="342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720000" y="3226680"/>
            <a:ext cx="4391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9000000" cy="108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33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720000" y="1440000"/>
            <a:ext cx="9000000" cy="342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9000000" cy="108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33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720000" y="1440000"/>
            <a:ext cx="4391640" cy="342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331600" y="1440000"/>
            <a:ext cx="4391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331600" y="3226680"/>
            <a:ext cx="4391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9000000" cy="108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33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720000" y="1440000"/>
            <a:ext cx="4391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331600" y="1440000"/>
            <a:ext cx="4391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720000" y="3226680"/>
            <a:ext cx="900000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9000000" cy="108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33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720000" y="1440000"/>
            <a:ext cx="900000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720000" y="3226680"/>
            <a:ext cx="900000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9000000" cy="108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33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720000" y="1440000"/>
            <a:ext cx="4391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331600" y="1440000"/>
            <a:ext cx="4391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720000" y="3226680"/>
            <a:ext cx="4391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331600" y="3226680"/>
            <a:ext cx="4391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9000000" cy="108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33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720000" y="1440000"/>
            <a:ext cx="2897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763080" y="1440000"/>
            <a:ext cx="2897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805800" y="1440000"/>
            <a:ext cx="2897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720000" y="3226680"/>
            <a:ext cx="2897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763080" y="3226680"/>
            <a:ext cx="2897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805800" y="3226680"/>
            <a:ext cx="2897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9000000" cy="108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33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720000" y="1440000"/>
            <a:ext cx="9000000" cy="342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9000000" cy="108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33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720000" y="1440000"/>
            <a:ext cx="4391640" cy="342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331600" y="1440000"/>
            <a:ext cx="4391640" cy="342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9000000" cy="108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3300" b="1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720000" y="180000"/>
            <a:ext cx="9000000" cy="5007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9000000" cy="108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33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720000" y="1440000"/>
            <a:ext cx="4391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331600" y="1440000"/>
            <a:ext cx="4391640" cy="342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720000" y="3226680"/>
            <a:ext cx="4391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9000000" cy="108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33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720000" y="1440000"/>
            <a:ext cx="4391640" cy="342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331600" y="1440000"/>
            <a:ext cx="4391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331600" y="3226680"/>
            <a:ext cx="4391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9000000" cy="108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hr-HR" sz="33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720000" y="1440000"/>
            <a:ext cx="4391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331600" y="1440000"/>
            <a:ext cx="439164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720000" y="3226680"/>
            <a:ext cx="9000000" cy="1631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1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20000" y="3060000"/>
            <a:ext cx="8640000" cy="10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hr-HR" sz="3600" b="1" strike="noStrike" spc="-1">
                <a:solidFill>
                  <a:srgbClr val="333333"/>
                </a:solidFill>
                <a:latin typeface="Noto Sans Regular"/>
              </a:rPr>
              <a:t>Click to edit the title text format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720000" y="4320000"/>
            <a:ext cx="8640000" cy="72000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pPr marL="432000" indent="-324000">
              <a:spcAft>
                <a:spcPts val="1409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solidFill>
                  <a:srgbClr val="333333"/>
                </a:solidFill>
                <a:latin typeface="Noto Sans Bold"/>
              </a:rPr>
              <a:t>Click to edit the outline text format</a:t>
            </a:r>
          </a:p>
          <a:p>
            <a:pPr marL="864000" lvl="1" indent="-324000">
              <a:spcAft>
                <a:spcPts val="1120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solidFill>
                  <a:srgbClr val="333333"/>
                </a:solidFill>
                <a:latin typeface="Noto Sans Bold"/>
              </a:rPr>
              <a:t>Second Outline Level</a:t>
            </a:r>
          </a:p>
          <a:p>
            <a:pPr marL="1296000" lvl="2" indent="-288000">
              <a:spcAft>
                <a:spcPts val="83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solidFill>
                  <a:srgbClr val="333333"/>
                </a:solidFill>
                <a:latin typeface="Noto Sans Bold"/>
              </a:rPr>
              <a:t>Third Outline Level</a:t>
            </a:r>
          </a:p>
          <a:p>
            <a:pPr marL="1728000" lvl="3" indent="-216000">
              <a:spcAft>
                <a:spcPts val="556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solidFill>
                  <a:srgbClr val="333333"/>
                </a:solidFill>
                <a:latin typeface="Noto Sans Bold"/>
              </a:rPr>
              <a:t>Fourth Outline Level</a:t>
            </a:r>
          </a:p>
          <a:p>
            <a:pPr marL="2160000" lvl="4" indent="-216000">
              <a:spcAft>
                <a:spcPts val="272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solidFill>
                  <a:srgbClr val="333333"/>
                </a:solidFill>
                <a:latin typeface="Noto Sans Bold"/>
              </a:rPr>
              <a:t>Fifth Outline Level</a:t>
            </a:r>
          </a:p>
          <a:p>
            <a:pPr marL="2592000" lvl="5" indent="-216000">
              <a:spcAft>
                <a:spcPts val="272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solidFill>
                  <a:srgbClr val="333333"/>
                </a:solidFill>
                <a:latin typeface="Noto Sans Bold"/>
              </a:rPr>
              <a:t>Sixth Outline Level</a:t>
            </a:r>
          </a:p>
          <a:p>
            <a:pPr marL="3024000" lvl="6" indent="-216000">
              <a:spcAft>
                <a:spcPts val="272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solidFill>
                  <a:srgbClr val="333333"/>
                </a:solidFill>
                <a:latin typeface="Noto Sans Bold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0000" y="5220000"/>
            <a:ext cx="2340000" cy="396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hr-HR" sz="1400" b="0" strike="noStrike" spc="-1">
                <a:latin typeface="Noto Sans Regular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20000" y="5220000"/>
            <a:ext cx="3240000" cy="396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hr-HR" sz="1400" b="0" strike="noStrike" spc="-1">
                <a:latin typeface="Noto Sans Regular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00000" y="5220000"/>
            <a:ext cx="2340000" cy="396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AAD9C827-8CDB-4A50-AD20-9AB7813ACF2D}" type="slidenum">
              <a:rPr lang="hr-HR" sz="1400" b="0" strike="noStrike" spc="-1">
                <a:latin typeface="Noto Sans Regular"/>
              </a:rPr>
              <a:t>‹#›</a:t>
            </a:fld>
            <a:r>
              <a:rPr lang="hr-HR" sz="1400" b="0" strike="noStrike" spc="-1">
                <a:latin typeface="Noto Sans Regular"/>
              </a:rPr>
              <a:t> / </a:t>
            </a:r>
            <a:fld id="{2675AD99-1567-4541-8F04-26663A33C1BC}" type="slidecount">
              <a:rPr lang="hr-HR" sz="1400" b="0" strike="noStrike" spc="-1">
                <a:latin typeface="Noto Sans Regular"/>
              </a:rPr>
              <a:t>&lt;count&gt;</a:t>
            </a:fld>
            <a:endParaRPr lang="hr-HR" sz="1400" b="0" strike="noStrike" spc="-1">
              <a:latin typeface="Noto Sans Regular"/>
            </a:endParaRPr>
          </a:p>
        </p:txBody>
      </p:sp>
      <p:sp>
        <p:nvSpPr>
          <p:cNvPr id="5" name="CustomShape 6"/>
          <p:cNvSpPr/>
          <p:nvPr/>
        </p:nvSpPr>
        <p:spPr>
          <a:xfrm>
            <a:off x="0" y="3060000"/>
            <a:ext cx="540000" cy="1080000"/>
          </a:xfrm>
          <a:prstGeom prst="rect">
            <a:avLst/>
          </a:prstGeom>
          <a:solidFill>
            <a:srgbClr val="F10D0C"/>
          </a:solidFill>
          <a:ln w="108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9000000" cy="108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hr-HR" sz="3300" b="1" strike="noStrike" spc="-1">
                <a:solidFill>
                  <a:srgbClr val="333333"/>
                </a:solidFill>
                <a:latin typeface="Noto Sans Regular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20000" y="1440000"/>
            <a:ext cx="9000000" cy="342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Aft>
                <a:spcPts val="1060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hr-HR" sz="2100" b="0" strike="noStrike" spc="-1">
                <a:solidFill>
                  <a:srgbClr val="333333"/>
                </a:solidFill>
                <a:latin typeface="Noto Sans Regular"/>
              </a:rPr>
              <a:t>Click to edit the outline text format</a:t>
            </a:r>
          </a:p>
          <a:p>
            <a:pPr marL="864000" lvl="1" indent="-324000">
              <a:spcAft>
                <a:spcPts val="850"/>
              </a:spcAft>
              <a:buClr>
                <a:srgbClr val="EF2929"/>
              </a:buClr>
              <a:buSzPct val="75000"/>
              <a:buFont typeface="Symbol" charset="2"/>
              <a:buChar char=""/>
            </a:pPr>
            <a:r>
              <a:rPr lang="hr-HR" sz="2100" b="0" strike="noStrike" spc="-1">
                <a:solidFill>
                  <a:srgbClr val="333333"/>
                </a:solidFill>
                <a:latin typeface="Noto Sans Regular"/>
              </a:rPr>
              <a:t>Second Outline Level</a:t>
            </a:r>
          </a:p>
          <a:p>
            <a:pPr marL="1296000" lvl="2" indent="-288000">
              <a:spcAft>
                <a:spcPts val="632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hr-HR" sz="2100" b="0" strike="noStrike" spc="-1">
                <a:solidFill>
                  <a:srgbClr val="333333"/>
                </a:solidFill>
                <a:latin typeface="Noto Sans Regular"/>
              </a:rPr>
              <a:t>Third Outline Level</a:t>
            </a:r>
          </a:p>
          <a:p>
            <a:pPr marL="1728000" lvl="3" indent="-216000">
              <a:spcAft>
                <a:spcPts val="425"/>
              </a:spcAft>
              <a:buClr>
                <a:srgbClr val="EF2929"/>
              </a:buClr>
              <a:buSzPct val="75000"/>
              <a:buFont typeface="Symbol" charset="2"/>
              <a:buChar char=""/>
            </a:pPr>
            <a:r>
              <a:rPr lang="hr-HR" sz="2100" b="0" strike="noStrike" spc="-1">
                <a:solidFill>
                  <a:srgbClr val="333333"/>
                </a:solidFill>
                <a:latin typeface="Noto Sans Regular"/>
              </a:rPr>
              <a:t>Fourth Outline Level</a:t>
            </a:r>
          </a:p>
          <a:p>
            <a:pPr marL="2160000" lvl="4" indent="-216000">
              <a:spcAft>
                <a:spcPts val="213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hr-HR" sz="2100" b="0" strike="noStrike" spc="-1">
                <a:solidFill>
                  <a:srgbClr val="333333"/>
                </a:solidFill>
                <a:latin typeface="Noto Sans Regular"/>
              </a:rPr>
              <a:t>Fifth Outline Level</a:t>
            </a:r>
          </a:p>
          <a:p>
            <a:pPr marL="2592000" lvl="5" indent="-216000">
              <a:spcAft>
                <a:spcPts val="213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hr-HR" sz="2100" b="0" strike="noStrike" spc="-1">
                <a:solidFill>
                  <a:srgbClr val="333333"/>
                </a:solidFill>
                <a:latin typeface="Noto Sans Regular"/>
              </a:rPr>
              <a:t>Sixth Outline Level</a:t>
            </a:r>
          </a:p>
          <a:p>
            <a:pPr marL="3024000" lvl="6" indent="-216000">
              <a:spcAft>
                <a:spcPts val="213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hr-HR" sz="2100" b="0" strike="noStrike" spc="-1">
                <a:solidFill>
                  <a:srgbClr val="333333"/>
                </a:solidFill>
                <a:latin typeface="Noto Sans Regular"/>
              </a:rPr>
              <a:t>Seventh Outline Level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dt"/>
          </p:nvPr>
        </p:nvSpPr>
        <p:spPr>
          <a:xfrm>
            <a:off x="540000" y="5220000"/>
            <a:ext cx="2340000" cy="396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hr-HR" sz="1400" b="0" strike="noStrike" spc="-1">
                <a:latin typeface="Noto Sans Regular"/>
              </a:rPr>
              <a:t>&lt;date/time&gt;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3420000" y="5220000"/>
            <a:ext cx="3240000" cy="396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hr-HR" sz="1400" b="0" strike="noStrike" spc="-1">
                <a:latin typeface="Noto Sans Regular"/>
              </a:rPr>
              <a:t>&lt;footer&gt;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7200000" y="5220000"/>
            <a:ext cx="2340000" cy="396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AFEE5FED-48B1-4D60-BA1B-E8B61B1890AD}" type="slidenum">
              <a:rPr lang="hr-HR" sz="1400" b="0" strike="noStrike" spc="-1">
                <a:latin typeface="Noto Sans Regular"/>
              </a:rPr>
              <a:t>‹#›</a:t>
            </a:fld>
            <a:r>
              <a:rPr lang="hr-HR" sz="1400" b="0" strike="noStrike" spc="-1">
                <a:latin typeface="Noto Sans Regular"/>
              </a:rPr>
              <a:t> / </a:t>
            </a:r>
            <a:fld id="{70697E0C-6EDC-41CD-9752-D9FBBEC7C1E8}" type="slidecount">
              <a:rPr lang="hr-HR" sz="1400" b="0" strike="noStrike" spc="-1">
                <a:latin typeface="Noto Sans Regular"/>
              </a:rPr>
              <a:t>7</a:t>
            </a:fld>
            <a:endParaRPr lang="hr-HR" sz="1400" b="0" strike="noStrike" spc="-1">
              <a:latin typeface="Noto Sans Regular"/>
            </a:endParaRPr>
          </a:p>
        </p:txBody>
      </p:sp>
      <p:sp>
        <p:nvSpPr>
          <p:cNvPr id="47" name="CustomShape 6"/>
          <p:cNvSpPr/>
          <p:nvPr/>
        </p:nvSpPr>
        <p:spPr>
          <a:xfrm>
            <a:off x="0" y="180000"/>
            <a:ext cx="540000" cy="1080000"/>
          </a:xfrm>
          <a:prstGeom prst="rect">
            <a:avLst/>
          </a:prstGeom>
          <a:solidFill>
            <a:srgbClr val="EF292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Klimatske_promjene" TargetMode="External"/><Relationship Id="rId2" Type="http://schemas.openxmlformats.org/officeDocument/2006/relationships/hyperlink" Target="https://ec.europa.eu/clima/change/consequences_hr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eg"/><Relationship Id="rId4" Type="http://schemas.openxmlformats.org/officeDocument/2006/relationships/hyperlink" Target="https://pixaba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680923" y="410783"/>
            <a:ext cx="4074637" cy="31791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algn="ctr"/>
            <a:r>
              <a:rPr lang="hr-HR" sz="3600" b="1" strike="noStrike" spc="-1" dirty="0">
                <a:solidFill>
                  <a:srgbClr val="333333"/>
                </a:solidFill>
                <a:latin typeface="Noto Sans Regular"/>
              </a:rPr>
              <a:t>Utjecaj promjene klime na svjetsku ekonomiju i zdravlje</a:t>
            </a:r>
          </a:p>
        </p:txBody>
      </p:sp>
      <p:sp>
        <p:nvSpPr>
          <p:cNvPr id="85" name="TextShape 2"/>
          <p:cNvSpPr txBox="1"/>
          <p:nvPr/>
        </p:nvSpPr>
        <p:spPr>
          <a:xfrm>
            <a:off x="1119389" y="4127495"/>
            <a:ext cx="3468083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2400" b="0" strike="noStrike" spc="-1" dirty="0">
                <a:latin typeface="Noto Sans Regular"/>
              </a:rPr>
              <a:t>K. B., 5.a </a:t>
            </a:r>
          </a:p>
          <a:p>
            <a:pPr algn="ctr"/>
            <a:r>
              <a:rPr lang="hr-HR" sz="2400" b="0" strike="noStrike" spc="-1" dirty="0">
                <a:latin typeface="Noto Sans Regular"/>
              </a:rPr>
              <a:t>(</a:t>
            </a:r>
            <a:r>
              <a:rPr lang="hr-HR" sz="2400" b="0" strike="noStrike" spc="-1" dirty="0" err="1">
                <a:latin typeface="Noto Sans Regular"/>
              </a:rPr>
              <a:t>Oš</a:t>
            </a:r>
            <a:r>
              <a:rPr lang="hr-HR" sz="2400" b="0" strike="noStrike" spc="-1" dirty="0">
                <a:latin typeface="Noto Sans Regular"/>
              </a:rPr>
              <a:t> Ljubljanica, Zagreb)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4F7F40F-8197-4E8D-8FF1-E82AE73B9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946" y="598494"/>
            <a:ext cx="4773339" cy="317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720000" y="225720"/>
            <a:ext cx="885564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hr-HR" sz="3300" b="1" strike="noStrike" spc="-1">
                <a:solidFill>
                  <a:srgbClr val="333333"/>
                </a:solidFill>
                <a:latin typeface="Noto Sans Regular"/>
              </a:rPr>
              <a:t>Klimatske promjene</a:t>
            </a:r>
          </a:p>
        </p:txBody>
      </p:sp>
      <p:sp>
        <p:nvSpPr>
          <p:cNvPr id="87" name="TextShape 2"/>
          <p:cNvSpPr txBox="1"/>
          <p:nvPr/>
        </p:nvSpPr>
        <p:spPr>
          <a:xfrm>
            <a:off x="5040312" y="1325814"/>
            <a:ext cx="4509726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hr-HR" sz="1600" b="0" strike="noStrike" spc="-1" dirty="0">
                <a:solidFill>
                  <a:srgbClr val="333333"/>
                </a:solidFill>
                <a:latin typeface="Arial"/>
              </a:rPr>
              <a:t>dugotrajne promjene u statističkoj raspodjeli klimatskih faktora, u vremenskom periodu od desetaka do milijuna godina</a:t>
            </a:r>
            <a:endParaRPr lang="hr-HR" sz="1600" spc="-1" dirty="0">
              <a:solidFill>
                <a:srgbClr val="333333"/>
              </a:solidFill>
              <a:latin typeface="Arial"/>
            </a:endParaRPr>
          </a:p>
          <a:p>
            <a:pPr marL="432000" indent="-324000">
              <a:buClr>
                <a:srgbClr val="EF2929"/>
              </a:buClr>
              <a:buSzPct val="45000"/>
              <a:buFont typeface="Wingdings" charset="2"/>
              <a:buChar char=""/>
            </a:pPr>
            <a:endParaRPr lang="hr-HR" sz="2800" b="0" strike="noStrike" spc="-1" dirty="0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hr-HR" sz="1600" spc="-1" dirty="0">
                <a:solidFill>
                  <a:srgbClr val="333333"/>
                </a:solidFill>
                <a:latin typeface="Arial"/>
              </a:rPr>
              <a:t>t</a:t>
            </a:r>
            <a:r>
              <a:rPr lang="hr-HR" sz="1600" b="0" strike="noStrike" spc="-1" dirty="0">
                <a:solidFill>
                  <a:srgbClr val="333333"/>
                </a:solidFill>
                <a:latin typeface="Arial"/>
              </a:rPr>
              <a:t>o može biti promjena u prosječnim klimatskim elementima ili promjena raspodjele klimatskih događaja s obzirom na prosječne vrijednosti, ili pojava sve više krajnjih vremenskih događaja</a:t>
            </a:r>
            <a:endParaRPr lang="hr-HR" sz="1600" b="0" strike="noStrike" spc="-1" dirty="0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buClr>
                <a:srgbClr val="EF2929"/>
              </a:buClr>
              <a:buSzPct val="45000"/>
              <a:buFont typeface="Wingdings" charset="2"/>
              <a:buChar char=""/>
            </a:pPr>
            <a:endParaRPr lang="hr-HR" sz="1600" b="0" strike="noStrike" spc="-1" dirty="0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hr-HR" sz="1600" spc="-1" dirty="0">
                <a:solidFill>
                  <a:srgbClr val="333333"/>
                </a:solidFill>
                <a:latin typeface="Arial"/>
              </a:rPr>
              <a:t>k</a:t>
            </a:r>
            <a:r>
              <a:rPr lang="hr-HR" sz="1600" b="0" strike="noStrike" spc="-1" dirty="0">
                <a:solidFill>
                  <a:srgbClr val="333333"/>
                </a:solidFill>
                <a:latin typeface="Arial"/>
              </a:rPr>
              <a:t>limatske promjene se mogu odnositi na određene posebne regije ili se može odnositi na cijelu Zemlju</a:t>
            </a:r>
            <a:endParaRPr lang="hr-HR" sz="1600" b="0" strike="noStrike" spc="-1" dirty="0">
              <a:solidFill>
                <a:srgbClr val="333333"/>
              </a:solidFill>
              <a:latin typeface="Noto Sans Regular"/>
            </a:endParaRPr>
          </a:p>
          <a:p>
            <a:pPr marL="108000">
              <a:buClr>
                <a:srgbClr val="EF2929"/>
              </a:buClr>
              <a:buSzPct val="45000"/>
            </a:pPr>
            <a:endParaRPr lang="hr-HR" sz="1200" b="0" strike="noStrike" spc="-1" dirty="0">
              <a:solidFill>
                <a:srgbClr val="333333"/>
              </a:solidFill>
              <a:latin typeface="Noto Sans Regular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5B331EB-9B64-42CC-A816-B8BCF1A32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65" y="1325814"/>
            <a:ext cx="4248150" cy="3676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720000" y="180000"/>
            <a:ext cx="9000000" cy="10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hr-HR" sz="3300" b="1" strike="noStrike" spc="-1">
                <a:solidFill>
                  <a:srgbClr val="333333"/>
                </a:solidFill>
                <a:latin typeface="Noto Sans Regular"/>
              </a:rPr>
              <a:t>Posljedice u Europi</a:t>
            </a:r>
          </a:p>
        </p:txBody>
      </p:sp>
      <p:sp>
        <p:nvSpPr>
          <p:cNvPr id="89" name="TextShape 2"/>
          <p:cNvSpPr txBox="1"/>
          <p:nvPr/>
        </p:nvSpPr>
        <p:spPr>
          <a:xfrm>
            <a:off x="141793" y="1598517"/>
            <a:ext cx="5534528" cy="34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hr-HR" sz="1600" b="0" strike="noStrike" spc="-1" dirty="0">
                <a:solidFill>
                  <a:srgbClr val="333333"/>
                </a:solidFill>
                <a:latin typeface="Arial"/>
              </a:rPr>
              <a:t> u južnoj i središnjoj Europi sve su češći toplinski valovi, šumski požari i suše</a:t>
            </a:r>
          </a:p>
          <a:p>
            <a:pPr marL="432000" indent="-324000">
              <a:buClr>
                <a:srgbClr val="EF2929"/>
              </a:buClr>
              <a:buSzPct val="45000"/>
              <a:buFont typeface="Wingdings" charset="2"/>
              <a:buChar char=""/>
            </a:pPr>
            <a:endParaRPr lang="hr-HR" sz="1600" b="0" strike="noStrike" spc="-1" dirty="0">
              <a:solidFill>
                <a:srgbClr val="333333"/>
              </a:solidFill>
              <a:latin typeface="Arial"/>
            </a:endParaRPr>
          </a:p>
          <a:p>
            <a:pPr marL="432000" indent="-324000"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hr-HR" sz="1600" spc="-1" dirty="0">
                <a:solidFill>
                  <a:srgbClr val="333333"/>
                </a:solidFill>
                <a:latin typeface="Arial"/>
              </a:rPr>
              <a:t>n</a:t>
            </a:r>
            <a:r>
              <a:rPr lang="hr-HR" sz="1600" b="0" strike="noStrike" spc="-1" dirty="0">
                <a:solidFill>
                  <a:srgbClr val="333333"/>
                </a:solidFill>
                <a:latin typeface="Arial"/>
              </a:rPr>
              <a:t>a mediteranskom području sve su sušniji uvjeti zbog čega je ono još osjetljivije na sušu i šumske požare</a:t>
            </a:r>
          </a:p>
          <a:p>
            <a:pPr marL="432000" indent="-324000">
              <a:buClr>
                <a:srgbClr val="EF2929"/>
              </a:buClr>
              <a:buSzPct val="45000"/>
              <a:buFont typeface="Wingdings" charset="2"/>
              <a:buChar char=""/>
            </a:pPr>
            <a:endParaRPr lang="hr-HR" sz="1600" b="0" strike="noStrike" spc="-1" dirty="0">
              <a:solidFill>
                <a:srgbClr val="333333"/>
              </a:solidFill>
              <a:latin typeface="Arial"/>
            </a:endParaRPr>
          </a:p>
          <a:p>
            <a:pPr marL="432000" indent="-324000"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hr-HR" sz="1600" spc="-1" dirty="0">
                <a:solidFill>
                  <a:srgbClr val="333333"/>
                </a:solidFill>
                <a:latin typeface="Arial"/>
              </a:rPr>
              <a:t>s</a:t>
            </a:r>
            <a:r>
              <a:rPr lang="hr-HR" sz="1600" b="0" strike="noStrike" spc="-1" dirty="0">
                <a:solidFill>
                  <a:srgbClr val="333333"/>
                </a:solidFill>
                <a:latin typeface="Arial"/>
              </a:rPr>
              <a:t>jever Europe postaje sve mokriji te bi moglo doći do redovite pojave poplava tijekom zime</a:t>
            </a:r>
          </a:p>
          <a:p>
            <a:pPr marL="432000" indent="-324000">
              <a:buClr>
                <a:srgbClr val="EF2929"/>
              </a:buClr>
              <a:buSzPct val="45000"/>
              <a:buFont typeface="Wingdings" charset="2"/>
              <a:buChar char=""/>
            </a:pPr>
            <a:endParaRPr lang="hr-HR" sz="1600" b="0" strike="noStrike" spc="-1" dirty="0">
              <a:solidFill>
                <a:srgbClr val="333333"/>
              </a:solidFill>
              <a:latin typeface="Arial"/>
            </a:endParaRPr>
          </a:p>
          <a:p>
            <a:pPr marL="432000" indent="-324000"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hr-HR" sz="1600" spc="-1" dirty="0">
                <a:solidFill>
                  <a:srgbClr val="333333"/>
                </a:solidFill>
                <a:latin typeface="Arial"/>
              </a:rPr>
              <a:t>u</a:t>
            </a:r>
            <a:r>
              <a:rPr lang="hr-HR" sz="1600" b="0" strike="noStrike" spc="-1" dirty="0">
                <a:solidFill>
                  <a:srgbClr val="333333"/>
                </a:solidFill>
                <a:latin typeface="Arial"/>
              </a:rPr>
              <a:t>rbana područja, gdje danas živi 4 od 5 Europljana, izložena su toplinskim valovima, poplavama ili podizanju razine mora, ali često su slabo opremljena za prilagodbu klimatskim promjenama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257ADE6-DF9F-4B08-8EC1-EBD3806AD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94" y="1571989"/>
            <a:ext cx="4093638" cy="2683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720000" y="148320"/>
            <a:ext cx="9000000" cy="114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hr-HR" sz="3300" b="1" strike="noStrike" spc="-1">
                <a:solidFill>
                  <a:srgbClr val="333333"/>
                </a:solidFill>
                <a:latin typeface="Noto Sans Regular"/>
              </a:rPr>
              <a:t>Ekstremni vremenski uvjeti i promijenjen raspored padalina</a:t>
            </a:r>
          </a:p>
        </p:txBody>
      </p:sp>
      <p:sp>
        <p:nvSpPr>
          <p:cNvPr id="91" name="TextShape 2"/>
          <p:cNvSpPr txBox="1"/>
          <p:nvPr/>
        </p:nvSpPr>
        <p:spPr>
          <a:xfrm>
            <a:off x="6336632" y="2229852"/>
            <a:ext cx="3383368" cy="263014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hr-HR" sz="1600" spc="-1" dirty="0">
                <a:solidFill>
                  <a:srgbClr val="333333"/>
                </a:solidFill>
                <a:latin typeface="Noto Sans Regular"/>
              </a:rPr>
              <a:t>o</a:t>
            </a:r>
            <a:r>
              <a:rPr lang="hr-HR" sz="1600" b="0" strike="noStrike" spc="-1" dirty="0">
                <a:solidFill>
                  <a:srgbClr val="333333"/>
                </a:solidFill>
                <a:latin typeface="Noto Sans Regular"/>
              </a:rPr>
              <a:t>bilne kiše i drugi ekstremni vremenski uvjeti postaju sve češći</a:t>
            </a:r>
          </a:p>
          <a:p>
            <a:pPr marL="432000" indent="-324000">
              <a:buClr>
                <a:srgbClr val="EF2929"/>
              </a:buClr>
              <a:buSzPct val="45000"/>
              <a:buFont typeface="Wingdings" charset="2"/>
              <a:buChar char=""/>
            </a:pPr>
            <a:endParaRPr lang="hr-HR" sz="1600" b="0" strike="noStrike" spc="-1" dirty="0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hr-HR" sz="1600" spc="-1" dirty="0">
                <a:solidFill>
                  <a:srgbClr val="333333"/>
                </a:solidFill>
                <a:latin typeface="Noto Sans Regular"/>
              </a:rPr>
              <a:t>t</a:t>
            </a:r>
            <a:r>
              <a:rPr lang="hr-HR" sz="1600" b="0" strike="noStrike" spc="-1" dirty="0">
                <a:solidFill>
                  <a:srgbClr val="333333"/>
                </a:solidFill>
                <a:latin typeface="Noto Sans Regular"/>
              </a:rPr>
              <a:t>o može rezultirati poplavama i smanjenjem kvalitete vode, ali i smanjenom dostupnošću vodnih resursa u nekim regijama</a:t>
            </a:r>
          </a:p>
        </p:txBody>
      </p:sp>
      <p:pic>
        <p:nvPicPr>
          <p:cNvPr id="92" name="Slika 91"/>
          <p:cNvPicPr/>
          <p:nvPr/>
        </p:nvPicPr>
        <p:blipFill>
          <a:blip r:embed="rId2"/>
          <a:stretch/>
        </p:blipFill>
        <p:spPr>
          <a:xfrm>
            <a:off x="574110" y="1540529"/>
            <a:ext cx="5634183" cy="3681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720000" y="180000"/>
            <a:ext cx="9000000" cy="10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hr-HR" sz="3300" b="1" strike="noStrike" spc="-1">
                <a:solidFill>
                  <a:srgbClr val="333333"/>
                </a:solidFill>
                <a:latin typeface="Noto Sans Regular"/>
              </a:rPr>
              <a:t>Rizici za zdravlje ljudi</a:t>
            </a:r>
          </a:p>
        </p:txBody>
      </p:sp>
      <p:sp>
        <p:nvSpPr>
          <p:cNvPr id="94" name="TextShape 2"/>
          <p:cNvSpPr txBox="1"/>
          <p:nvPr/>
        </p:nvSpPr>
        <p:spPr>
          <a:xfrm>
            <a:off x="168442" y="2161895"/>
            <a:ext cx="3882189" cy="34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spcAft>
                <a:spcPts val="1060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hr-HR" sz="1600" spc="-1" dirty="0">
                <a:solidFill>
                  <a:srgbClr val="333333"/>
                </a:solidFill>
                <a:latin typeface="Noto Sans Regular"/>
              </a:rPr>
              <a:t>u</a:t>
            </a:r>
            <a:r>
              <a:rPr lang="hr-HR" sz="1600" b="0" strike="noStrike" spc="-1" dirty="0">
                <a:solidFill>
                  <a:srgbClr val="333333"/>
                </a:solidFill>
                <a:latin typeface="Noto Sans Regular"/>
              </a:rPr>
              <a:t> nekim je regijama povećan broj smrti povezanih s vrućinom, dok je u drugima smanjen broj smrti povezanih s hladnoćom</a:t>
            </a:r>
          </a:p>
          <a:p>
            <a:pPr marL="432000" indent="-324000">
              <a:spcAft>
                <a:spcPts val="1060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hr-HR" sz="1600" spc="-1" dirty="0">
                <a:solidFill>
                  <a:srgbClr val="333333"/>
                </a:solidFill>
                <a:latin typeface="Noto Sans Regular"/>
              </a:rPr>
              <a:t>v</a:t>
            </a:r>
            <a:r>
              <a:rPr lang="hr-HR" sz="1600" b="0" strike="noStrike" spc="-1" dirty="0">
                <a:solidFill>
                  <a:srgbClr val="333333"/>
                </a:solidFill>
                <a:latin typeface="Noto Sans Regular"/>
              </a:rPr>
              <a:t>eć su vidljive promjene rasprostranjenosti nekih bolesti koje se prenose vodom i prijenosnika bolesti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39CAC42-B3AD-4E78-BE33-D0B293C44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884" y="1220787"/>
            <a:ext cx="5667709" cy="3774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720000" y="180000"/>
            <a:ext cx="9000000" cy="10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hr-HR" sz="3300" b="1" strike="noStrike" spc="-1">
                <a:solidFill>
                  <a:srgbClr val="333333"/>
                </a:solidFill>
                <a:latin typeface="Noto Sans Regular"/>
              </a:rPr>
              <a:t>Troškovi za društvo i gospodarstvo</a:t>
            </a:r>
          </a:p>
        </p:txBody>
      </p:sp>
      <p:sp>
        <p:nvSpPr>
          <p:cNvPr id="97" name="TextShape 2"/>
          <p:cNvSpPr txBox="1"/>
          <p:nvPr/>
        </p:nvSpPr>
        <p:spPr>
          <a:xfrm>
            <a:off x="462092" y="1533785"/>
            <a:ext cx="3953600" cy="34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spcAft>
                <a:spcPts val="1060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hr-HR" sz="1400" spc="-1" dirty="0">
                <a:solidFill>
                  <a:srgbClr val="333333"/>
                </a:solidFill>
                <a:latin typeface="Noto Sans Regular"/>
              </a:rPr>
              <a:t>š</a:t>
            </a:r>
            <a:r>
              <a:rPr lang="hr-HR" sz="1400" b="0" strike="noStrike" spc="-1" dirty="0">
                <a:solidFill>
                  <a:srgbClr val="333333"/>
                </a:solidFill>
                <a:latin typeface="Noto Sans Regular"/>
              </a:rPr>
              <a:t>teta na imovini i infrastrukturi te zdravlju ljudi predstavlja velike troškove za društvo i gospodarstvo</a:t>
            </a:r>
          </a:p>
          <a:p>
            <a:pPr marL="432000" indent="-324000">
              <a:spcAft>
                <a:spcPts val="1060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hr-HR" sz="1400" spc="-1" dirty="0">
                <a:solidFill>
                  <a:srgbClr val="333333"/>
                </a:solidFill>
                <a:latin typeface="Noto Sans Regular"/>
              </a:rPr>
              <a:t>i</a:t>
            </a:r>
            <a:r>
              <a:rPr lang="hr-HR" sz="1400" b="0" strike="noStrike" spc="-1" dirty="0">
                <a:solidFill>
                  <a:srgbClr val="333333"/>
                </a:solidFill>
                <a:latin typeface="Noto Sans Regular"/>
              </a:rPr>
              <a:t>zmeđu 1980. i 2011. više od 5,5 milijuna ljudi pogođeno je poplavama zbog čega je došlo do izravnih gospodarskih gubitaka od preko 90 milijardi eura</a:t>
            </a:r>
          </a:p>
          <a:p>
            <a:pPr marL="432000" indent="-324000">
              <a:spcAft>
                <a:spcPts val="1060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hr-HR" sz="1400" b="0" strike="noStrike" spc="-1" dirty="0">
                <a:solidFill>
                  <a:srgbClr val="333333"/>
                </a:solidFill>
                <a:latin typeface="Noto Sans Regular"/>
              </a:rPr>
              <a:t>naročito su pogođeni sektori koji u velikoj mjeri ovise o određenim temperaturama i količinama padalina, kao što su poljoprivreda, šumarstvo, energetika i turizam</a:t>
            </a:r>
          </a:p>
        </p:txBody>
      </p:sp>
      <p:pic>
        <p:nvPicPr>
          <p:cNvPr id="5122" name="Picture 2" descr="Pejzaž, promjene, klima, priroda, nebo">
            <a:extLst>
              <a:ext uri="{FF2B5EF4-FFF2-40B4-BE49-F238E27FC236}">
                <a16:creationId xmlns:a16="http://schemas.microsoft.com/office/drawing/2014/main" id="{FF2E6806-8653-49D1-B8C1-7CC957E63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83" y="1624535"/>
            <a:ext cx="4857750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720000" y="180000"/>
            <a:ext cx="9000000" cy="10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hr-HR" sz="3300" b="1" strike="noStrike" spc="-1">
                <a:solidFill>
                  <a:srgbClr val="333333"/>
                </a:solidFill>
                <a:latin typeface="Noto Sans Regular"/>
              </a:rPr>
              <a:t>IZVORI</a:t>
            </a:r>
          </a:p>
        </p:txBody>
      </p:sp>
      <p:sp>
        <p:nvSpPr>
          <p:cNvPr id="99" name="TextShape 2"/>
          <p:cNvSpPr txBox="1"/>
          <p:nvPr/>
        </p:nvSpPr>
        <p:spPr>
          <a:xfrm>
            <a:off x="720000" y="1440000"/>
            <a:ext cx="3969231" cy="34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spcAft>
                <a:spcPts val="1060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hr-HR" sz="2100" b="0" strike="noStrike" spc="-1" dirty="0">
                <a:solidFill>
                  <a:srgbClr val="333333"/>
                </a:solidFill>
                <a:latin typeface="Noto Sans Regular"/>
                <a:hlinkClick r:id="rId2"/>
              </a:rPr>
              <a:t>https://ec.europa.eu/clima/change/consequences_hr</a:t>
            </a:r>
            <a:endParaRPr lang="hr-HR" sz="2100" b="0" strike="noStrike" spc="-1" dirty="0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060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endParaRPr lang="hr-HR" sz="2100" b="0" strike="noStrike" spc="-1" dirty="0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060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hr-HR" sz="2100" b="0" strike="noStrike" spc="-1" dirty="0">
                <a:solidFill>
                  <a:srgbClr val="333333"/>
                </a:solidFill>
                <a:latin typeface="Noto Sans Regular"/>
                <a:hlinkClick r:id="rId3"/>
              </a:rPr>
              <a:t>https://hr.wikipedia.org/wiki/Klimatske_promjene</a:t>
            </a:r>
            <a:endParaRPr lang="hr-HR" sz="2100" b="0" strike="noStrike" spc="-1" dirty="0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060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hr-HR" sz="2100" b="0" strike="noStrike" spc="-1" dirty="0">
                <a:solidFill>
                  <a:srgbClr val="333333"/>
                </a:solidFill>
                <a:latin typeface="Noto Sans Regular"/>
                <a:hlinkClick r:id="rId4"/>
              </a:rPr>
              <a:t>https://pixabay.com</a:t>
            </a:r>
            <a:endParaRPr lang="hr-HR" sz="2100" b="0" strike="noStrike" spc="-1" dirty="0">
              <a:solidFill>
                <a:srgbClr val="333333"/>
              </a:solidFill>
              <a:latin typeface="Noto Sans Regular"/>
            </a:endParaRPr>
          </a:p>
          <a:p>
            <a:pPr marL="108000">
              <a:spcAft>
                <a:spcPts val="1060"/>
              </a:spcAft>
              <a:buClr>
                <a:srgbClr val="EF2929"/>
              </a:buClr>
              <a:buSzPct val="45000"/>
            </a:pPr>
            <a:endParaRPr lang="hr-HR" sz="2100" b="0" strike="noStrike" spc="-1" dirty="0">
              <a:solidFill>
                <a:srgbClr val="333333"/>
              </a:solidFill>
              <a:latin typeface="Noto Sans Regular"/>
            </a:endParaRPr>
          </a:p>
        </p:txBody>
      </p:sp>
      <p:pic>
        <p:nvPicPr>
          <p:cNvPr id="6146" name="Picture 2" descr="Klimatske promjene, suša, klima, suho">
            <a:extLst>
              <a:ext uri="{FF2B5EF4-FFF2-40B4-BE49-F238E27FC236}">
                <a16:creationId xmlns:a16="http://schemas.microsoft.com/office/drawing/2014/main" id="{2BEC5713-E6B9-44E0-B8C1-52E825721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792" y="1377231"/>
            <a:ext cx="4314825" cy="3238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345</Words>
  <Application>Microsoft Office PowerPoint</Application>
  <PresentationFormat>Prilagođeno</PresentationFormat>
  <Paragraphs>33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7</vt:i4>
      </vt:variant>
    </vt:vector>
  </HeadingPairs>
  <TitlesOfParts>
    <vt:vector size="14" baseType="lpstr">
      <vt:lpstr>Arial</vt:lpstr>
      <vt:lpstr>Noto Sans Bold</vt:lpstr>
      <vt:lpstr>Noto Sans Regular</vt:lpstr>
      <vt:lpstr>Symbol</vt:lpstr>
      <vt:lpstr>Wingdings</vt:lpstr>
      <vt:lpstr>Office Theme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Impress</dc:title>
  <dc:subject/>
  <dc:creator/>
  <dc:description/>
  <cp:lastModifiedBy>Martina Čiček</cp:lastModifiedBy>
  <cp:revision>5</cp:revision>
  <dcterms:created xsi:type="dcterms:W3CDTF">2021-02-15T19:16:50Z</dcterms:created>
  <dcterms:modified xsi:type="dcterms:W3CDTF">2021-02-21T17:55:33Z</dcterms:modified>
  <dc:language>hr-HR</dc:language>
</cp:coreProperties>
</file>