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39933"/>
    <a:srgbClr val="FF0066"/>
    <a:srgbClr val="009900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47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0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0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84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01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62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25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04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93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91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88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5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7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7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45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16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CD458-E8DB-468D-893C-5DDF2DF29BB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D8D8-FDA8-48C5-9D22-5A28F6C3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549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-dYNttdgl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5c_JZIM6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H7hGiZ579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CfydWF48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RMHguvZPcqQ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524A4-FAE1-4966-B830-E27598D16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236" y="1393794"/>
            <a:ext cx="5811892" cy="3357979"/>
          </a:xfrm>
        </p:spPr>
        <p:txBody>
          <a:bodyPr>
            <a:noAutofit/>
          </a:bodyPr>
          <a:lstStyle/>
          <a:p>
            <a:pPr algn="ctr"/>
            <a:r>
              <a:rPr lang="it-IT" dirty="0" err="1">
                <a:ln>
                  <a:solidFill>
                    <a:srgbClr val="FF0000"/>
                  </a:solidFill>
                </a:ln>
                <a:latin typeface="Algerian" panose="04020705040A02060702" pitchFamily="82" charset="0"/>
              </a:rPr>
              <a:t>Vivaldi’s</a:t>
            </a:r>
            <a:r>
              <a:rPr lang="it-IT" dirty="0">
                <a:ln>
                  <a:solidFill>
                    <a:srgbClr val="FF0000"/>
                  </a:solidFill>
                </a:ln>
                <a:latin typeface="Algerian" panose="04020705040A02060702" pitchFamily="82" charset="0"/>
              </a:rPr>
              <a:t> works, </a:t>
            </a:r>
            <a:r>
              <a:rPr lang="it-IT" dirty="0" err="1">
                <a:ln>
                  <a:solidFill>
                    <a:srgbClr val="FF0000"/>
                  </a:solidFill>
                </a:ln>
                <a:latin typeface="Algerian" panose="04020705040A02060702" pitchFamily="82" charset="0"/>
              </a:rPr>
              <a:t>operas</a:t>
            </a:r>
            <a:r>
              <a:rPr lang="it-IT" dirty="0">
                <a:ln>
                  <a:solidFill>
                    <a:srgbClr val="FF0000"/>
                  </a:solidFill>
                </a:ln>
                <a:latin typeface="Algerian" panose="04020705040A02060702" pitchFamily="82" charset="0"/>
              </a:rPr>
              <a:t> and </a:t>
            </a:r>
            <a:r>
              <a:rPr lang="it-IT" dirty="0" err="1">
                <a:ln>
                  <a:solidFill>
                    <a:srgbClr val="FF0000"/>
                  </a:solidFill>
                </a:ln>
                <a:latin typeface="Algerian" panose="04020705040A02060702" pitchFamily="82" charset="0"/>
              </a:rPr>
              <a:t>concerts</a:t>
            </a:r>
            <a:endParaRPr lang="it-IT" dirty="0">
              <a:ln>
                <a:solidFill>
                  <a:srgbClr val="FF0000"/>
                </a:solidFill>
              </a:ln>
              <a:latin typeface="Algerian" panose="04020705040A02060702" pitchFamily="8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13D8A3-0D3D-4BB7-9E2C-81081BD1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76" y="839606"/>
            <a:ext cx="4340024" cy="5178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71507-C559-49AA-98C5-19E470C9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150" y="19620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it-IT" sz="5400" dirty="0">
                <a:latin typeface="Algerian" panose="04020705040A02060702" pitchFamily="82" charset="0"/>
              </a:rPr>
              <a:t>The </a:t>
            </a:r>
            <a:r>
              <a:rPr lang="it-IT" sz="5400" dirty="0" err="1">
                <a:latin typeface="Algerian" panose="04020705040A02060702" pitchFamily="82" charset="0"/>
              </a:rPr>
              <a:t>four</a:t>
            </a:r>
            <a:r>
              <a:rPr lang="it-IT" sz="5400" dirty="0">
                <a:latin typeface="Algerian" panose="04020705040A02060702" pitchFamily="82" charset="0"/>
              </a:rPr>
              <a:t> seasons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868788-E946-4B21-8656-F179A31C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7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"The four seasons" is known as the most popular Vivaldi's composition. There are four concerts, each inspired by a season of the year. This work was published in 1725</a:t>
            </a:r>
            <a:endParaRPr lang="it-IT" sz="2400" dirty="0">
              <a:latin typeface="+mj-lt"/>
            </a:endParaRPr>
          </a:p>
        </p:txBody>
      </p:sp>
      <p:pic>
        <p:nvPicPr>
          <p:cNvPr id="3086" name="Picture 14" descr="Risultato immagini per quattro stagioni vivaldi">
            <a:extLst>
              <a:ext uri="{FF2B5EF4-FFF2-40B4-BE49-F238E27FC236}">
                <a16:creationId xmlns:a16="http://schemas.microsoft.com/office/drawing/2014/main" id="{4D4C109D-F585-4B4F-A81E-81BCC17E6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"/>
          <a:stretch/>
        </p:blipFill>
        <p:spPr bwMode="auto">
          <a:xfrm>
            <a:off x="1776089" y="2640274"/>
            <a:ext cx="8444514" cy="385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F6BA0-07E5-4BE7-80AB-999B5BAB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804" y="80794"/>
            <a:ext cx="8610600" cy="1293028"/>
          </a:xfrm>
        </p:spPr>
        <p:txBody>
          <a:bodyPr/>
          <a:lstStyle/>
          <a:p>
            <a:pPr algn="l"/>
            <a:r>
              <a:rPr lang="it-IT" dirty="0">
                <a:ln>
                  <a:solidFill>
                    <a:srgbClr val="FF0066"/>
                  </a:solidFill>
                </a:ln>
                <a:latin typeface="Algerian" panose="04020705040A02060702" pitchFamily="82" charset="0"/>
              </a:rPr>
              <a:t>First </a:t>
            </a:r>
            <a:r>
              <a:rPr lang="it-IT" dirty="0" err="1">
                <a:ln>
                  <a:solidFill>
                    <a:srgbClr val="FF0066"/>
                  </a:solidFill>
                </a:ln>
                <a:latin typeface="Algerian" panose="04020705040A02060702" pitchFamily="82" charset="0"/>
              </a:rPr>
              <a:t>concert</a:t>
            </a:r>
            <a:r>
              <a:rPr lang="it-IT" dirty="0">
                <a:ln>
                  <a:solidFill>
                    <a:srgbClr val="FF0066"/>
                  </a:solidFill>
                </a:ln>
                <a:latin typeface="Algerian" panose="04020705040A02060702" pitchFamily="82" charset="0"/>
              </a:rPr>
              <a:t>: Spring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751B64-7E50-4627-9062-126FFAC3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03" y="1531177"/>
            <a:ext cx="7555339" cy="2111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It is a sonnet, or a short poem. It is usually divided into three parts and is played by solo string instruments. the music describes the trend of the spring episodes: the birdsong, the storm and the final dance.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C93B69-6CD9-4392-9C35-09730ACB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60" y="1070329"/>
            <a:ext cx="4038304" cy="57068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4CE9C5-AB57-444E-9A78-DA890B02C463}"/>
              </a:ext>
            </a:extLst>
          </p:cNvPr>
          <p:cNvSpPr txBox="1"/>
          <p:nvPr/>
        </p:nvSpPr>
        <p:spPr>
          <a:xfrm>
            <a:off x="199303" y="6103719"/>
            <a:ext cx="4971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https://www.youtube.com/watch?v=l-dYNttdgl0</a:t>
            </a:r>
            <a:endParaRPr lang="it-IT" sz="16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Risultato immagini per foto primavera">
            <a:extLst>
              <a:ext uri="{FF2B5EF4-FFF2-40B4-BE49-F238E27FC236}">
                <a16:creationId xmlns:a16="http://schemas.microsoft.com/office/drawing/2014/main" id="{509B503A-6168-48A9-852A-837E86C7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6" y="2878195"/>
            <a:ext cx="5375874" cy="32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A10FC-40F3-42E6-8D35-29ECF402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921" y="373755"/>
            <a:ext cx="7500151" cy="1293028"/>
          </a:xfrm>
        </p:spPr>
        <p:txBody>
          <a:bodyPr/>
          <a:lstStyle/>
          <a:p>
            <a:pPr algn="l"/>
            <a:r>
              <a:rPr lang="it-IT" dirty="0">
                <a:ln>
                  <a:solidFill>
                    <a:srgbClr val="FFFF00"/>
                  </a:solidFill>
                </a:ln>
                <a:latin typeface="Algerian" panose="04020705040A02060702" pitchFamily="82" charset="0"/>
              </a:rPr>
              <a:t>Second </a:t>
            </a:r>
            <a:r>
              <a:rPr lang="it-IT" dirty="0" err="1">
                <a:ln>
                  <a:solidFill>
                    <a:srgbClr val="FFFF00"/>
                  </a:solidFill>
                </a:ln>
                <a:latin typeface="Algerian" panose="04020705040A02060702" pitchFamily="82" charset="0"/>
              </a:rPr>
              <a:t>concert</a:t>
            </a:r>
            <a:r>
              <a:rPr lang="it-IT" dirty="0">
                <a:ln>
                  <a:solidFill>
                    <a:srgbClr val="FFFF00"/>
                  </a:solidFill>
                </a:ln>
                <a:latin typeface="Algerian" panose="04020705040A02060702" pitchFamily="82" charset="0"/>
              </a:rPr>
              <a:t>: </a:t>
            </a:r>
            <a:r>
              <a:rPr lang="it-IT" dirty="0" err="1">
                <a:ln>
                  <a:solidFill>
                    <a:srgbClr val="FFFF00"/>
                  </a:solidFill>
                </a:ln>
                <a:latin typeface="Algerian" panose="04020705040A02060702" pitchFamily="82" charset="0"/>
              </a:rPr>
              <a:t>summer</a:t>
            </a:r>
            <a:endParaRPr lang="it-IT" dirty="0">
              <a:ln>
                <a:solidFill>
                  <a:srgbClr val="FFFF00"/>
                </a:solidFill>
              </a:ln>
              <a:latin typeface="Algerian" panose="04020705040A02060702" pitchFamily="8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9552DB-C1D1-4044-BFBA-E3040F404DFF}"/>
              </a:ext>
            </a:extLst>
          </p:cNvPr>
          <p:cNvSpPr txBox="1"/>
          <p:nvPr/>
        </p:nvSpPr>
        <p:spPr>
          <a:xfrm>
            <a:off x="471997" y="1529581"/>
            <a:ext cx="72338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+mj-lt"/>
              </a:rPr>
              <a:t>Summer too, like the others, is based on a sonnet: Summer is the only concert in the cycle that effectively reflects the explosive charge of the season; moreover, it can be considered as a whole, without distinction between the various movements.</a:t>
            </a:r>
            <a:endParaRPr lang="it-IT" sz="2000" dirty="0">
              <a:latin typeface="+mj-lt"/>
            </a:endParaRPr>
          </a:p>
        </p:txBody>
      </p:sp>
      <p:pic>
        <p:nvPicPr>
          <p:cNvPr id="4102" name="Picture 6" descr="Miniatura di partitura">
            <a:extLst>
              <a:ext uri="{FF2B5EF4-FFF2-40B4-BE49-F238E27FC236}">
                <a16:creationId xmlns:a16="http://schemas.microsoft.com/office/drawing/2014/main" id="{862B9E97-6E58-4EFA-B42E-2AD374391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09" y="1423049"/>
            <a:ext cx="3702563" cy="52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AF2EA6-AC5B-4ACC-8ECB-F17224160A01}"/>
              </a:ext>
            </a:extLst>
          </p:cNvPr>
          <p:cNvSpPr txBox="1"/>
          <p:nvPr/>
        </p:nvSpPr>
        <p:spPr>
          <a:xfrm>
            <a:off x="329955" y="6114913"/>
            <a:ext cx="583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https://www.youtube.com/watch?v=Nx5c_JZIM6M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106" name="Picture 10" descr="Risultato immagini per temporale in estate">
            <a:extLst>
              <a:ext uri="{FF2B5EF4-FFF2-40B4-BE49-F238E27FC236}">
                <a16:creationId xmlns:a16="http://schemas.microsoft.com/office/drawing/2014/main" id="{2B1DA38D-1D5B-4536-8455-390E964F5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8"/>
          <a:stretch/>
        </p:blipFill>
        <p:spPr bwMode="auto">
          <a:xfrm>
            <a:off x="471997" y="3207822"/>
            <a:ext cx="4898993" cy="28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EC4C0-2D1F-411E-A27B-AAC4F7C2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798" y="151813"/>
            <a:ext cx="8610600" cy="1293028"/>
          </a:xfrm>
        </p:spPr>
        <p:txBody>
          <a:bodyPr/>
          <a:lstStyle/>
          <a:p>
            <a:pPr algn="l"/>
            <a:r>
              <a:rPr lang="it-IT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Third </a:t>
            </a:r>
            <a:r>
              <a:rPr lang="it-IT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concert</a:t>
            </a:r>
            <a:r>
              <a:rPr lang="it-IT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: </a:t>
            </a:r>
            <a:r>
              <a:rPr lang="it-IT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autumn</a:t>
            </a:r>
            <a:endParaRPr lang="it-IT" dirty="0">
              <a:ln>
                <a:solidFill>
                  <a:schemeClr val="accent2">
                    <a:lumMod val="75000"/>
                  </a:schemeClr>
                </a:solidFill>
              </a:ln>
              <a:latin typeface="Algerian" panose="04020705040A02060702" pitchFamily="8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381505-2085-4090-BC86-39BA3DDC7DF9}"/>
              </a:ext>
            </a:extLst>
          </p:cNvPr>
          <p:cNvSpPr txBox="1"/>
          <p:nvPr/>
        </p:nvSpPr>
        <p:spPr>
          <a:xfrm>
            <a:off x="342137" y="1015471"/>
            <a:ext cx="71394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+mj-lt"/>
              </a:rPr>
              <a:t>This concert too, like the others, is divided into three movements and takes inspiration for its theme from a sonnet. In Autumn Vivaldi describes the figure of Bacchus, god of wine and intoxication. The first movement, in fact, opens with an overview of a vineyard, where some farmers are harvesting. The climate is festive.</a:t>
            </a:r>
            <a:endParaRPr lang="it-IT" sz="2000" dirty="0">
              <a:latin typeface="+mj-lt"/>
            </a:endParaRPr>
          </a:p>
        </p:txBody>
      </p:sp>
      <p:pic>
        <p:nvPicPr>
          <p:cNvPr id="5130" name="Picture 10" descr="Risultato immagini per foto autunno">
            <a:extLst>
              <a:ext uri="{FF2B5EF4-FFF2-40B4-BE49-F238E27FC236}">
                <a16:creationId xmlns:a16="http://schemas.microsoft.com/office/drawing/2014/main" id="{67B652F0-C702-466B-8FC9-775985A7C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b="18255"/>
          <a:stretch/>
        </p:blipFill>
        <p:spPr bwMode="auto">
          <a:xfrm>
            <a:off x="342137" y="3429000"/>
            <a:ext cx="4969334" cy="27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iniatura di partitura">
            <a:extLst>
              <a:ext uri="{FF2B5EF4-FFF2-40B4-BE49-F238E27FC236}">
                <a16:creationId xmlns:a16="http://schemas.microsoft.com/office/drawing/2014/main" id="{A268FD57-F7B9-4677-B232-790E3B8A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16" y="1164025"/>
            <a:ext cx="3872981" cy="547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8723538-B05F-4285-942B-9569A8E59C2A}"/>
              </a:ext>
            </a:extLst>
          </p:cNvPr>
          <p:cNvSpPr txBox="1"/>
          <p:nvPr/>
        </p:nvSpPr>
        <p:spPr>
          <a:xfrm>
            <a:off x="188843" y="6267939"/>
            <a:ext cx="662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https://www.youtube.com/watch?v=H7hGiZ579cs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6252FE-F647-4B97-B6CF-CFAA346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4" y="302858"/>
            <a:ext cx="6719702" cy="1239695"/>
          </a:xfrm>
        </p:spPr>
        <p:txBody>
          <a:bodyPr/>
          <a:lstStyle/>
          <a:p>
            <a:pPr algn="l"/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fourth</a:t>
            </a:r>
            <a:r>
              <a:rPr lang="it-IT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 </a:t>
            </a:r>
            <a:r>
              <a:rPr lang="it-IT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concert</a:t>
            </a:r>
            <a:r>
              <a:rPr lang="it-IT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: </a:t>
            </a:r>
            <a:r>
              <a:rPr lang="it-IT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Winter</a:t>
            </a:r>
            <a:endParaRPr lang="it-IT" dirty="0">
              <a:ln>
                <a:solidFill>
                  <a:schemeClr val="accent1">
                    <a:lumMod val="75000"/>
                  </a:schemeClr>
                </a:solidFill>
              </a:ln>
              <a:latin typeface="Algerian" panose="04020705040A02060702" pitchFamily="8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AB30C9-3420-475E-8223-2BDF7B5B0227}"/>
              </a:ext>
            </a:extLst>
          </p:cNvPr>
          <p:cNvSpPr txBox="1"/>
          <p:nvPr/>
        </p:nvSpPr>
        <p:spPr>
          <a:xfrm>
            <a:off x="439310" y="1542553"/>
            <a:ext cx="6094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+mj-lt"/>
              </a:rPr>
              <a:t>Winter begins with a cold shiver and the whipping of the winds. People hurry towards the houses, chattering their teeth and stamping their feet to ward off the pressing cold</a:t>
            </a:r>
            <a:endParaRPr lang="it-IT" sz="2000" dirty="0">
              <a:latin typeface="+mj-lt"/>
            </a:endParaRPr>
          </a:p>
        </p:txBody>
      </p:sp>
      <p:pic>
        <p:nvPicPr>
          <p:cNvPr id="6146" name="Picture 2" descr="Miniatura di partitura">
            <a:extLst>
              <a:ext uri="{FF2B5EF4-FFF2-40B4-BE49-F238E27FC236}">
                <a16:creationId xmlns:a16="http://schemas.microsoft.com/office/drawing/2014/main" id="{2B86B982-37F1-4EAC-BB4A-DE8FABB74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 b="7709"/>
          <a:stretch/>
        </p:blipFill>
        <p:spPr bwMode="auto">
          <a:xfrm>
            <a:off x="7332221" y="1286695"/>
            <a:ext cx="4333875" cy="52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D424E0-89C7-4352-8767-D593E20EDB84}"/>
              </a:ext>
            </a:extLst>
          </p:cNvPr>
          <p:cNvSpPr txBox="1"/>
          <p:nvPr/>
        </p:nvSpPr>
        <p:spPr>
          <a:xfrm>
            <a:off x="439310" y="6185810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https://www.youtube.com/watch?v=TZCfydWF48c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6148" name="Picture 4" descr="Risultato immagini per foto inverno paesaggio">
            <a:extLst>
              <a:ext uri="{FF2B5EF4-FFF2-40B4-BE49-F238E27FC236}">
                <a16:creationId xmlns:a16="http://schemas.microsoft.com/office/drawing/2014/main" id="{BE53060B-9E0C-4BBC-A3B2-EEBAF67F7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/>
          <a:stretch/>
        </p:blipFill>
        <p:spPr bwMode="auto">
          <a:xfrm>
            <a:off x="439310" y="2865992"/>
            <a:ext cx="5269727" cy="32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D1F06FC-D6CD-4F4A-9D81-538D4815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280" y="229715"/>
            <a:ext cx="2754923" cy="1293028"/>
          </a:xfrm>
        </p:spPr>
        <p:txBody>
          <a:bodyPr>
            <a:noAutofit/>
          </a:bodyPr>
          <a:lstStyle/>
          <a:p>
            <a:pPr algn="l"/>
            <a:r>
              <a:rPr lang="it-IT" sz="4400" dirty="0">
                <a:solidFill>
                  <a:srgbClr val="00B050"/>
                </a:solidFill>
                <a:latin typeface="Algerian" panose="04020705040A02060702" pitchFamily="82" charset="0"/>
              </a:rPr>
              <a:t>Gloria</a:t>
            </a:r>
          </a:p>
        </p:txBody>
      </p:sp>
      <p:pic>
        <p:nvPicPr>
          <p:cNvPr id="7178" name="Picture 10" descr="Risultato immagini per gloria vivaldi">
            <a:extLst>
              <a:ext uri="{FF2B5EF4-FFF2-40B4-BE49-F238E27FC236}">
                <a16:creationId xmlns:a16="http://schemas.microsoft.com/office/drawing/2014/main" id="{431FADCB-D1B2-4004-BC31-F8481071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4" y="2843460"/>
            <a:ext cx="3176487" cy="38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isultato immagini per gloria vivaldi">
            <a:extLst>
              <a:ext uri="{FF2B5EF4-FFF2-40B4-BE49-F238E27FC236}">
                <a16:creationId xmlns:a16="http://schemas.microsoft.com/office/drawing/2014/main" id="{762B48EF-F87F-40F6-830F-9BEEDB87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22" y="645675"/>
            <a:ext cx="4251020" cy="54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ABD0417-8340-4FE0-927B-B5A8B64078E9}"/>
              </a:ext>
            </a:extLst>
          </p:cNvPr>
          <p:cNvSpPr txBox="1"/>
          <p:nvPr/>
        </p:nvSpPr>
        <p:spPr>
          <a:xfrm>
            <a:off x="348744" y="1367678"/>
            <a:ext cx="62630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+mj-lt"/>
              </a:rPr>
              <a:t>As with other choral pieces, the composer, Vivaldi, wrote many introductions which had to be performed before the Gloria itself. There are four introductions to these Glorias</a:t>
            </a:r>
            <a:endParaRPr lang="it-IT" sz="2000" dirty="0">
              <a:latin typeface="+mj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48BD57B-9DB6-4FC3-99FA-54B014A4EDA9}"/>
              </a:ext>
            </a:extLst>
          </p:cNvPr>
          <p:cNvSpPr txBox="1"/>
          <p:nvPr/>
        </p:nvSpPr>
        <p:spPr>
          <a:xfrm>
            <a:off x="3660332" y="28434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https://youtu.be/RMHguvZPcqQ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58518-D491-4067-BDFF-C7EB053E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541538"/>
            <a:ext cx="8610600" cy="7510509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FF0066"/>
                </a:solidFill>
                <a:latin typeface="Algerian" panose="04020705040A02060702" pitchFamily="82" charset="0"/>
              </a:rPr>
              <a:t>Lavoro svolto da:</a:t>
            </a:r>
            <a:br>
              <a:rPr lang="it-IT" sz="5400" dirty="0">
                <a:latin typeface="Algerian" panose="04020705040A02060702" pitchFamily="82" charset="0"/>
              </a:rPr>
            </a:br>
            <a:br>
              <a:rPr lang="it-IT" sz="5400" dirty="0">
                <a:latin typeface="Algerian" panose="04020705040A02060702" pitchFamily="82" charset="0"/>
              </a:rPr>
            </a:br>
            <a:r>
              <a:rPr lang="it-IT" sz="5400" dirty="0">
                <a:solidFill>
                  <a:srgbClr val="00FF00"/>
                </a:solidFill>
                <a:latin typeface="Algerian" panose="04020705040A02060702" pitchFamily="82" charset="0"/>
              </a:rPr>
              <a:t>chiara</a:t>
            </a:r>
            <a:br>
              <a:rPr lang="it-IT" sz="5400" dirty="0">
                <a:latin typeface="Algerian" panose="04020705040A02060702" pitchFamily="82" charset="0"/>
              </a:rPr>
            </a:br>
            <a:r>
              <a:rPr lang="it-IT" sz="5400" dirty="0">
                <a:solidFill>
                  <a:srgbClr val="66FF33"/>
                </a:solidFill>
                <a:latin typeface="Algerian" panose="04020705040A02060702" pitchFamily="82" charset="0"/>
              </a:rPr>
              <a:t>giulia</a:t>
            </a:r>
            <a:br>
              <a:rPr lang="it-IT" sz="5400" dirty="0">
                <a:latin typeface="Algerian" panose="04020705040A02060702" pitchFamily="82" charset="0"/>
              </a:rPr>
            </a:br>
            <a:r>
              <a:rPr lang="it-IT" sz="5400" dirty="0">
                <a:solidFill>
                  <a:srgbClr val="009900"/>
                </a:solidFill>
                <a:latin typeface="Algerian" panose="04020705040A02060702" pitchFamily="82" charset="0"/>
              </a:rPr>
              <a:t>noemi </a:t>
            </a:r>
            <a:br>
              <a:rPr lang="it-IT" sz="5400" dirty="0">
                <a:latin typeface="Algerian" panose="04020705040A02060702" pitchFamily="82" charset="0"/>
              </a:rPr>
            </a:br>
            <a:r>
              <a:rPr lang="it-IT" sz="5400" dirty="0">
                <a:solidFill>
                  <a:srgbClr val="339933"/>
                </a:solidFill>
                <a:latin typeface="Algerian" panose="04020705040A02060702" pitchFamily="82" charset="0"/>
              </a:rPr>
              <a:t>stella</a:t>
            </a:r>
            <a:br>
              <a:rPr lang="it-IT" sz="5400" dirty="0">
                <a:latin typeface="Algerian" panose="04020705040A02060702" pitchFamily="82" charset="0"/>
              </a:rPr>
            </a:br>
            <a:r>
              <a:rPr lang="it-IT" sz="5400" dirty="0">
                <a:solidFill>
                  <a:srgbClr val="336600"/>
                </a:solidFill>
                <a:latin typeface="Algerian" panose="04020705040A02060702" pitchFamily="82" charset="0"/>
              </a:rPr>
              <a:t>lucia</a:t>
            </a:r>
          </a:p>
        </p:txBody>
      </p:sp>
    </p:spTree>
    <p:extLst>
      <p:ext uri="{BB962C8B-B14F-4D97-AF65-F5344CB8AC3E}">
        <p14:creationId xmlns:p14="http://schemas.microsoft.com/office/powerpoint/2010/main" val="10441158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cia di vapo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89</TotalTime>
  <Words>357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Algerian</vt:lpstr>
      <vt:lpstr>Arial</vt:lpstr>
      <vt:lpstr>Century Gothic</vt:lpstr>
      <vt:lpstr>Scia di vapore</vt:lpstr>
      <vt:lpstr>Vivaldi’s works, operas and concerts</vt:lpstr>
      <vt:lpstr>The four seasons</vt:lpstr>
      <vt:lpstr>First concert: Spring</vt:lpstr>
      <vt:lpstr>Second concert: summer</vt:lpstr>
      <vt:lpstr>Third concert: autumn</vt:lpstr>
      <vt:lpstr> fourth concert: Winter</vt:lpstr>
      <vt:lpstr>Gloria</vt:lpstr>
      <vt:lpstr>Lavoro svolto da:  chiara giulia noemi  stella lucia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Vivaldi’s works, operas and concerts</dc:title>
  <dc:creator>Giulia</dc:creator>
  <cp:lastModifiedBy>CHIARA</cp:lastModifiedBy>
  <cp:revision>13</cp:revision>
  <dcterms:created xsi:type="dcterms:W3CDTF">2021-02-15T10:07:39Z</dcterms:created>
  <dcterms:modified xsi:type="dcterms:W3CDTF">2021-03-23T14:11:44Z</dcterms:modified>
</cp:coreProperties>
</file>