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8EE65C1-7EFD-47F9-9021-34725668D8A9}" type="datetimeFigureOut">
              <a:rPr lang="es-ES" smtClean="0"/>
              <a:t>14/03/2019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F2A842B-9589-4A99-A584-8EEB25CB3B61}" type="slidenum">
              <a:rPr lang="es-ES" smtClean="0"/>
              <a:t>‹Nº›</a:t>
            </a:fld>
            <a:endParaRPr lang="es-ES" dirty="0"/>
          </a:p>
        </p:txBody>
      </p:sp>
    </p:spTree>
    <p:extLst>
      <p:ext uri="{BB962C8B-B14F-4D97-AF65-F5344CB8AC3E}">
        <p14:creationId xmlns:p14="http://schemas.microsoft.com/office/powerpoint/2010/main" val="16185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8EE65C1-7EFD-47F9-9021-34725668D8A9}" type="datetimeFigureOut">
              <a:rPr lang="es-ES" smtClean="0"/>
              <a:t>14/03/2019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F2A842B-9589-4A99-A584-8EEB25CB3B61}" type="slidenum">
              <a:rPr lang="es-ES" smtClean="0"/>
              <a:t>‹Nº›</a:t>
            </a:fld>
            <a:endParaRPr lang="es-ES" dirty="0"/>
          </a:p>
        </p:txBody>
      </p:sp>
    </p:spTree>
    <p:extLst>
      <p:ext uri="{BB962C8B-B14F-4D97-AF65-F5344CB8AC3E}">
        <p14:creationId xmlns:p14="http://schemas.microsoft.com/office/powerpoint/2010/main" val="298736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8EE65C1-7EFD-47F9-9021-34725668D8A9}" type="datetimeFigureOut">
              <a:rPr lang="es-ES" smtClean="0"/>
              <a:t>14/03/2019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F2A842B-9589-4A99-A584-8EEB25CB3B61}" type="slidenum">
              <a:rPr lang="es-ES" smtClean="0"/>
              <a:t>‹Nº›</a:t>
            </a:fld>
            <a:endParaRPr lang="es-E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3558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8EE65C1-7EFD-47F9-9021-34725668D8A9}" type="datetimeFigureOut">
              <a:rPr lang="es-ES" smtClean="0"/>
              <a:t>14/03/2019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F2A842B-9589-4A99-A584-8EEB25CB3B61}" type="slidenum">
              <a:rPr lang="es-ES" smtClean="0"/>
              <a:t>‹Nº›</a:t>
            </a:fld>
            <a:endParaRPr lang="es-ES" dirty="0"/>
          </a:p>
        </p:txBody>
      </p:sp>
    </p:spTree>
    <p:extLst>
      <p:ext uri="{BB962C8B-B14F-4D97-AF65-F5344CB8AC3E}">
        <p14:creationId xmlns:p14="http://schemas.microsoft.com/office/powerpoint/2010/main" val="3873295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8EE65C1-7EFD-47F9-9021-34725668D8A9}" type="datetimeFigureOut">
              <a:rPr lang="es-ES" smtClean="0"/>
              <a:t>14/03/2019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F2A842B-9589-4A99-A584-8EEB25CB3B61}" type="slidenum">
              <a:rPr lang="es-ES" smtClean="0"/>
              <a:t>‹Nº›</a:t>
            </a:fld>
            <a:endParaRPr lang="es-E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9654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8EE65C1-7EFD-47F9-9021-34725668D8A9}" type="datetimeFigureOut">
              <a:rPr lang="es-ES" smtClean="0"/>
              <a:t>14/03/2019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F2A842B-9589-4A99-A584-8EEB25CB3B61}" type="slidenum">
              <a:rPr lang="es-ES" smtClean="0"/>
              <a:t>‹Nº›</a:t>
            </a:fld>
            <a:endParaRPr lang="es-ES" dirty="0"/>
          </a:p>
        </p:txBody>
      </p:sp>
    </p:spTree>
    <p:extLst>
      <p:ext uri="{BB962C8B-B14F-4D97-AF65-F5344CB8AC3E}">
        <p14:creationId xmlns:p14="http://schemas.microsoft.com/office/powerpoint/2010/main" val="3699680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8EE65C1-7EFD-47F9-9021-34725668D8A9}" type="datetimeFigureOut">
              <a:rPr lang="es-ES" smtClean="0"/>
              <a:t>14/03/2019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F2A842B-9589-4A99-A584-8EEB25CB3B61}" type="slidenum">
              <a:rPr lang="es-ES" smtClean="0"/>
              <a:t>‹Nº›</a:t>
            </a:fld>
            <a:endParaRPr lang="es-ES" dirty="0"/>
          </a:p>
        </p:txBody>
      </p:sp>
    </p:spTree>
    <p:extLst>
      <p:ext uri="{BB962C8B-B14F-4D97-AF65-F5344CB8AC3E}">
        <p14:creationId xmlns:p14="http://schemas.microsoft.com/office/powerpoint/2010/main" val="169683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8EE65C1-7EFD-47F9-9021-34725668D8A9}" type="datetimeFigureOut">
              <a:rPr lang="es-ES" smtClean="0"/>
              <a:t>14/03/2019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F2A842B-9589-4A99-A584-8EEB25CB3B61}" type="slidenum">
              <a:rPr lang="es-ES" smtClean="0"/>
              <a:t>‹Nº›</a:t>
            </a:fld>
            <a:endParaRPr lang="es-ES" dirty="0"/>
          </a:p>
        </p:txBody>
      </p:sp>
    </p:spTree>
    <p:extLst>
      <p:ext uri="{BB962C8B-B14F-4D97-AF65-F5344CB8AC3E}">
        <p14:creationId xmlns:p14="http://schemas.microsoft.com/office/powerpoint/2010/main" val="98490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8EE65C1-7EFD-47F9-9021-34725668D8A9}" type="datetimeFigureOut">
              <a:rPr lang="es-ES" smtClean="0"/>
              <a:t>14/03/2019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F2A842B-9589-4A99-A584-8EEB25CB3B61}" type="slidenum">
              <a:rPr lang="es-ES" smtClean="0"/>
              <a:t>‹Nº›</a:t>
            </a:fld>
            <a:endParaRPr lang="es-ES" dirty="0"/>
          </a:p>
        </p:txBody>
      </p:sp>
    </p:spTree>
    <p:extLst>
      <p:ext uri="{BB962C8B-B14F-4D97-AF65-F5344CB8AC3E}">
        <p14:creationId xmlns:p14="http://schemas.microsoft.com/office/powerpoint/2010/main" val="48291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8EE65C1-7EFD-47F9-9021-34725668D8A9}" type="datetimeFigureOut">
              <a:rPr lang="es-ES" smtClean="0"/>
              <a:t>14/03/2019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F2A842B-9589-4A99-A584-8EEB25CB3B61}" type="slidenum">
              <a:rPr lang="es-ES" smtClean="0"/>
              <a:t>‹Nº›</a:t>
            </a:fld>
            <a:endParaRPr lang="es-ES" dirty="0"/>
          </a:p>
        </p:txBody>
      </p:sp>
    </p:spTree>
    <p:extLst>
      <p:ext uri="{BB962C8B-B14F-4D97-AF65-F5344CB8AC3E}">
        <p14:creationId xmlns:p14="http://schemas.microsoft.com/office/powerpoint/2010/main" val="276606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8EE65C1-7EFD-47F9-9021-34725668D8A9}" type="datetimeFigureOut">
              <a:rPr lang="es-ES" smtClean="0"/>
              <a:t>14/03/2019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BF2A842B-9589-4A99-A584-8EEB25CB3B61}" type="slidenum">
              <a:rPr lang="es-ES" smtClean="0"/>
              <a:t>‹Nº›</a:t>
            </a:fld>
            <a:endParaRPr lang="es-ES" dirty="0"/>
          </a:p>
        </p:txBody>
      </p:sp>
    </p:spTree>
    <p:extLst>
      <p:ext uri="{BB962C8B-B14F-4D97-AF65-F5344CB8AC3E}">
        <p14:creationId xmlns:p14="http://schemas.microsoft.com/office/powerpoint/2010/main" val="55681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8EE65C1-7EFD-47F9-9021-34725668D8A9}" type="datetimeFigureOut">
              <a:rPr lang="es-ES" smtClean="0"/>
              <a:t>14/03/2019</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BF2A842B-9589-4A99-A584-8EEB25CB3B61}" type="slidenum">
              <a:rPr lang="es-ES" smtClean="0"/>
              <a:t>‹Nº›</a:t>
            </a:fld>
            <a:endParaRPr lang="es-ES" dirty="0"/>
          </a:p>
        </p:txBody>
      </p:sp>
    </p:spTree>
    <p:extLst>
      <p:ext uri="{BB962C8B-B14F-4D97-AF65-F5344CB8AC3E}">
        <p14:creationId xmlns:p14="http://schemas.microsoft.com/office/powerpoint/2010/main" val="93920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8EE65C1-7EFD-47F9-9021-34725668D8A9}" type="datetimeFigureOut">
              <a:rPr lang="es-ES" smtClean="0"/>
              <a:t>14/03/2019</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BF2A842B-9589-4A99-A584-8EEB25CB3B61}" type="slidenum">
              <a:rPr lang="es-ES" smtClean="0"/>
              <a:t>‹Nº›</a:t>
            </a:fld>
            <a:endParaRPr lang="es-ES" dirty="0"/>
          </a:p>
        </p:txBody>
      </p:sp>
    </p:spTree>
    <p:extLst>
      <p:ext uri="{BB962C8B-B14F-4D97-AF65-F5344CB8AC3E}">
        <p14:creationId xmlns:p14="http://schemas.microsoft.com/office/powerpoint/2010/main" val="266885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E65C1-7EFD-47F9-9021-34725668D8A9}" type="datetimeFigureOut">
              <a:rPr lang="es-ES" smtClean="0"/>
              <a:t>14/03/2019</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BF2A842B-9589-4A99-A584-8EEB25CB3B61}" type="slidenum">
              <a:rPr lang="es-ES" smtClean="0"/>
              <a:t>‹Nº›</a:t>
            </a:fld>
            <a:endParaRPr lang="es-ES" dirty="0"/>
          </a:p>
        </p:txBody>
      </p:sp>
    </p:spTree>
    <p:extLst>
      <p:ext uri="{BB962C8B-B14F-4D97-AF65-F5344CB8AC3E}">
        <p14:creationId xmlns:p14="http://schemas.microsoft.com/office/powerpoint/2010/main" val="169141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8EE65C1-7EFD-47F9-9021-34725668D8A9}" type="datetimeFigureOut">
              <a:rPr lang="es-ES" smtClean="0"/>
              <a:t>14/03/2019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BF2A842B-9589-4A99-A584-8EEB25CB3B61}" type="slidenum">
              <a:rPr lang="es-ES" smtClean="0"/>
              <a:t>‹Nº›</a:t>
            </a:fld>
            <a:endParaRPr lang="es-ES" dirty="0"/>
          </a:p>
        </p:txBody>
      </p:sp>
    </p:spTree>
    <p:extLst>
      <p:ext uri="{BB962C8B-B14F-4D97-AF65-F5344CB8AC3E}">
        <p14:creationId xmlns:p14="http://schemas.microsoft.com/office/powerpoint/2010/main" val="24558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BF2A842B-9589-4A99-A584-8EEB25CB3B61}" type="slidenum">
              <a:rPr lang="es-ES" smtClean="0"/>
              <a:t>‹Nº›</a:t>
            </a:fld>
            <a:endParaRPr lang="es-ES" dirty="0"/>
          </a:p>
        </p:txBody>
      </p:sp>
      <p:sp>
        <p:nvSpPr>
          <p:cNvPr id="5" name="Date Placeholder 4"/>
          <p:cNvSpPr>
            <a:spLocks noGrp="1"/>
          </p:cNvSpPr>
          <p:nvPr>
            <p:ph type="dt" sz="half" idx="10"/>
          </p:nvPr>
        </p:nvSpPr>
        <p:spPr/>
        <p:txBody>
          <a:bodyPr/>
          <a:lstStyle/>
          <a:p>
            <a:fld id="{98EE65C1-7EFD-47F9-9021-34725668D8A9}" type="datetimeFigureOut">
              <a:rPr lang="es-ES" smtClean="0"/>
              <a:t>14/03/2019</a:t>
            </a:fld>
            <a:endParaRPr lang="es-ES" dirty="0"/>
          </a:p>
        </p:txBody>
      </p:sp>
    </p:spTree>
    <p:extLst>
      <p:ext uri="{BB962C8B-B14F-4D97-AF65-F5344CB8AC3E}">
        <p14:creationId xmlns:p14="http://schemas.microsoft.com/office/powerpoint/2010/main" val="114824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EE65C1-7EFD-47F9-9021-34725668D8A9}" type="datetimeFigureOut">
              <a:rPr lang="es-ES" smtClean="0"/>
              <a:t>14/03/2019</a:t>
            </a:fld>
            <a:endParaRPr lang="es-E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2A842B-9589-4A99-A584-8EEB25CB3B61}" type="slidenum">
              <a:rPr lang="es-ES" smtClean="0"/>
              <a:t>‹Nº›</a:t>
            </a:fld>
            <a:endParaRPr lang="es-ES" dirty="0"/>
          </a:p>
        </p:txBody>
      </p:sp>
    </p:spTree>
    <p:extLst>
      <p:ext uri="{BB962C8B-B14F-4D97-AF65-F5344CB8AC3E}">
        <p14:creationId xmlns:p14="http://schemas.microsoft.com/office/powerpoint/2010/main" val="15850930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E5C6B6F-A2D9-4E20-B9C8-60119F1001A1}"/>
              </a:ext>
            </a:extLst>
          </p:cNvPr>
          <p:cNvPicPr>
            <a:picLocks noChangeAspect="1"/>
          </p:cNvPicPr>
          <p:nvPr/>
        </p:nvPicPr>
        <p:blipFill rotWithShape="1">
          <a:blip r:embed="rId2"/>
          <a:srcRect l="2065" t="7936" r="2065" b="7484"/>
          <a:stretch/>
        </p:blipFill>
        <p:spPr>
          <a:xfrm>
            <a:off x="0" y="0"/>
            <a:ext cx="12192000" cy="6858000"/>
          </a:xfrm>
          <a:prstGeom prst="rect">
            <a:avLst/>
          </a:prstGeom>
        </p:spPr>
      </p:pic>
      <p:sp>
        <p:nvSpPr>
          <p:cNvPr id="2" name="Título 1">
            <a:extLst>
              <a:ext uri="{FF2B5EF4-FFF2-40B4-BE49-F238E27FC236}">
                <a16:creationId xmlns:a16="http://schemas.microsoft.com/office/drawing/2014/main" id="{AEFC457D-E60E-4949-8445-374113DDFCBC}"/>
              </a:ext>
            </a:extLst>
          </p:cNvPr>
          <p:cNvSpPr>
            <a:spLocks noGrp="1"/>
          </p:cNvSpPr>
          <p:nvPr>
            <p:ph type="ctrTitle"/>
          </p:nvPr>
        </p:nvSpPr>
        <p:spPr>
          <a:xfrm>
            <a:off x="3590081" y="2320051"/>
            <a:ext cx="5011837" cy="2217898"/>
          </a:xfrm>
        </p:spPr>
        <p:txBody>
          <a:bodyPr/>
          <a:lstStyle/>
          <a:p>
            <a:pPr algn="ctr"/>
            <a:r>
              <a:rPr lang="es-ES" sz="4000" dirty="0">
                <a:solidFill>
                  <a:srgbClr val="FFCC00"/>
                </a:solidFill>
              </a:rPr>
              <a:t>ARE YOU OPTIMISTIC ABOUT THE FUTURE OF THE EU?</a:t>
            </a:r>
          </a:p>
        </p:txBody>
      </p:sp>
    </p:spTree>
    <p:extLst>
      <p:ext uri="{BB962C8B-B14F-4D97-AF65-F5344CB8AC3E}">
        <p14:creationId xmlns:p14="http://schemas.microsoft.com/office/powerpoint/2010/main" val="3909845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F6C992-0ACB-48A3-93F6-5BA4749D5564}"/>
              </a:ext>
            </a:extLst>
          </p:cNvPr>
          <p:cNvSpPr>
            <a:spLocks noGrp="1"/>
          </p:cNvSpPr>
          <p:nvPr>
            <p:ph idx="1"/>
          </p:nvPr>
        </p:nvSpPr>
        <p:spPr>
          <a:xfrm>
            <a:off x="677334" y="1128889"/>
            <a:ext cx="8477955" cy="4912473"/>
          </a:xfrm>
        </p:spPr>
        <p:txBody>
          <a:bodyPr>
            <a:normAutofit/>
          </a:bodyPr>
          <a:lstStyle/>
          <a:p>
            <a:pPr algn="just">
              <a:lnSpc>
                <a:spcPct val="150000"/>
              </a:lnSpc>
            </a:pPr>
            <a:r>
              <a:rPr lang="en-GB" sz="1900" dirty="0"/>
              <a:t> These people come to Europe looking for proper life conditions, and this should not concern just the southern countries; we think all European states should care about it and try to help, following the fundamental values of the EU, such us the respect of human dignity and human rights.</a:t>
            </a:r>
          </a:p>
          <a:p>
            <a:pPr algn="just">
              <a:lnSpc>
                <a:spcPct val="150000"/>
              </a:lnSpc>
            </a:pPr>
            <a:endParaRPr lang="en-GB" sz="1900" dirty="0"/>
          </a:p>
          <a:p>
            <a:pPr algn="just">
              <a:lnSpc>
                <a:spcPct val="150000"/>
              </a:lnSpc>
            </a:pPr>
            <a:r>
              <a:rPr lang="en-GB" sz="1900" dirty="0"/>
              <a:t>In conclusion, the EU should become aware of this terrible problem and get into agreements to try to solve it in the most solidary way, fulfilling the acquired commitments.</a:t>
            </a:r>
          </a:p>
        </p:txBody>
      </p:sp>
    </p:spTree>
    <p:extLst>
      <p:ext uri="{BB962C8B-B14F-4D97-AF65-F5344CB8AC3E}">
        <p14:creationId xmlns:p14="http://schemas.microsoft.com/office/powerpoint/2010/main" val="206923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DEEAAE-DDAB-4776-9143-EA5717108CB0}"/>
              </a:ext>
            </a:extLst>
          </p:cNvPr>
          <p:cNvSpPr>
            <a:spLocks noGrp="1"/>
          </p:cNvSpPr>
          <p:nvPr>
            <p:ph type="title"/>
          </p:nvPr>
        </p:nvSpPr>
        <p:spPr>
          <a:xfrm>
            <a:off x="3759201" y="4436534"/>
            <a:ext cx="5729290" cy="814606"/>
          </a:xfrm>
        </p:spPr>
        <p:txBody>
          <a:bodyPr/>
          <a:lstStyle/>
          <a:p>
            <a:r>
              <a:rPr lang="en-GB" dirty="0"/>
              <a:t>THE SPANISH DELEGATION</a:t>
            </a:r>
          </a:p>
        </p:txBody>
      </p:sp>
      <p:sp>
        <p:nvSpPr>
          <p:cNvPr id="3" name="Marcador de contenido 2">
            <a:extLst>
              <a:ext uri="{FF2B5EF4-FFF2-40B4-BE49-F238E27FC236}">
                <a16:creationId xmlns:a16="http://schemas.microsoft.com/office/drawing/2014/main" id="{84936ACD-50A1-488D-ABB4-968E68A36DEF}"/>
              </a:ext>
            </a:extLst>
          </p:cNvPr>
          <p:cNvSpPr>
            <a:spLocks noGrp="1"/>
          </p:cNvSpPr>
          <p:nvPr>
            <p:ph idx="1"/>
          </p:nvPr>
        </p:nvSpPr>
        <p:spPr>
          <a:xfrm>
            <a:off x="993422" y="2368862"/>
            <a:ext cx="8280579" cy="814606"/>
          </a:xfrm>
        </p:spPr>
        <p:txBody>
          <a:bodyPr>
            <a:normAutofit/>
          </a:bodyPr>
          <a:lstStyle/>
          <a:p>
            <a:pPr marL="0" indent="0">
              <a:buNone/>
            </a:pPr>
            <a:r>
              <a:rPr lang="en-GB" sz="3000" dirty="0"/>
              <a:t>Thank you for your attention. </a:t>
            </a:r>
          </a:p>
        </p:txBody>
      </p:sp>
    </p:spTree>
    <p:extLst>
      <p:ext uri="{BB962C8B-B14F-4D97-AF65-F5344CB8AC3E}">
        <p14:creationId xmlns:p14="http://schemas.microsoft.com/office/powerpoint/2010/main" val="140779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02A6A83-4DC9-45D0-BA0E-84A91B2C657C}"/>
              </a:ext>
            </a:extLst>
          </p:cNvPr>
          <p:cNvSpPr>
            <a:spLocks noGrp="1"/>
          </p:cNvSpPr>
          <p:nvPr>
            <p:ph idx="1"/>
          </p:nvPr>
        </p:nvSpPr>
        <p:spPr>
          <a:xfrm>
            <a:off x="677334" y="903111"/>
            <a:ext cx="8297333" cy="1975556"/>
          </a:xfrm>
        </p:spPr>
        <p:txBody>
          <a:bodyPr>
            <a:normAutofit/>
          </a:bodyPr>
          <a:lstStyle/>
          <a:p>
            <a:pPr algn="just">
              <a:lnSpc>
                <a:spcPct val="150000"/>
              </a:lnSpc>
            </a:pPr>
            <a:r>
              <a:rPr lang="es-ES" sz="2000" dirty="0"/>
              <a:t>T</a:t>
            </a:r>
            <a:r>
              <a:rPr lang="en-GB" sz="2000" dirty="0"/>
              <a:t>he situation of the EU has improved in the last years and  most of the countries have an optimistic perspective of the economic situation in Europe, however, there are a few countries who do not share this point of view.</a:t>
            </a:r>
            <a:endParaRPr lang="es-ES" sz="2000" dirty="0"/>
          </a:p>
        </p:txBody>
      </p:sp>
      <p:pic>
        <p:nvPicPr>
          <p:cNvPr id="4" name="Imagen 3">
            <a:extLst>
              <a:ext uri="{FF2B5EF4-FFF2-40B4-BE49-F238E27FC236}">
                <a16:creationId xmlns:a16="http://schemas.microsoft.com/office/drawing/2014/main" id="{7FB7B0FC-8B72-4323-B96D-F2EE790B0443}"/>
              </a:ext>
            </a:extLst>
          </p:cNvPr>
          <p:cNvPicPr>
            <a:picLocks noChangeAspect="1"/>
          </p:cNvPicPr>
          <p:nvPr/>
        </p:nvPicPr>
        <p:blipFill>
          <a:blip r:embed="rId2"/>
          <a:stretch>
            <a:fillRect/>
          </a:stretch>
        </p:blipFill>
        <p:spPr>
          <a:xfrm>
            <a:off x="2800350" y="3224299"/>
            <a:ext cx="5000272" cy="2896085"/>
          </a:xfrm>
          <a:prstGeom prst="rect">
            <a:avLst/>
          </a:prstGeom>
        </p:spPr>
      </p:pic>
    </p:spTree>
    <p:extLst>
      <p:ext uri="{BB962C8B-B14F-4D97-AF65-F5344CB8AC3E}">
        <p14:creationId xmlns:p14="http://schemas.microsoft.com/office/powerpoint/2010/main" val="1400189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3A983B-0AD7-489E-8EF6-78730877EBE5}"/>
              </a:ext>
            </a:extLst>
          </p:cNvPr>
          <p:cNvSpPr>
            <a:spLocks noGrp="1"/>
          </p:cNvSpPr>
          <p:nvPr>
            <p:ph idx="1"/>
          </p:nvPr>
        </p:nvSpPr>
        <p:spPr>
          <a:xfrm>
            <a:off x="838201" y="824089"/>
            <a:ext cx="8125177" cy="5536954"/>
          </a:xfrm>
        </p:spPr>
        <p:txBody>
          <a:bodyPr>
            <a:normAutofit/>
          </a:bodyPr>
          <a:lstStyle/>
          <a:p>
            <a:pPr algn="just">
              <a:lnSpc>
                <a:spcPct val="150000"/>
              </a:lnSpc>
            </a:pPr>
            <a:r>
              <a:rPr lang="en-GB" sz="1900" dirty="0"/>
              <a:t>Despite this optimism, we think that there are still many things that can be improved, and we would like to share with you some of our thoughts:</a:t>
            </a:r>
          </a:p>
          <a:p>
            <a:pPr algn="just">
              <a:lnSpc>
                <a:spcPct val="150000"/>
              </a:lnSpc>
            </a:pPr>
            <a:endParaRPr lang="en-GB" sz="500" dirty="0"/>
          </a:p>
          <a:p>
            <a:pPr algn="just">
              <a:lnSpc>
                <a:spcPct val="150000"/>
              </a:lnSpc>
            </a:pPr>
            <a:r>
              <a:rPr lang="en-GB" sz="1900" dirty="0"/>
              <a:t>Firstly, we think people do not know enough about the European Union and how it works. Therefore, there is a lack of knowledge about it. In response to this situation, in our opinion each country should provide their inhabitants with conferences, courses and through the media with information about the EU and its tasks. Moreover, the most efficient way of getting people involved in all of this, is through education, by addressing it in subjects such us social sciences or economy.</a:t>
            </a:r>
          </a:p>
          <a:p>
            <a:pPr marL="0" indent="0">
              <a:buNone/>
            </a:pPr>
            <a:endParaRPr lang="en-GB" dirty="0"/>
          </a:p>
        </p:txBody>
      </p:sp>
    </p:spTree>
    <p:extLst>
      <p:ext uri="{BB962C8B-B14F-4D97-AF65-F5344CB8AC3E}">
        <p14:creationId xmlns:p14="http://schemas.microsoft.com/office/powerpoint/2010/main" val="165035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B1AFC49-7EF1-4B3D-88BC-28A6DCDED841}"/>
              </a:ext>
            </a:extLst>
          </p:cNvPr>
          <p:cNvSpPr>
            <a:spLocks noGrp="1"/>
          </p:cNvSpPr>
          <p:nvPr>
            <p:ph idx="1"/>
          </p:nvPr>
        </p:nvSpPr>
        <p:spPr>
          <a:xfrm>
            <a:off x="838202" y="508000"/>
            <a:ext cx="8339666" cy="3939822"/>
          </a:xfrm>
        </p:spPr>
        <p:txBody>
          <a:bodyPr>
            <a:noAutofit/>
          </a:bodyPr>
          <a:lstStyle/>
          <a:p>
            <a:pPr marL="0" indent="0" algn="just">
              <a:lnSpc>
                <a:spcPct val="150000"/>
              </a:lnSpc>
              <a:buNone/>
            </a:pPr>
            <a:r>
              <a:rPr lang="en-GB" sz="1900" dirty="0"/>
              <a:t>The EU has began a series of measures that are not of common knowledge:</a:t>
            </a:r>
          </a:p>
          <a:p>
            <a:pPr algn="just">
              <a:lnSpc>
                <a:spcPct val="150000"/>
              </a:lnSpc>
            </a:pPr>
            <a:r>
              <a:rPr lang="en-GB" sz="1900" dirty="0"/>
              <a:t>For example, the EU has a great influence and importance in our consumer’s rights:</a:t>
            </a:r>
          </a:p>
          <a:p>
            <a:pPr marL="0" indent="0" algn="just">
              <a:lnSpc>
                <a:spcPct val="150000"/>
              </a:lnSpc>
              <a:buNone/>
            </a:pPr>
            <a:r>
              <a:rPr lang="en-GB" sz="1900" dirty="0"/>
              <a:t>   - It has established a maximum price per minute for mobile calls abroad.</a:t>
            </a:r>
          </a:p>
          <a:p>
            <a:pPr marL="0" indent="0" algn="just">
              <a:lnSpc>
                <a:spcPct val="150000"/>
              </a:lnSpc>
              <a:buNone/>
            </a:pPr>
            <a:r>
              <a:rPr lang="en-GB" sz="1900" dirty="0"/>
              <a:t>   - It has reduced advertising spaces to twelve minutes per hour.</a:t>
            </a:r>
          </a:p>
          <a:p>
            <a:pPr marL="0" indent="0" algn="just">
              <a:lnSpc>
                <a:spcPct val="150000"/>
              </a:lnSpc>
              <a:buNone/>
            </a:pPr>
            <a:r>
              <a:rPr lang="en-GB" sz="1900" dirty="0"/>
              <a:t>   - It has set the informative labelling of the food.</a:t>
            </a:r>
          </a:p>
          <a:p>
            <a:pPr marL="0" indent="0" algn="just">
              <a:lnSpc>
                <a:spcPct val="150000"/>
              </a:lnSpc>
              <a:buNone/>
            </a:pPr>
            <a:r>
              <a:rPr lang="en-GB" sz="1900" dirty="0"/>
              <a:t>   - It has limited the amount of chemical substances in the toys.</a:t>
            </a:r>
          </a:p>
        </p:txBody>
      </p:sp>
      <p:pic>
        <p:nvPicPr>
          <p:cNvPr id="4" name="Imagen 3">
            <a:extLst>
              <a:ext uri="{FF2B5EF4-FFF2-40B4-BE49-F238E27FC236}">
                <a16:creationId xmlns:a16="http://schemas.microsoft.com/office/drawing/2014/main" id="{41228E7D-EB7F-4A39-9804-58EDE2A51AB7}"/>
              </a:ext>
            </a:extLst>
          </p:cNvPr>
          <p:cNvPicPr>
            <a:picLocks noChangeAspect="1"/>
          </p:cNvPicPr>
          <p:nvPr/>
        </p:nvPicPr>
        <p:blipFill rotWithShape="1">
          <a:blip r:embed="rId2"/>
          <a:srcRect b="12839"/>
          <a:stretch/>
        </p:blipFill>
        <p:spPr>
          <a:xfrm>
            <a:off x="1267179" y="4447822"/>
            <a:ext cx="3256308" cy="2070123"/>
          </a:xfrm>
          <a:prstGeom prst="rect">
            <a:avLst/>
          </a:prstGeom>
        </p:spPr>
      </p:pic>
      <p:pic>
        <p:nvPicPr>
          <p:cNvPr id="5" name="Imagen 4">
            <a:extLst>
              <a:ext uri="{FF2B5EF4-FFF2-40B4-BE49-F238E27FC236}">
                <a16:creationId xmlns:a16="http://schemas.microsoft.com/office/drawing/2014/main" id="{75A86B0C-CC36-425F-B8A5-B9C183E1D6FC}"/>
              </a:ext>
            </a:extLst>
          </p:cNvPr>
          <p:cNvPicPr>
            <a:picLocks noChangeAspect="1"/>
          </p:cNvPicPr>
          <p:nvPr/>
        </p:nvPicPr>
        <p:blipFill>
          <a:blip r:embed="rId3"/>
          <a:stretch>
            <a:fillRect/>
          </a:stretch>
        </p:blipFill>
        <p:spPr>
          <a:xfrm>
            <a:off x="5139001" y="4447822"/>
            <a:ext cx="3105185" cy="2070123"/>
          </a:xfrm>
          <a:prstGeom prst="rect">
            <a:avLst/>
          </a:prstGeom>
        </p:spPr>
      </p:pic>
    </p:spTree>
    <p:extLst>
      <p:ext uri="{BB962C8B-B14F-4D97-AF65-F5344CB8AC3E}">
        <p14:creationId xmlns:p14="http://schemas.microsoft.com/office/powerpoint/2010/main" val="412242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642369D-1E64-4788-97FD-B4CB697CAA25}"/>
              </a:ext>
            </a:extLst>
          </p:cNvPr>
          <p:cNvSpPr>
            <a:spLocks noGrp="1"/>
          </p:cNvSpPr>
          <p:nvPr>
            <p:ph idx="1"/>
          </p:nvPr>
        </p:nvSpPr>
        <p:spPr>
          <a:xfrm>
            <a:off x="677334" y="745067"/>
            <a:ext cx="8511822" cy="2912533"/>
          </a:xfrm>
        </p:spPr>
        <p:txBody>
          <a:bodyPr>
            <a:normAutofit/>
          </a:bodyPr>
          <a:lstStyle/>
          <a:p>
            <a:pPr algn="just">
              <a:lnSpc>
                <a:spcPct val="150000"/>
              </a:lnSpc>
            </a:pPr>
            <a:r>
              <a:rPr lang="en-GB" sz="1900" dirty="0"/>
              <a:t>Programs related to student mobility, like Erasmus, Leonardo da Vinci or programs that contribute and promote worker’s mobility like “Eures”, have their origin in the European Parliament.</a:t>
            </a:r>
          </a:p>
          <a:p>
            <a:pPr algn="just">
              <a:lnSpc>
                <a:spcPct val="150000"/>
              </a:lnSpc>
            </a:pPr>
            <a:r>
              <a:rPr lang="en-GB" sz="1900" dirty="0"/>
              <a:t>The CAP (Common Agricultural Policies) is one of the most important European policies that manage and grant subventions for farmers and ranches, which are decisives for some economies like the Spanish one.</a:t>
            </a:r>
          </a:p>
        </p:txBody>
      </p:sp>
      <p:pic>
        <p:nvPicPr>
          <p:cNvPr id="5" name="Imagen 4">
            <a:extLst>
              <a:ext uri="{FF2B5EF4-FFF2-40B4-BE49-F238E27FC236}">
                <a16:creationId xmlns:a16="http://schemas.microsoft.com/office/drawing/2014/main" id="{D923DA88-DD46-498A-AB08-D664FC326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2267" y="3875104"/>
            <a:ext cx="3228622" cy="1749059"/>
          </a:xfrm>
          <a:prstGeom prst="rect">
            <a:avLst/>
          </a:prstGeom>
        </p:spPr>
      </p:pic>
      <p:pic>
        <p:nvPicPr>
          <p:cNvPr id="7" name="Imagen 6">
            <a:extLst>
              <a:ext uri="{FF2B5EF4-FFF2-40B4-BE49-F238E27FC236}">
                <a16:creationId xmlns:a16="http://schemas.microsoft.com/office/drawing/2014/main" id="{AB21450D-B8E1-4CD7-A0F3-AC0F37B9E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243" y="5435981"/>
            <a:ext cx="4560713" cy="928747"/>
          </a:xfrm>
          <a:prstGeom prst="rect">
            <a:avLst/>
          </a:prstGeom>
        </p:spPr>
      </p:pic>
    </p:spTree>
    <p:extLst>
      <p:ext uri="{BB962C8B-B14F-4D97-AF65-F5344CB8AC3E}">
        <p14:creationId xmlns:p14="http://schemas.microsoft.com/office/powerpoint/2010/main" val="1463518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652AE7-70F1-4DF7-BFB2-FE3511C01C98}"/>
              </a:ext>
            </a:extLst>
          </p:cNvPr>
          <p:cNvSpPr>
            <a:spLocks noGrp="1"/>
          </p:cNvSpPr>
          <p:nvPr>
            <p:ph type="title"/>
          </p:nvPr>
        </p:nvSpPr>
        <p:spPr>
          <a:xfrm>
            <a:off x="677334" y="530578"/>
            <a:ext cx="8596668" cy="824089"/>
          </a:xfrm>
        </p:spPr>
        <p:txBody>
          <a:bodyPr>
            <a:normAutofit fontScale="90000"/>
          </a:bodyPr>
          <a:lstStyle/>
          <a:p>
            <a:pPr algn="ctr"/>
            <a:r>
              <a:rPr lang="en-GB" sz="5400" dirty="0"/>
              <a:t>The growth of populism</a:t>
            </a:r>
          </a:p>
        </p:txBody>
      </p:sp>
      <p:sp>
        <p:nvSpPr>
          <p:cNvPr id="3" name="Marcador de contenido 2">
            <a:extLst>
              <a:ext uri="{FF2B5EF4-FFF2-40B4-BE49-F238E27FC236}">
                <a16:creationId xmlns:a16="http://schemas.microsoft.com/office/drawing/2014/main" id="{E150F415-565F-4D79-B0E1-5BA99ABF1A4C}"/>
              </a:ext>
            </a:extLst>
          </p:cNvPr>
          <p:cNvSpPr>
            <a:spLocks noGrp="1"/>
          </p:cNvSpPr>
          <p:nvPr>
            <p:ph idx="1"/>
          </p:nvPr>
        </p:nvSpPr>
        <p:spPr>
          <a:xfrm>
            <a:off x="838200" y="1467556"/>
            <a:ext cx="8159044" cy="5170311"/>
          </a:xfrm>
        </p:spPr>
        <p:txBody>
          <a:bodyPr>
            <a:normAutofit fontScale="77500" lnSpcReduction="20000"/>
          </a:bodyPr>
          <a:lstStyle/>
          <a:p>
            <a:pPr algn="just">
              <a:lnSpc>
                <a:spcPct val="170000"/>
              </a:lnSpc>
            </a:pPr>
            <a:r>
              <a:rPr lang="en-GB" sz="2400" dirty="0"/>
              <a:t>The growth of populist political parties in some European countries is attempting against the democratic and inclusive values of the society.</a:t>
            </a:r>
          </a:p>
          <a:p>
            <a:pPr marL="0" indent="0" algn="just">
              <a:lnSpc>
                <a:spcPct val="170000"/>
              </a:lnSpc>
              <a:buNone/>
            </a:pPr>
            <a:r>
              <a:rPr lang="en-GB" sz="2400" dirty="0"/>
              <a:t>These parties are threating the rights of some collectives such as: </a:t>
            </a:r>
          </a:p>
          <a:p>
            <a:pPr algn="just">
              <a:lnSpc>
                <a:spcPct val="170000"/>
              </a:lnSpc>
              <a:buFont typeface="Wingdings" panose="05000000000000000000" pitchFamily="2" charset="2"/>
              <a:buChar char="§"/>
            </a:pPr>
            <a:r>
              <a:rPr lang="en-GB" sz="2500" dirty="0">
                <a:solidFill>
                  <a:schemeClr val="accent1">
                    <a:lumMod val="75000"/>
                  </a:schemeClr>
                </a:solidFill>
                <a:latin typeface="+mj-lt"/>
                <a:ea typeface="+mj-ea"/>
                <a:cs typeface="+mj-cs"/>
              </a:rPr>
              <a:t>LGTBI+:</a:t>
            </a:r>
            <a:r>
              <a:rPr lang="en-GB" sz="2400" dirty="0"/>
              <a:t> In Rumania there has been a referendum to forbid the homosexual marriages in their constitution. Furthermore there has been a growth of violence against this collective.</a:t>
            </a:r>
          </a:p>
          <a:p>
            <a:pPr algn="just">
              <a:lnSpc>
                <a:spcPct val="170000"/>
              </a:lnSpc>
              <a:buFont typeface="Wingdings" panose="05000000000000000000" pitchFamily="2" charset="2"/>
              <a:buChar char="§"/>
            </a:pPr>
            <a:r>
              <a:rPr lang="en-GB" sz="2500" dirty="0">
                <a:solidFill>
                  <a:schemeClr val="accent1">
                    <a:lumMod val="75000"/>
                  </a:schemeClr>
                </a:solidFill>
                <a:latin typeface="+mj-lt"/>
                <a:ea typeface="+mj-ea"/>
                <a:cs typeface="+mj-cs"/>
              </a:rPr>
              <a:t>Gypsies: </a:t>
            </a:r>
            <a:r>
              <a:rPr lang="en-GB" sz="2400" dirty="0"/>
              <a:t>The Italian Government have attempted to do a census of gypsies in order to expel them.</a:t>
            </a:r>
          </a:p>
          <a:p>
            <a:pPr algn="just">
              <a:lnSpc>
                <a:spcPct val="170000"/>
              </a:lnSpc>
              <a:buFont typeface="Wingdings" panose="05000000000000000000" pitchFamily="2" charset="2"/>
              <a:buChar char="§"/>
            </a:pPr>
            <a:r>
              <a:rPr lang="en-GB" sz="2500" dirty="0">
                <a:solidFill>
                  <a:schemeClr val="accent1">
                    <a:lumMod val="75000"/>
                  </a:schemeClr>
                </a:solidFill>
                <a:latin typeface="+mj-lt"/>
                <a:ea typeface="+mj-ea"/>
                <a:cs typeface="+mj-cs"/>
              </a:rPr>
              <a:t>Immigrants: </a:t>
            </a:r>
            <a:r>
              <a:rPr lang="en-GB" sz="2400" dirty="0"/>
              <a:t>The Hungarian Government has established a law to punish anyone who helps the immigrants.</a:t>
            </a:r>
          </a:p>
          <a:p>
            <a:pPr algn="just">
              <a:lnSpc>
                <a:spcPct val="150000"/>
              </a:lnSpc>
              <a:buFontTx/>
              <a:buChar char="-"/>
            </a:pPr>
            <a:endParaRPr lang="en-GB" sz="2400" dirty="0"/>
          </a:p>
        </p:txBody>
      </p:sp>
    </p:spTree>
    <p:extLst>
      <p:ext uri="{BB962C8B-B14F-4D97-AF65-F5344CB8AC3E}">
        <p14:creationId xmlns:p14="http://schemas.microsoft.com/office/powerpoint/2010/main" val="108888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AA8212-033A-46EB-BDE2-2AAC1AABA0A3}"/>
              </a:ext>
            </a:extLst>
          </p:cNvPr>
          <p:cNvSpPr>
            <a:spLocks noGrp="1"/>
          </p:cNvSpPr>
          <p:nvPr>
            <p:ph type="title"/>
          </p:nvPr>
        </p:nvSpPr>
        <p:spPr>
          <a:xfrm>
            <a:off x="677334" y="530578"/>
            <a:ext cx="8596668" cy="982133"/>
          </a:xfrm>
        </p:spPr>
        <p:txBody>
          <a:bodyPr/>
          <a:lstStyle/>
          <a:p>
            <a:pPr algn="ctr"/>
            <a:r>
              <a:rPr lang="en-GB" sz="4900" dirty="0"/>
              <a:t>A new economic war </a:t>
            </a:r>
          </a:p>
        </p:txBody>
      </p:sp>
      <p:sp>
        <p:nvSpPr>
          <p:cNvPr id="3" name="Marcador de contenido 2">
            <a:extLst>
              <a:ext uri="{FF2B5EF4-FFF2-40B4-BE49-F238E27FC236}">
                <a16:creationId xmlns:a16="http://schemas.microsoft.com/office/drawing/2014/main" id="{EFB57384-A0F3-4288-B7E8-2DB1D7822E28}"/>
              </a:ext>
            </a:extLst>
          </p:cNvPr>
          <p:cNvSpPr>
            <a:spLocks noGrp="1"/>
          </p:cNvSpPr>
          <p:nvPr>
            <p:ph idx="1"/>
          </p:nvPr>
        </p:nvSpPr>
        <p:spPr>
          <a:xfrm>
            <a:off x="677334" y="1738489"/>
            <a:ext cx="8596668" cy="2201333"/>
          </a:xfrm>
        </p:spPr>
        <p:txBody>
          <a:bodyPr>
            <a:normAutofit/>
          </a:bodyPr>
          <a:lstStyle/>
          <a:p>
            <a:pPr algn="just">
              <a:lnSpc>
                <a:spcPct val="150000"/>
              </a:lnSpc>
            </a:pPr>
            <a:r>
              <a:rPr lang="en-GB" sz="1900" dirty="0"/>
              <a:t>The USA has began the path of the economic protectionism, closing their borders and defending their products against the ones from abroad.</a:t>
            </a:r>
          </a:p>
          <a:p>
            <a:pPr algn="just">
              <a:lnSpc>
                <a:spcPct val="150000"/>
              </a:lnSpc>
            </a:pPr>
            <a:r>
              <a:rPr lang="en-GB" sz="1900" dirty="0"/>
              <a:t>The USA has announced the imposition of commercial taxes to the importation of steel and aluminium from the European Union.</a:t>
            </a:r>
          </a:p>
        </p:txBody>
      </p:sp>
      <p:pic>
        <p:nvPicPr>
          <p:cNvPr id="4" name="Imagen 3">
            <a:extLst>
              <a:ext uri="{FF2B5EF4-FFF2-40B4-BE49-F238E27FC236}">
                <a16:creationId xmlns:a16="http://schemas.microsoft.com/office/drawing/2014/main" id="{4C9525B9-D48C-446A-B010-5537645D3D62}"/>
              </a:ext>
            </a:extLst>
          </p:cNvPr>
          <p:cNvPicPr>
            <a:picLocks noChangeAspect="1"/>
          </p:cNvPicPr>
          <p:nvPr/>
        </p:nvPicPr>
        <p:blipFill>
          <a:blip r:embed="rId2"/>
          <a:stretch>
            <a:fillRect/>
          </a:stretch>
        </p:blipFill>
        <p:spPr>
          <a:xfrm>
            <a:off x="1145642" y="4120378"/>
            <a:ext cx="3544711" cy="2350448"/>
          </a:xfrm>
          <a:prstGeom prst="rect">
            <a:avLst/>
          </a:prstGeom>
        </p:spPr>
      </p:pic>
      <p:pic>
        <p:nvPicPr>
          <p:cNvPr id="5" name="Imagen 4">
            <a:extLst>
              <a:ext uri="{FF2B5EF4-FFF2-40B4-BE49-F238E27FC236}">
                <a16:creationId xmlns:a16="http://schemas.microsoft.com/office/drawing/2014/main" id="{2AF33D7A-09A9-4FF7-AAAA-0ADAAD4DA0B2}"/>
              </a:ext>
            </a:extLst>
          </p:cNvPr>
          <p:cNvPicPr>
            <a:picLocks noChangeAspect="1"/>
          </p:cNvPicPr>
          <p:nvPr/>
        </p:nvPicPr>
        <p:blipFill>
          <a:blip r:embed="rId3"/>
          <a:stretch>
            <a:fillRect/>
          </a:stretch>
        </p:blipFill>
        <p:spPr>
          <a:xfrm>
            <a:off x="5143087" y="4106531"/>
            <a:ext cx="3544711" cy="2364295"/>
          </a:xfrm>
          <a:prstGeom prst="rect">
            <a:avLst/>
          </a:prstGeom>
        </p:spPr>
      </p:pic>
    </p:spTree>
    <p:extLst>
      <p:ext uri="{BB962C8B-B14F-4D97-AF65-F5344CB8AC3E}">
        <p14:creationId xmlns:p14="http://schemas.microsoft.com/office/powerpoint/2010/main" val="4082901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C7D8B15-D6C0-43D1-A64B-65C38669D87C}"/>
              </a:ext>
            </a:extLst>
          </p:cNvPr>
          <p:cNvSpPr>
            <a:spLocks noGrp="1"/>
          </p:cNvSpPr>
          <p:nvPr>
            <p:ph idx="1"/>
          </p:nvPr>
        </p:nvSpPr>
        <p:spPr>
          <a:xfrm>
            <a:off x="677334" y="869245"/>
            <a:ext cx="8432799" cy="5283200"/>
          </a:xfrm>
        </p:spPr>
        <p:txBody>
          <a:bodyPr>
            <a:normAutofit/>
          </a:bodyPr>
          <a:lstStyle/>
          <a:p>
            <a:pPr algn="just">
              <a:lnSpc>
                <a:spcPct val="150000"/>
              </a:lnSpc>
            </a:pPr>
            <a:r>
              <a:rPr lang="en-GB" sz="1900" dirty="0"/>
              <a:t>Taking into consideration the past of Europe, full of wars and conflicts, it is important to maintain and promote the European Union values, like unity, freedom, diversity, equality… In order to avoid future confrontations which do not benefit our society.</a:t>
            </a:r>
          </a:p>
          <a:p>
            <a:pPr algn="just">
              <a:lnSpc>
                <a:spcPct val="150000"/>
              </a:lnSpc>
            </a:pPr>
            <a:endParaRPr lang="en-GB" sz="500" dirty="0"/>
          </a:p>
          <a:p>
            <a:pPr algn="just">
              <a:lnSpc>
                <a:spcPct val="150000"/>
              </a:lnSpc>
            </a:pPr>
            <a:r>
              <a:rPr lang="en-GB" sz="1900" dirty="0"/>
              <a:t>We trust the European project but we think there are still a lot of things that we must improve if we want it to move forward.</a:t>
            </a:r>
          </a:p>
          <a:p>
            <a:pPr algn="just">
              <a:lnSpc>
                <a:spcPct val="150000"/>
              </a:lnSpc>
            </a:pPr>
            <a:endParaRPr lang="en-GB" sz="500" dirty="0"/>
          </a:p>
          <a:p>
            <a:pPr algn="just">
              <a:lnSpc>
                <a:spcPct val="150000"/>
              </a:lnSpc>
            </a:pPr>
            <a:r>
              <a:rPr lang="en-GB" sz="1900" dirty="0"/>
              <a:t>All of us should get involved with this, especially the young generations, because we are the future.</a:t>
            </a:r>
          </a:p>
        </p:txBody>
      </p:sp>
    </p:spTree>
    <p:extLst>
      <p:ext uri="{BB962C8B-B14F-4D97-AF65-F5344CB8AC3E}">
        <p14:creationId xmlns:p14="http://schemas.microsoft.com/office/powerpoint/2010/main" val="269330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F9FE55-7C4D-4FE6-8E92-619D9A0E1423}"/>
              </a:ext>
            </a:extLst>
          </p:cNvPr>
          <p:cNvSpPr>
            <a:spLocks noGrp="1"/>
          </p:cNvSpPr>
          <p:nvPr>
            <p:ph type="title"/>
          </p:nvPr>
        </p:nvSpPr>
        <p:spPr>
          <a:xfrm>
            <a:off x="677334" y="541866"/>
            <a:ext cx="8596668" cy="1004711"/>
          </a:xfrm>
        </p:spPr>
        <p:txBody>
          <a:bodyPr>
            <a:normAutofit/>
          </a:bodyPr>
          <a:lstStyle/>
          <a:p>
            <a:pPr algn="ctr"/>
            <a:r>
              <a:rPr lang="en-GB" sz="4500" dirty="0"/>
              <a:t>Immigration</a:t>
            </a:r>
          </a:p>
        </p:txBody>
      </p:sp>
      <p:sp>
        <p:nvSpPr>
          <p:cNvPr id="3" name="Marcador de contenido 2">
            <a:extLst>
              <a:ext uri="{FF2B5EF4-FFF2-40B4-BE49-F238E27FC236}">
                <a16:creationId xmlns:a16="http://schemas.microsoft.com/office/drawing/2014/main" id="{5861AFF4-0DB4-4722-ADF5-C793357BBB98}"/>
              </a:ext>
            </a:extLst>
          </p:cNvPr>
          <p:cNvSpPr>
            <a:spLocks noGrp="1"/>
          </p:cNvSpPr>
          <p:nvPr>
            <p:ph idx="1"/>
          </p:nvPr>
        </p:nvSpPr>
        <p:spPr>
          <a:xfrm>
            <a:off x="677334" y="1727200"/>
            <a:ext cx="8421510" cy="4978400"/>
          </a:xfrm>
        </p:spPr>
        <p:txBody>
          <a:bodyPr>
            <a:noAutofit/>
          </a:bodyPr>
          <a:lstStyle/>
          <a:p>
            <a:pPr algn="just">
              <a:lnSpc>
                <a:spcPct val="150000"/>
              </a:lnSpc>
            </a:pPr>
            <a:r>
              <a:rPr lang="en-GB" sz="1900" dirty="0"/>
              <a:t>According to the UNO, more than 2000 people have died in the Mediterranean in 2018. This is a very important problem that nowadays affects mostly southern European countries; we can say it is an humanitarian drama.</a:t>
            </a:r>
          </a:p>
        </p:txBody>
      </p:sp>
      <p:pic>
        <p:nvPicPr>
          <p:cNvPr id="4" name="Imagen 3">
            <a:extLst>
              <a:ext uri="{FF2B5EF4-FFF2-40B4-BE49-F238E27FC236}">
                <a16:creationId xmlns:a16="http://schemas.microsoft.com/office/drawing/2014/main" id="{C446CFE9-9537-4132-9867-9F45BA476DAA}"/>
              </a:ext>
            </a:extLst>
          </p:cNvPr>
          <p:cNvPicPr>
            <a:picLocks noChangeAspect="1"/>
          </p:cNvPicPr>
          <p:nvPr/>
        </p:nvPicPr>
        <p:blipFill>
          <a:blip r:embed="rId2"/>
          <a:stretch>
            <a:fillRect/>
          </a:stretch>
        </p:blipFill>
        <p:spPr>
          <a:xfrm>
            <a:off x="5116864" y="3322983"/>
            <a:ext cx="3726329" cy="2412798"/>
          </a:xfrm>
          <a:prstGeom prst="rect">
            <a:avLst/>
          </a:prstGeom>
        </p:spPr>
      </p:pic>
      <p:pic>
        <p:nvPicPr>
          <p:cNvPr id="5" name="Imagen 4">
            <a:extLst>
              <a:ext uri="{FF2B5EF4-FFF2-40B4-BE49-F238E27FC236}">
                <a16:creationId xmlns:a16="http://schemas.microsoft.com/office/drawing/2014/main" id="{1835A131-97C2-4F70-BB52-7A9C30AB022F}"/>
              </a:ext>
            </a:extLst>
          </p:cNvPr>
          <p:cNvPicPr>
            <a:picLocks noChangeAspect="1"/>
          </p:cNvPicPr>
          <p:nvPr/>
        </p:nvPicPr>
        <p:blipFill>
          <a:blip r:embed="rId3"/>
          <a:stretch>
            <a:fillRect/>
          </a:stretch>
        </p:blipFill>
        <p:spPr>
          <a:xfrm>
            <a:off x="1118217" y="3993488"/>
            <a:ext cx="3557764" cy="2075981"/>
          </a:xfrm>
          <a:prstGeom prst="rect">
            <a:avLst/>
          </a:prstGeom>
        </p:spPr>
      </p:pic>
    </p:spTree>
    <p:extLst>
      <p:ext uri="{BB962C8B-B14F-4D97-AF65-F5344CB8AC3E}">
        <p14:creationId xmlns:p14="http://schemas.microsoft.com/office/powerpoint/2010/main" val="128840031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0</TotalTime>
  <Words>714</Words>
  <Application>Microsoft Office PowerPoint</Application>
  <PresentationFormat>Panorámica</PresentationFormat>
  <Paragraphs>34</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Trebuchet MS</vt:lpstr>
      <vt:lpstr>Wingdings</vt:lpstr>
      <vt:lpstr>Wingdings 3</vt:lpstr>
      <vt:lpstr>Faceta</vt:lpstr>
      <vt:lpstr>ARE YOU OPTIMISTIC ABOUT THE FUTURE OF THE EU?</vt:lpstr>
      <vt:lpstr>Presentación de PowerPoint</vt:lpstr>
      <vt:lpstr>Presentación de PowerPoint</vt:lpstr>
      <vt:lpstr>Presentación de PowerPoint</vt:lpstr>
      <vt:lpstr>Presentación de PowerPoint</vt:lpstr>
      <vt:lpstr>The growth of populism</vt:lpstr>
      <vt:lpstr>A new economic war </vt:lpstr>
      <vt:lpstr>Presentación de PowerPoint</vt:lpstr>
      <vt:lpstr>Immigration</vt:lpstr>
      <vt:lpstr>Presentación de PowerPoint</vt:lpstr>
      <vt:lpstr>THE SPANISH DELEGATION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SPAIN</dc:title>
  <dc:creator>Usuario</dc:creator>
  <cp:lastModifiedBy>ÁLVARO HERNÁNDEZ GARCÍA</cp:lastModifiedBy>
  <cp:revision>29</cp:revision>
  <dcterms:created xsi:type="dcterms:W3CDTF">2019-03-12T16:25:53Z</dcterms:created>
  <dcterms:modified xsi:type="dcterms:W3CDTF">2019-03-14T17:32:29Z</dcterms:modified>
</cp:coreProperties>
</file>