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8" r:id="rId4"/>
    <p:sldId id="268" r:id="rId5"/>
    <p:sldId id="269" r:id="rId6"/>
    <p:sldId id="259" r:id="rId7"/>
    <p:sldId id="277" r:id="rId8"/>
    <p:sldId id="276" r:id="rId9"/>
    <p:sldId id="271" r:id="rId10"/>
    <p:sldId id="260" r:id="rId11"/>
    <p:sldId id="275" r:id="rId12"/>
    <p:sldId id="278" r:id="rId13"/>
    <p:sldId id="270"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5" autoAdjust="0"/>
    <p:restoredTop sz="94660"/>
  </p:normalViewPr>
  <p:slideViewPr>
    <p:cSldViewPr snapToGrid="0">
      <p:cViewPr>
        <p:scale>
          <a:sx n="66" d="100"/>
          <a:sy n="66" d="100"/>
        </p:scale>
        <p:origin x="-756"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3/11/2019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3/11/2019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3/11/2019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1098" y="2277552"/>
            <a:ext cx="5741582" cy="2098226"/>
          </a:xfrm>
        </p:spPr>
        <p:txBody>
          <a:bodyPr/>
          <a:lstStyle/>
          <a:p>
            <a:r>
              <a:rPr lang="en-US" dirty="0"/>
              <a:t>Anna </a:t>
            </a:r>
            <a:r>
              <a:rPr lang="en-US" noProof="1"/>
              <a:t>Dymna</a:t>
            </a:r>
          </a:p>
        </p:txBody>
      </p:sp>
      <p:sp>
        <p:nvSpPr>
          <p:cNvPr id="3" name="Subtitle 2"/>
          <p:cNvSpPr>
            <a:spLocks noGrp="1"/>
          </p:cNvSpPr>
          <p:nvPr>
            <p:ph type="subTitle" idx="1"/>
          </p:nvPr>
        </p:nvSpPr>
        <p:spPr>
          <a:xfrm>
            <a:off x="5401340" y="4402846"/>
            <a:ext cx="5449942" cy="1086237"/>
          </a:xfrm>
        </p:spPr>
        <p:txBody>
          <a:bodyPr vert="horz" lIns="91440" tIns="45720" rIns="91440" bIns="45720" rtlCol="0" anchor="t">
            <a:normAutofit/>
          </a:bodyPr>
          <a:lstStyle/>
          <a:p>
            <a:r>
              <a:rPr lang="en-US" sz="3200" dirty="0"/>
              <a:t>Polish </a:t>
            </a:r>
            <a:r>
              <a:rPr lang="pl-PL" sz="3200" dirty="0" err="1" smtClean="0"/>
              <a:t>actress</a:t>
            </a:r>
            <a:r>
              <a:rPr lang="pl-PL" sz="3200" dirty="0" smtClean="0"/>
              <a:t> with a </a:t>
            </a:r>
            <a:r>
              <a:rPr lang="pl-PL" sz="3200" dirty="0" err="1" smtClean="0"/>
              <a:t>mission</a:t>
            </a:r>
            <a:endParaRPr lang="en-US" sz="3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354" y="1398181"/>
            <a:ext cx="3048000" cy="4572000"/>
          </a:xfrm>
          <a:prstGeom prst="rect">
            <a:avLst/>
          </a:prstGeom>
        </p:spPr>
      </p:pic>
    </p:spTree>
    <p:extLst>
      <p:ext uri="{BB962C8B-B14F-4D97-AF65-F5344CB8AC3E}">
        <p14:creationId xmlns:p14="http://schemas.microsoft.com/office/powerpoint/2010/main" val="3601082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C1FD9E47-1E83-47D3-AD06-3B10E88C43BC}"/>
              </a:ext>
            </a:extLst>
          </p:cNvPr>
          <p:cNvSpPr>
            <a:spLocks noGrp="1"/>
          </p:cNvSpPr>
          <p:nvPr>
            <p:ph idx="1"/>
          </p:nvPr>
        </p:nvSpPr>
        <p:spPr>
          <a:xfrm>
            <a:off x="6115049" y="1000125"/>
            <a:ext cx="5743575" cy="5453127"/>
          </a:xfrm>
        </p:spPr>
        <p:txBody>
          <a:bodyPr vert="horz" lIns="91440" tIns="45720" rIns="91440" bIns="45720" rtlCol="0" anchor="t">
            <a:noAutofit/>
          </a:bodyPr>
          <a:lstStyle/>
          <a:p>
            <a:pPr marL="0" indent="0" algn="ctr">
              <a:buNone/>
            </a:pPr>
            <a:r>
              <a:rPr lang="pl-PL" sz="4400" b="1" dirty="0" smtClean="0"/>
              <a:t>”</a:t>
            </a:r>
            <a:r>
              <a:rPr lang="pl-PL" sz="4400" b="1" dirty="0" err="1" smtClean="0"/>
              <a:t>Against</a:t>
            </a:r>
            <a:r>
              <a:rPr lang="pl-PL" sz="4400" b="1" dirty="0" smtClean="0"/>
              <a:t> the </a:t>
            </a:r>
            <a:r>
              <a:rPr lang="pl-PL" sz="4400" b="1" dirty="0" err="1" smtClean="0"/>
              <a:t>odds</a:t>
            </a:r>
            <a:r>
              <a:rPr lang="pl-PL" sz="4400" b="1" dirty="0" smtClean="0"/>
              <a:t>”</a:t>
            </a:r>
          </a:p>
          <a:p>
            <a:pPr marL="0" indent="0">
              <a:buNone/>
            </a:pPr>
            <a:r>
              <a:rPr lang="pl-PL" sz="3200" dirty="0" err="1" smtClean="0">
                <a:latin typeface="+mj-lt"/>
              </a:rPr>
              <a:t>Finally</a:t>
            </a:r>
            <a:r>
              <a:rPr lang="pl-PL" sz="3200" dirty="0" smtClean="0">
                <a:latin typeface="+mj-lt"/>
              </a:rPr>
              <a:t>, in </a:t>
            </a:r>
            <a:r>
              <a:rPr lang="pl-PL" sz="3200" dirty="0">
                <a:latin typeface="+mj-lt"/>
              </a:rPr>
              <a:t>2003 Anna Dymna </a:t>
            </a:r>
            <a:r>
              <a:rPr lang="pl-PL" sz="3200" dirty="0" err="1">
                <a:latin typeface="+mj-lt"/>
              </a:rPr>
              <a:t>established</a:t>
            </a:r>
            <a:r>
              <a:rPr lang="pl-PL" sz="3200" dirty="0">
                <a:latin typeface="+mj-lt"/>
              </a:rPr>
              <a:t> </a:t>
            </a:r>
            <a:r>
              <a:rPr lang="pl-PL" sz="3200" dirty="0" err="1">
                <a:latin typeface="+mj-lt"/>
              </a:rPr>
              <a:t>her</a:t>
            </a:r>
            <a:r>
              <a:rPr lang="pl-PL" sz="3200" dirty="0">
                <a:latin typeface="+mj-lt"/>
              </a:rPr>
              <a:t> </a:t>
            </a:r>
            <a:r>
              <a:rPr lang="pl-PL" sz="3200" dirty="0" err="1">
                <a:latin typeface="+mj-lt"/>
              </a:rPr>
              <a:t>own</a:t>
            </a:r>
            <a:r>
              <a:rPr lang="pl-PL" sz="3200" dirty="0">
                <a:latin typeface="+mj-lt"/>
              </a:rPr>
              <a:t> </a:t>
            </a:r>
            <a:r>
              <a:rPr lang="pl-PL" sz="3200" dirty="0" err="1">
                <a:latin typeface="+mj-lt"/>
              </a:rPr>
              <a:t>charity</a:t>
            </a:r>
            <a:r>
              <a:rPr lang="pl-PL" sz="3200" dirty="0">
                <a:latin typeface="+mj-lt"/>
              </a:rPr>
              <a:t> </a:t>
            </a:r>
            <a:r>
              <a:rPr lang="pl-PL" sz="3200" dirty="0" err="1">
                <a:latin typeface="+mj-lt"/>
              </a:rPr>
              <a:t>foundation</a:t>
            </a:r>
            <a:r>
              <a:rPr lang="pl-PL" sz="3200" dirty="0">
                <a:latin typeface="+mj-lt"/>
              </a:rPr>
              <a:t>, </a:t>
            </a:r>
            <a:r>
              <a:rPr lang="pl-PL" sz="3200" dirty="0" err="1">
                <a:latin typeface="+mj-lt"/>
              </a:rPr>
              <a:t>called</a:t>
            </a:r>
            <a:r>
              <a:rPr lang="pl-PL" sz="3200" dirty="0">
                <a:latin typeface="+mj-lt"/>
              </a:rPr>
              <a:t> </a:t>
            </a:r>
            <a:r>
              <a:rPr lang="pl-PL" sz="3200" dirty="0" smtClean="0">
                <a:latin typeface="+mj-lt"/>
              </a:rPr>
              <a:t>"</a:t>
            </a:r>
            <a:r>
              <a:rPr lang="pl-PL" sz="3200" dirty="0" err="1">
                <a:latin typeface="+mj-lt"/>
              </a:rPr>
              <a:t>Against</a:t>
            </a:r>
            <a:r>
              <a:rPr lang="pl-PL" sz="3200" dirty="0">
                <a:latin typeface="+mj-lt"/>
              </a:rPr>
              <a:t> the </a:t>
            </a:r>
            <a:r>
              <a:rPr lang="pl-PL" sz="3200" dirty="0" err="1">
                <a:latin typeface="+mj-lt"/>
              </a:rPr>
              <a:t>Odds</a:t>
            </a:r>
            <a:r>
              <a:rPr lang="pl-PL" sz="3200" dirty="0" smtClean="0">
                <a:latin typeface="+mj-lt"/>
              </a:rPr>
              <a:t>" </a:t>
            </a:r>
            <a:r>
              <a:rPr lang="pl-PL" sz="3200" dirty="0" err="1">
                <a:latin typeface="+mj-lt"/>
              </a:rPr>
              <a:t>which</a:t>
            </a:r>
            <a:r>
              <a:rPr lang="pl-PL" sz="3200" dirty="0">
                <a:latin typeface="+mj-lt"/>
              </a:rPr>
              <a:t> </a:t>
            </a:r>
            <a:r>
              <a:rPr lang="pl-PL" sz="3200" dirty="0" err="1">
                <a:latin typeface="+mj-lt"/>
              </a:rPr>
              <a:t>aims</a:t>
            </a:r>
            <a:r>
              <a:rPr lang="pl-PL" sz="3200" dirty="0">
                <a:latin typeface="+mj-lt"/>
              </a:rPr>
              <a:t> </a:t>
            </a:r>
            <a:r>
              <a:rPr lang="pl-PL" sz="3200" dirty="0" err="1">
                <a:latin typeface="+mj-lt"/>
              </a:rPr>
              <a:t>at</a:t>
            </a:r>
            <a:r>
              <a:rPr lang="pl-PL" sz="3200" dirty="0">
                <a:latin typeface="+mj-lt"/>
              </a:rPr>
              <a:t> </a:t>
            </a:r>
            <a:r>
              <a:rPr lang="pl-PL" sz="3200" dirty="0" err="1">
                <a:latin typeface="+mj-lt"/>
              </a:rPr>
              <a:t>improvement</a:t>
            </a:r>
            <a:r>
              <a:rPr lang="pl-PL" sz="3200" dirty="0">
                <a:latin typeface="+mj-lt"/>
              </a:rPr>
              <a:t> in the </a:t>
            </a:r>
            <a:r>
              <a:rPr lang="pl-PL" sz="3200" dirty="0" err="1">
                <a:latin typeface="+mj-lt"/>
              </a:rPr>
              <a:t>living</a:t>
            </a:r>
            <a:r>
              <a:rPr lang="pl-PL" sz="3200" dirty="0">
                <a:latin typeface="+mj-lt"/>
              </a:rPr>
              <a:t> </a:t>
            </a:r>
            <a:r>
              <a:rPr lang="pl-PL" sz="3200" dirty="0" err="1">
                <a:latin typeface="+mj-lt"/>
              </a:rPr>
              <a:t>conditions</a:t>
            </a:r>
            <a:r>
              <a:rPr lang="pl-PL" sz="3200" dirty="0">
                <a:latin typeface="+mj-lt"/>
              </a:rPr>
              <a:t> of the </a:t>
            </a:r>
            <a:r>
              <a:rPr lang="pl-PL" sz="3200" dirty="0" err="1">
                <a:latin typeface="+mj-lt"/>
              </a:rPr>
              <a:t>poor</a:t>
            </a:r>
            <a:r>
              <a:rPr lang="pl-PL" sz="3200" dirty="0">
                <a:latin typeface="+mj-lt"/>
              </a:rPr>
              <a:t> and </a:t>
            </a:r>
            <a:r>
              <a:rPr lang="pl-PL" sz="3200" dirty="0" err="1">
                <a:latin typeface="+mj-lt"/>
              </a:rPr>
              <a:t>disabled</a:t>
            </a:r>
            <a:r>
              <a:rPr lang="pl-PL" sz="3200" dirty="0">
                <a:latin typeface="+mj-lt"/>
              </a:rPr>
              <a:t> </a:t>
            </a:r>
            <a:r>
              <a:rPr lang="pl-PL" sz="3200" dirty="0" err="1">
                <a:latin typeface="+mj-lt"/>
              </a:rPr>
              <a:t>people</a:t>
            </a:r>
            <a:r>
              <a:rPr lang="pl-PL" sz="3200" dirty="0" smtClean="0">
                <a:latin typeface="+mj-lt"/>
              </a:rPr>
              <a:t>.</a:t>
            </a:r>
          </a:p>
          <a:p>
            <a:pPr marL="0" indent="0">
              <a:buNone/>
            </a:pPr>
            <a:endParaRPr lang="pl-PL" sz="3200" dirty="0">
              <a:latin typeface="+mj-lt"/>
            </a:endParaRPr>
          </a:p>
          <a:p>
            <a:pPr marL="0" indent="0">
              <a:buNone/>
            </a:pPr>
            <a:r>
              <a:rPr lang="pl-PL" sz="2400" dirty="0" smtClean="0">
                <a:latin typeface="+mj-lt"/>
              </a:rPr>
              <a:t>.</a:t>
            </a:r>
            <a:endParaRPr lang="pl-PL" sz="2400" dirty="0">
              <a:latin typeface="+mj-lt"/>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00" y="2768277"/>
            <a:ext cx="5167422" cy="2906675"/>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418" y="791688"/>
            <a:ext cx="2555801" cy="1702802"/>
          </a:xfrm>
          <a:prstGeom prst="rect">
            <a:avLst/>
          </a:prstGeom>
        </p:spPr>
      </p:pic>
    </p:spTree>
    <p:extLst>
      <p:ext uri="{BB962C8B-B14F-4D97-AF65-F5344CB8AC3E}">
        <p14:creationId xmlns:p14="http://schemas.microsoft.com/office/powerpoint/2010/main" val="1204846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883558" y="469437"/>
            <a:ext cx="5751672" cy="5175250"/>
          </a:xfrm>
        </p:spPr>
        <p:txBody>
          <a:bodyPr>
            <a:normAutofit/>
          </a:bodyPr>
          <a:lstStyle/>
          <a:p>
            <a:r>
              <a:rPr lang="pl-PL" sz="2800" dirty="0" smtClean="0"/>
              <a:t>The </a:t>
            </a:r>
            <a:r>
              <a:rPr lang="pl-PL" sz="2800" dirty="0" err="1"/>
              <a:t>aim</a:t>
            </a:r>
            <a:r>
              <a:rPr lang="pl-PL" sz="2800" dirty="0"/>
              <a:t> </a:t>
            </a:r>
            <a:r>
              <a:rPr lang="pl-PL" sz="2800" dirty="0" err="1"/>
              <a:t>is</a:t>
            </a:r>
            <a:r>
              <a:rPr lang="pl-PL" sz="2800" dirty="0"/>
              <a:t> to be </a:t>
            </a:r>
            <a:r>
              <a:rPr lang="pl-PL" sz="2800" dirty="0" err="1"/>
              <a:t>achieved</a:t>
            </a:r>
            <a:r>
              <a:rPr lang="pl-PL" sz="2800" dirty="0"/>
              <a:t> by </a:t>
            </a:r>
            <a:r>
              <a:rPr lang="pl-PL" sz="2800" dirty="0" err="1" smtClean="0"/>
              <a:t>gradually</a:t>
            </a:r>
            <a:r>
              <a:rPr lang="pl-PL" sz="2800" dirty="0" smtClean="0"/>
              <a:t> </a:t>
            </a:r>
            <a:r>
              <a:rPr lang="pl-PL" sz="2800" dirty="0" err="1" smtClean="0"/>
              <a:t>diminishing</a:t>
            </a:r>
            <a:r>
              <a:rPr lang="pl-PL" sz="2800" dirty="0" smtClean="0"/>
              <a:t>  </a:t>
            </a:r>
            <a:r>
              <a:rPr lang="pl-PL" sz="2800" dirty="0" err="1"/>
              <a:t>mental</a:t>
            </a:r>
            <a:r>
              <a:rPr lang="pl-PL" sz="2800" dirty="0"/>
              <a:t> </a:t>
            </a:r>
            <a:r>
              <a:rPr lang="pl-PL" sz="2800" dirty="0" err="1"/>
              <a:t>barriers</a:t>
            </a:r>
            <a:r>
              <a:rPr lang="pl-PL" sz="2800" dirty="0"/>
              <a:t> </a:t>
            </a:r>
            <a:r>
              <a:rPr lang="pl-PL" sz="2800" dirty="0" err="1"/>
              <a:t>that</a:t>
            </a:r>
            <a:r>
              <a:rPr lang="pl-PL" sz="2800" dirty="0"/>
              <a:t> </a:t>
            </a:r>
            <a:r>
              <a:rPr lang="pl-PL" sz="2800" dirty="0" err="1"/>
              <a:t>exist</a:t>
            </a:r>
            <a:r>
              <a:rPr lang="pl-PL" sz="2800" dirty="0"/>
              <a:t> </a:t>
            </a:r>
            <a:r>
              <a:rPr lang="pl-PL" sz="2800" dirty="0" err="1"/>
              <a:t>between</a:t>
            </a:r>
            <a:r>
              <a:rPr lang="pl-PL" sz="2800" dirty="0"/>
              <a:t> the </a:t>
            </a:r>
            <a:r>
              <a:rPr lang="pl-PL" sz="2800" dirty="0" err="1"/>
              <a:t>disabled</a:t>
            </a:r>
            <a:r>
              <a:rPr lang="pl-PL" sz="2800" dirty="0"/>
              <a:t> and the </a:t>
            </a:r>
            <a:r>
              <a:rPr lang="pl-PL" sz="2800" dirty="0" err="1"/>
              <a:t>healthy</a:t>
            </a:r>
            <a:r>
              <a:rPr lang="pl-PL" sz="2800" dirty="0"/>
              <a:t> </a:t>
            </a:r>
            <a:r>
              <a:rPr lang="pl-PL" sz="2800" dirty="0" err="1"/>
              <a:t>citizens</a:t>
            </a:r>
            <a:r>
              <a:rPr lang="pl-PL" sz="2800" dirty="0"/>
              <a:t> of </a:t>
            </a:r>
            <a:r>
              <a:rPr lang="pl-PL" sz="2800" dirty="0" err="1"/>
              <a:t>society</a:t>
            </a:r>
            <a:r>
              <a:rPr lang="pl-PL" sz="2800" dirty="0"/>
              <a:t>, as </a:t>
            </a:r>
            <a:r>
              <a:rPr lang="pl-PL" sz="2800" dirty="0" err="1"/>
              <a:t>well</a:t>
            </a:r>
            <a:r>
              <a:rPr lang="pl-PL" sz="2800" dirty="0"/>
              <a:t> as by </a:t>
            </a:r>
            <a:r>
              <a:rPr lang="pl-PL" sz="2800" dirty="0" err="1"/>
              <a:t>equalising</a:t>
            </a:r>
            <a:r>
              <a:rPr lang="pl-PL" sz="2800" dirty="0"/>
              <a:t> </a:t>
            </a:r>
            <a:r>
              <a:rPr lang="pl-PL" sz="2800" dirty="0" err="1"/>
              <a:t>opportunities</a:t>
            </a:r>
            <a:r>
              <a:rPr lang="pl-PL" sz="2800" dirty="0"/>
              <a:t> for </a:t>
            </a:r>
            <a:r>
              <a:rPr lang="pl-PL" sz="2800" dirty="0" err="1" smtClean="0"/>
              <a:t>them</a:t>
            </a:r>
            <a:r>
              <a:rPr lang="pl-PL" sz="2800" dirty="0" smtClean="0"/>
              <a:t>.</a:t>
            </a:r>
            <a:endParaRPr lang="pl-PL" sz="28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558" y="3462914"/>
            <a:ext cx="5574672" cy="3060604"/>
          </a:xfrm>
          <a:prstGeom prst="rect">
            <a:avLst/>
          </a:prstGeom>
        </p:spPr>
      </p:pic>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96" y="1446027"/>
            <a:ext cx="4587485" cy="3721574"/>
          </a:xfrm>
          <a:prstGeom prst="rect">
            <a:avLst/>
          </a:prstGeom>
        </p:spPr>
      </p:pic>
    </p:spTree>
    <p:extLst>
      <p:ext uri="{BB962C8B-B14F-4D97-AF65-F5344CB8AC3E}">
        <p14:creationId xmlns:p14="http://schemas.microsoft.com/office/powerpoint/2010/main" val="3382163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19800" y="928914"/>
            <a:ext cx="5695950" cy="5154386"/>
          </a:xfrm>
        </p:spPr>
        <p:txBody>
          <a:bodyPr/>
          <a:lstStyle/>
          <a:p>
            <a:r>
              <a:rPr lang="pl-PL" sz="3200" dirty="0" smtClean="0"/>
              <a:t>Anna </a:t>
            </a:r>
            <a:r>
              <a:rPr lang="pl-PL" sz="3200" dirty="0" smtClean="0"/>
              <a:t>was </a:t>
            </a:r>
            <a:r>
              <a:rPr lang="pl-PL" sz="3200" dirty="0" err="1" smtClean="0"/>
              <a:t>able</a:t>
            </a:r>
            <a:r>
              <a:rPr lang="pl-PL" sz="3200" dirty="0" smtClean="0"/>
              <a:t> to </a:t>
            </a:r>
            <a:r>
              <a:rPr lang="pl-PL" sz="3200" dirty="0" err="1" smtClean="0"/>
              <a:t>sacrifice</a:t>
            </a:r>
            <a:r>
              <a:rPr lang="pl-PL" sz="3200" dirty="0" smtClean="0"/>
              <a:t>  </a:t>
            </a:r>
            <a:r>
              <a:rPr lang="pl-PL" sz="3200" dirty="0" err="1" smtClean="0"/>
              <a:t>stardom</a:t>
            </a:r>
            <a:r>
              <a:rPr lang="pl-PL" sz="3200" dirty="0" smtClean="0"/>
              <a:t> and </a:t>
            </a:r>
            <a:r>
              <a:rPr lang="pl-PL" sz="3200" dirty="0" err="1" smtClean="0"/>
              <a:t>dedicate</a:t>
            </a:r>
            <a:r>
              <a:rPr lang="pl-PL" sz="3200" dirty="0" smtClean="0"/>
              <a:t> </a:t>
            </a:r>
            <a:r>
              <a:rPr lang="pl-PL" sz="3200" dirty="0" err="1" smtClean="0"/>
              <a:t>her</a:t>
            </a:r>
            <a:r>
              <a:rPr lang="pl-PL" sz="3200" dirty="0" smtClean="0"/>
              <a:t> life </a:t>
            </a:r>
            <a:r>
              <a:rPr lang="pl-PL" sz="3200" dirty="0"/>
              <a:t>for the benefit of the most </a:t>
            </a:r>
            <a:r>
              <a:rPr lang="pl-PL" sz="3200" dirty="0" err="1"/>
              <a:t>disadvantaged</a:t>
            </a:r>
            <a:r>
              <a:rPr lang="pl-PL" sz="3200" dirty="0"/>
              <a:t> and </a:t>
            </a:r>
            <a:r>
              <a:rPr lang="pl-PL" sz="3200" dirty="0" err="1"/>
              <a:t>vulnerable</a:t>
            </a:r>
            <a:r>
              <a:rPr lang="pl-PL" sz="3200" dirty="0"/>
              <a:t> </a:t>
            </a:r>
            <a:r>
              <a:rPr lang="pl-PL" sz="3200" dirty="0" err="1"/>
              <a:t>people</a:t>
            </a:r>
            <a:r>
              <a:rPr lang="pl-PL" sz="3200" dirty="0"/>
              <a:t>.</a:t>
            </a:r>
            <a:br>
              <a:rPr lang="pl-PL" sz="3200" dirty="0"/>
            </a:br>
            <a:r>
              <a:rPr lang="pl-PL" sz="3200" dirty="0" smtClean="0"/>
              <a:t/>
            </a:r>
            <a:br>
              <a:rPr lang="pl-PL" sz="3200" dirty="0" smtClean="0"/>
            </a:br>
            <a:r>
              <a:rPr lang="pl-PL" sz="3200" dirty="0" err="1" smtClean="0"/>
              <a:t>She</a:t>
            </a:r>
            <a:r>
              <a:rPr lang="pl-PL" sz="3200" dirty="0" smtClean="0"/>
              <a:t> </a:t>
            </a:r>
            <a:r>
              <a:rPr lang="pl-PL" sz="3200" dirty="0" err="1" smtClean="0"/>
              <a:t>is</a:t>
            </a:r>
            <a:r>
              <a:rPr lang="pl-PL" sz="3200" dirty="0" smtClean="0"/>
              <a:t> </a:t>
            </a:r>
            <a:r>
              <a:rPr lang="pl-PL" sz="3200" dirty="0" err="1" smtClean="0"/>
              <a:t>just</a:t>
            </a:r>
            <a:r>
              <a:rPr lang="pl-PL" sz="3200" dirty="0" smtClean="0"/>
              <a:t> </a:t>
            </a:r>
            <a:r>
              <a:rPr lang="pl-PL" sz="3200" dirty="0" err="1" smtClean="0"/>
              <a:t>an</a:t>
            </a:r>
            <a:r>
              <a:rPr lang="pl-PL" sz="3200" dirty="0" smtClean="0"/>
              <a:t> </a:t>
            </a:r>
            <a:r>
              <a:rPr lang="pl-PL" sz="3200" dirty="0" err="1" smtClean="0"/>
              <a:t>ordinary</a:t>
            </a:r>
            <a:r>
              <a:rPr lang="pl-PL" sz="3200" dirty="0" smtClean="0"/>
              <a:t> </a:t>
            </a:r>
            <a:r>
              <a:rPr lang="pl-PL" sz="3200" dirty="0" err="1" smtClean="0"/>
              <a:t>woman</a:t>
            </a:r>
            <a:r>
              <a:rPr lang="pl-PL" sz="3200" dirty="0" smtClean="0"/>
              <a:t> </a:t>
            </a:r>
            <a:br>
              <a:rPr lang="pl-PL" sz="3200" dirty="0" smtClean="0"/>
            </a:br>
            <a:r>
              <a:rPr lang="pl-PL" sz="3200" dirty="0" smtClean="0"/>
              <a:t>but </a:t>
            </a:r>
            <a:r>
              <a:rPr lang="pl-PL" sz="3200" dirty="0" err="1" smtClean="0"/>
              <a:t>at</a:t>
            </a:r>
            <a:r>
              <a:rPr lang="pl-PL" sz="3200" dirty="0" smtClean="0"/>
              <a:t> the same </a:t>
            </a:r>
            <a:r>
              <a:rPr lang="pl-PL" sz="3200" dirty="0" err="1" smtClean="0"/>
              <a:t>time</a:t>
            </a:r>
            <a:r>
              <a:rPr lang="pl-PL" sz="3200" dirty="0" smtClean="0"/>
              <a:t> a modern hero </a:t>
            </a:r>
            <a:r>
              <a:rPr lang="pl-PL" sz="3200" dirty="0" err="1" smtClean="0"/>
              <a:t>who</a:t>
            </a:r>
            <a:r>
              <a:rPr lang="pl-PL" sz="3200" dirty="0" smtClean="0"/>
              <a:t> </a:t>
            </a:r>
            <a:r>
              <a:rPr lang="pl-PL" sz="3200" dirty="0" err="1" smtClean="0"/>
              <a:t>teaches</a:t>
            </a:r>
            <a:r>
              <a:rPr lang="pl-PL" sz="3200" dirty="0" smtClean="0"/>
              <a:t> </a:t>
            </a:r>
            <a:r>
              <a:rPr lang="pl-PL" sz="3200" dirty="0" err="1" smtClean="0"/>
              <a:t>us</a:t>
            </a:r>
            <a:r>
              <a:rPr lang="pl-PL" sz="3200" dirty="0" smtClean="0"/>
              <a:t> </a:t>
            </a:r>
            <a:r>
              <a:rPr lang="pl-PL" sz="3200" dirty="0" err="1" smtClean="0"/>
              <a:t>humanity</a:t>
            </a:r>
            <a:r>
              <a:rPr lang="pl-PL" sz="3200" dirty="0" smtClean="0"/>
              <a:t> and </a:t>
            </a:r>
            <a:r>
              <a:rPr lang="pl-PL" sz="3200" dirty="0" err="1" smtClean="0"/>
              <a:t>compassion</a:t>
            </a:r>
            <a:r>
              <a:rPr lang="pl-PL" sz="3200" dirty="0"/>
              <a:t>.</a:t>
            </a:r>
            <a:r>
              <a:rPr lang="pl-PL" sz="3200" dirty="0" smtClean="0"/>
              <a:t>  </a:t>
            </a:r>
            <a:endParaRPr lang="pl-PL" sz="3200" b="1" dirty="0"/>
          </a:p>
        </p:txBody>
      </p:sp>
      <p:sp>
        <p:nvSpPr>
          <p:cNvPr id="6" name="Prostokąt 5"/>
          <p:cNvSpPr/>
          <p:nvPr/>
        </p:nvSpPr>
        <p:spPr>
          <a:xfrm>
            <a:off x="631338" y="409504"/>
            <a:ext cx="3629520" cy="1229824"/>
          </a:xfrm>
          <a:prstGeom prst="rect">
            <a:avLst/>
          </a:prstGeom>
        </p:spPr>
        <p:txBody>
          <a:bodyPr wrap="none">
            <a:spAutoFit/>
          </a:bodyPr>
          <a:lstStyle/>
          <a:p>
            <a:pPr lvl="0" algn="ctr" defTabSz="914400">
              <a:lnSpc>
                <a:spcPct val="84000"/>
              </a:lnSpc>
              <a:spcBef>
                <a:spcPct val="0"/>
              </a:spcBef>
            </a:pPr>
            <a:r>
              <a:rPr lang="pl-PL" sz="4400" b="1" dirty="0" err="1" smtClean="0">
                <a:solidFill>
                  <a:srgbClr val="1F497D"/>
                </a:solidFill>
                <a:ea typeface="+mj-ea"/>
                <a:cs typeface="+mj-cs"/>
              </a:rPr>
              <a:t>Why</a:t>
            </a:r>
            <a:r>
              <a:rPr lang="pl-PL" sz="4400" b="1" dirty="0" smtClean="0">
                <a:solidFill>
                  <a:srgbClr val="1F497D"/>
                </a:solidFill>
                <a:ea typeface="+mj-ea"/>
                <a:cs typeface="+mj-cs"/>
              </a:rPr>
              <a:t> </a:t>
            </a:r>
            <a:r>
              <a:rPr lang="pl-PL" sz="4400" b="1" dirty="0" err="1" smtClean="0">
                <a:solidFill>
                  <a:srgbClr val="1F497D"/>
                </a:solidFill>
                <a:ea typeface="+mj-ea"/>
                <a:cs typeface="+mj-cs"/>
              </a:rPr>
              <a:t>vote</a:t>
            </a:r>
            <a:r>
              <a:rPr lang="pl-PL" sz="4400" b="1" dirty="0" smtClean="0">
                <a:solidFill>
                  <a:srgbClr val="1F497D"/>
                </a:solidFill>
                <a:ea typeface="+mj-ea"/>
                <a:cs typeface="+mj-cs"/>
              </a:rPr>
              <a:t> for</a:t>
            </a:r>
          </a:p>
          <a:p>
            <a:pPr lvl="0" algn="ctr" defTabSz="914400">
              <a:lnSpc>
                <a:spcPct val="84000"/>
              </a:lnSpc>
              <a:spcBef>
                <a:spcPct val="0"/>
              </a:spcBef>
            </a:pPr>
            <a:r>
              <a:rPr lang="pl-PL" sz="4400" b="1" dirty="0" smtClean="0">
                <a:solidFill>
                  <a:srgbClr val="1F497D"/>
                </a:solidFill>
                <a:ea typeface="+mj-ea"/>
                <a:cs typeface="+mj-cs"/>
              </a:rPr>
              <a:t> Anna Dymna?</a:t>
            </a:r>
            <a:endParaRPr lang="pl-PL" sz="4400" b="1" dirty="0">
              <a:solidFill>
                <a:srgbClr val="1F497D"/>
              </a:solidFill>
              <a:ea typeface="+mj-ea"/>
              <a:cs typeface="+mj-cs"/>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494" y="1791218"/>
            <a:ext cx="3126548" cy="3951015"/>
          </a:xfrm>
        </p:spPr>
      </p:pic>
    </p:spTree>
    <p:extLst>
      <p:ext uri="{BB962C8B-B14F-4D97-AF65-F5344CB8AC3E}">
        <p14:creationId xmlns:p14="http://schemas.microsoft.com/office/powerpoint/2010/main" val="30957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829300" y="685801"/>
            <a:ext cx="5638800" cy="1428749"/>
          </a:xfrm>
        </p:spPr>
        <p:txBody>
          <a:bodyPr>
            <a:normAutofit/>
          </a:bodyPr>
          <a:lstStyle/>
          <a:p>
            <a:pPr marL="0" indent="0">
              <a:buNone/>
            </a:pPr>
            <a:r>
              <a:rPr lang="pl-PL" sz="3200" b="1" i="1" dirty="0" smtClean="0"/>
              <a:t>…b</a:t>
            </a:r>
            <a:r>
              <a:rPr lang="en-US" sz="3200" b="1" i="1" dirty="0" err="1" smtClean="0"/>
              <a:t>ecause</a:t>
            </a:r>
            <a:r>
              <a:rPr lang="en-US" sz="3200" b="1" i="1" dirty="0" smtClean="0"/>
              <a:t> </a:t>
            </a:r>
            <a:r>
              <a:rPr lang="en-US" sz="3200" b="1" i="1" dirty="0"/>
              <a:t>Man was created for </a:t>
            </a:r>
            <a:r>
              <a:rPr lang="en-US" sz="3200" b="1" i="1" dirty="0" smtClean="0"/>
              <a:t>action, </a:t>
            </a:r>
            <a:r>
              <a:rPr lang="en-US" sz="3200" b="1" i="1" dirty="0"/>
              <a:t>not </a:t>
            </a:r>
            <a:r>
              <a:rPr lang="en-US" sz="3200" b="1" i="1" dirty="0" smtClean="0"/>
              <a:t>for</a:t>
            </a:r>
            <a:r>
              <a:rPr lang="pl-PL" sz="3200" b="1" i="1" dirty="0" smtClean="0"/>
              <a:t> </a:t>
            </a:r>
            <a:r>
              <a:rPr lang="pl-PL" sz="3200" b="1" i="1" dirty="0" err="1" smtClean="0"/>
              <a:t>deliberation</a:t>
            </a:r>
            <a:r>
              <a:rPr lang="pl-PL" sz="3200" b="1" i="1" dirty="0" smtClean="0"/>
              <a:t> ..</a:t>
            </a:r>
            <a:r>
              <a:rPr lang="en-US" sz="3200" b="1" i="1" dirty="0" smtClean="0"/>
              <a:t>.!</a:t>
            </a:r>
            <a:endParaRPr lang="pl-PL" sz="3200" b="1" i="1"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68" y="276265"/>
            <a:ext cx="4857307" cy="3113658"/>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68" y="3626313"/>
            <a:ext cx="4857307" cy="2832176"/>
          </a:xfrm>
          <a:prstGeom prst="rect">
            <a:avLst/>
          </a:prstGeom>
        </p:spPr>
      </p:pic>
      <p:pic>
        <p:nvPicPr>
          <p:cNvPr id="8" name="Symbol zastępczy zawartości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006" y="2424222"/>
            <a:ext cx="5794731" cy="3865085"/>
          </a:xfrm>
          <a:prstGeom prst="rect">
            <a:avLst/>
          </a:prstGeom>
        </p:spPr>
      </p:pic>
    </p:spTree>
    <p:extLst>
      <p:ext uri="{BB962C8B-B14F-4D97-AF65-F5344CB8AC3E}">
        <p14:creationId xmlns:p14="http://schemas.microsoft.com/office/powerpoint/2010/main" val="3325321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3071" y="944082"/>
            <a:ext cx="6142857" cy="2838450"/>
          </a:xfrm>
        </p:spPr>
        <p:txBody>
          <a:bodyPr/>
          <a:lstStyle/>
          <a:p>
            <a:r>
              <a:rPr lang="pl-PL" dirty="0" smtClean="0"/>
              <a:t> </a:t>
            </a:r>
            <a:br>
              <a:rPr lang="pl-PL" dirty="0" smtClean="0"/>
            </a:br>
            <a:r>
              <a:rPr lang="pl-PL" dirty="0"/>
              <a:t/>
            </a:r>
            <a:br>
              <a:rPr lang="pl-PL" dirty="0"/>
            </a:br>
            <a:r>
              <a:rPr lang="pl-PL" dirty="0" smtClean="0"/>
              <a:t/>
            </a:r>
            <a:br>
              <a:rPr lang="pl-PL" dirty="0" smtClean="0"/>
            </a:br>
            <a:r>
              <a:rPr lang="pl-PL" dirty="0"/>
              <a:t/>
            </a:r>
            <a:br>
              <a:rPr lang="pl-PL" dirty="0"/>
            </a:br>
            <a:r>
              <a:rPr lang="en-US" sz="6600" dirty="0" smtClean="0"/>
              <a:t>Anna </a:t>
            </a:r>
            <a:r>
              <a:rPr lang="en-US" sz="6600" noProof="1" smtClean="0"/>
              <a:t>Dymna</a:t>
            </a:r>
            <a:r>
              <a:rPr lang="pl-PL" sz="6600" noProof="1" smtClean="0"/>
              <a:t> </a:t>
            </a:r>
            <a:r>
              <a:rPr lang="pl-PL" noProof="1" smtClean="0"/>
              <a:t/>
            </a:r>
            <a:br>
              <a:rPr lang="pl-PL" noProof="1" smtClean="0"/>
            </a:br>
            <a:r>
              <a:rPr lang="pl-PL" sz="2000" noProof="1" smtClean="0"/>
              <a:t>OUR CANDIDATE FOR </a:t>
            </a:r>
            <a:br>
              <a:rPr lang="pl-PL" sz="2000" noProof="1" smtClean="0"/>
            </a:br>
            <a:r>
              <a:rPr lang="pl-PL" sz="2800" b="1" noProof="1" smtClean="0"/>
              <a:t>MalaLa Prize 2019</a:t>
            </a:r>
            <a:r>
              <a:rPr lang="pl-PL" noProof="1" smtClean="0"/>
              <a:t/>
            </a:r>
            <a:br>
              <a:rPr lang="pl-PL" noProof="1" smtClean="0"/>
            </a:br>
            <a:endParaRPr lang="en-US" noProof="1"/>
          </a:p>
        </p:txBody>
      </p:sp>
      <p:sp>
        <p:nvSpPr>
          <p:cNvPr id="3" name="Subtitle 2"/>
          <p:cNvSpPr>
            <a:spLocks noGrp="1"/>
          </p:cNvSpPr>
          <p:nvPr>
            <p:ph type="subTitle" idx="1"/>
          </p:nvPr>
        </p:nvSpPr>
        <p:spPr>
          <a:xfrm>
            <a:off x="7112000" y="3437548"/>
            <a:ext cx="3802743" cy="2188514"/>
          </a:xfrm>
        </p:spPr>
        <p:txBody>
          <a:bodyPr vert="horz" lIns="91440" tIns="45720" rIns="91440" bIns="45720" rtlCol="0" anchor="t">
            <a:normAutofit fontScale="92500"/>
          </a:bodyPr>
          <a:lstStyle/>
          <a:p>
            <a:pPr algn="l"/>
            <a:r>
              <a:rPr lang="pl-PL" sz="2800" dirty="0" err="1" smtClean="0"/>
              <a:t>Presented</a:t>
            </a:r>
            <a:r>
              <a:rPr lang="pl-PL" sz="2800" dirty="0" smtClean="0"/>
              <a:t> by </a:t>
            </a:r>
            <a:r>
              <a:rPr lang="pl-PL" sz="2800" dirty="0" err="1" smtClean="0"/>
              <a:t>students</a:t>
            </a:r>
            <a:r>
              <a:rPr lang="pl-PL" sz="2800" dirty="0" smtClean="0"/>
              <a:t>:</a:t>
            </a:r>
          </a:p>
          <a:p>
            <a:pPr marL="457200" indent="-457200" algn="l">
              <a:buFont typeface="Arial" panose="020B0604020202020204" pitchFamily="34" charset="0"/>
              <a:buChar char="•"/>
            </a:pPr>
            <a:r>
              <a:rPr lang="pl-PL" sz="2800" dirty="0" smtClean="0"/>
              <a:t>Malwina Pawluk  (PL)</a:t>
            </a:r>
          </a:p>
          <a:p>
            <a:pPr marL="457200" indent="-457200" algn="l">
              <a:buFont typeface="Arial" panose="020B0604020202020204" pitchFamily="34" charset="0"/>
              <a:buChar char="•"/>
            </a:pPr>
            <a:r>
              <a:rPr lang="pl-PL" sz="2800" dirty="0" smtClean="0"/>
              <a:t>Leo </a:t>
            </a:r>
            <a:r>
              <a:rPr lang="pl-PL" sz="2800" dirty="0" err="1" smtClean="0"/>
              <a:t>Giurca</a:t>
            </a:r>
            <a:r>
              <a:rPr lang="pl-PL" sz="2800" dirty="0" smtClean="0"/>
              <a:t>  (Ro)</a:t>
            </a:r>
          </a:p>
          <a:p>
            <a:pPr marL="457200" indent="-457200" algn="l">
              <a:buFont typeface="Arial" panose="020B0604020202020204" pitchFamily="34" charset="0"/>
              <a:buChar char="•"/>
            </a:pPr>
            <a:r>
              <a:rPr lang="pl-PL" sz="2800" dirty="0" smtClean="0"/>
              <a:t>Natan Łuczak (PL)</a:t>
            </a:r>
            <a:endParaRPr lang="pl-PL" sz="2800" dirty="0"/>
          </a:p>
          <a:p>
            <a:endParaRPr lang="en-US" sz="3200" b="1"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597" y="1314450"/>
            <a:ext cx="2899521" cy="2822121"/>
          </a:xfrm>
          <a:prstGeom prst="rect">
            <a:avLst/>
          </a:prstGeom>
        </p:spPr>
      </p:pic>
    </p:spTree>
    <p:extLst>
      <p:ext uri="{BB962C8B-B14F-4D97-AF65-F5344CB8AC3E}">
        <p14:creationId xmlns:p14="http://schemas.microsoft.com/office/powerpoint/2010/main" val="1351656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endParaRPr lang="pl-PL"/>
          </a:p>
        </p:txBody>
      </p:sp>
      <p:sp>
        <p:nvSpPr>
          <p:cNvPr id="13" name="Symbol zastępczy tekstu 12"/>
          <p:cNvSpPr>
            <a:spLocks noGrp="1"/>
          </p:cNvSpPr>
          <p:nvPr>
            <p:ph type="body" sz="half" idx="2"/>
          </p:nvPr>
        </p:nvSpPr>
        <p:spPr/>
        <p:txBody>
          <a:bodyPr/>
          <a:lstStyle/>
          <a:p>
            <a:endParaRPr lang="pl-PL" b="1" dirty="0"/>
          </a:p>
        </p:txBody>
      </p:sp>
      <p:sp>
        <p:nvSpPr>
          <p:cNvPr id="14" name="Prostokąt 13"/>
          <p:cNvSpPr/>
          <p:nvPr/>
        </p:nvSpPr>
        <p:spPr>
          <a:xfrm>
            <a:off x="5677786" y="1197620"/>
            <a:ext cx="6273209" cy="4401205"/>
          </a:xfrm>
          <a:prstGeom prst="rect">
            <a:avLst/>
          </a:prstGeom>
        </p:spPr>
        <p:txBody>
          <a:bodyPr wrap="square">
            <a:spAutoFit/>
          </a:bodyPr>
          <a:lstStyle/>
          <a:p>
            <a:pPr marL="457200" indent="-457200">
              <a:buFont typeface="Courier New" panose="02070309020205020404" pitchFamily="49" charset="0"/>
              <a:buChar char="o"/>
            </a:pPr>
            <a:r>
              <a:rPr lang="en-US" sz="2800" dirty="0" smtClean="0">
                <a:solidFill>
                  <a:srgbClr val="002060"/>
                </a:solidFill>
              </a:rPr>
              <a:t>Polish </a:t>
            </a:r>
            <a:r>
              <a:rPr lang="en-US" sz="2800" dirty="0">
                <a:solidFill>
                  <a:srgbClr val="002060"/>
                </a:solidFill>
              </a:rPr>
              <a:t>TV, </a:t>
            </a:r>
            <a:r>
              <a:rPr lang="en-US" sz="2800" dirty="0" smtClean="0">
                <a:solidFill>
                  <a:srgbClr val="002060"/>
                </a:solidFill>
              </a:rPr>
              <a:t>film</a:t>
            </a:r>
            <a:r>
              <a:rPr lang="pl-PL" sz="2800" dirty="0" smtClean="0">
                <a:solidFill>
                  <a:srgbClr val="002060"/>
                </a:solidFill>
              </a:rPr>
              <a:t> &amp; </a:t>
            </a:r>
            <a:r>
              <a:rPr lang="en-US" sz="2800" dirty="0" smtClean="0">
                <a:solidFill>
                  <a:srgbClr val="002060"/>
                </a:solidFill>
              </a:rPr>
              <a:t>theatre </a:t>
            </a:r>
            <a:r>
              <a:rPr lang="en-US" sz="2800" dirty="0" smtClean="0">
                <a:solidFill>
                  <a:srgbClr val="002060"/>
                </a:solidFill>
              </a:rPr>
              <a:t>actress</a:t>
            </a:r>
            <a:endParaRPr lang="pl-PL" sz="2800" dirty="0" smtClean="0">
              <a:solidFill>
                <a:srgbClr val="002060"/>
              </a:solidFill>
            </a:endParaRPr>
          </a:p>
          <a:p>
            <a:pPr marL="457200" indent="-457200">
              <a:buFont typeface="Courier New" panose="02070309020205020404" pitchFamily="49" charset="0"/>
              <a:buChar char="o"/>
            </a:pPr>
            <a:r>
              <a:rPr lang="pl-PL" sz="2800" dirty="0" smtClean="0">
                <a:solidFill>
                  <a:srgbClr val="002060"/>
                </a:solidFill>
              </a:rPr>
              <a:t>s</a:t>
            </a:r>
            <a:r>
              <a:rPr lang="en-US" sz="2800" dirty="0" err="1">
                <a:solidFill>
                  <a:srgbClr val="002060"/>
                </a:solidFill>
              </a:rPr>
              <a:t>ocial</a:t>
            </a:r>
            <a:r>
              <a:rPr lang="en-US" sz="2800" dirty="0">
                <a:solidFill>
                  <a:srgbClr val="002060"/>
                </a:solidFill>
              </a:rPr>
              <a:t> </a:t>
            </a:r>
            <a:r>
              <a:rPr lang="en-US" sz="2800" dirty="0" smtClean="0">
                <a:solidFill>
                  <a:srgbClr val="002060"/>
                </a:solidFill>
              </a:rPr>
              <a:t>activist</a:t>
            </a:r>
            <a:endParaRPr lang="pl-PL" sz="2800" dirty="0" smtClean="0">
              <a:solidFill>
                <a:srgbClr val="002060"/>
              </a:solidFill>
            </a:endParaRPr>
          </a:p>
          <a:p>
            <a:pPr marL="457200" indent="-457200">
              <a:buFont typeface="Courier New" panose="02070309020205020404" pitchFamily="49" charset="0"/>
              <a:buChar char="o"/>
            </a:pPr>
            <a:r>
              <a:rPr lang="en-US" sz="2800" dirty="0" smtClean="0">
                <a:solidFill>
                  <a:srgbClr val="002060"/>
                </a:solidFill>
              </a:rPr>
              <a:t>founder of the</a:t>
            </a:r>
            <a:r>
              <a:rPr lang="pl-PL" sz="2800" dirty="0" smtClean="0">
                <a:solidFill>
                  <a:srgbClr val="002060"/>
                </a:solidFill>
              </a:rPr>
              <a:t> </a:t>
            </a:r>
            <a:r>
              <a:rPr lang="pl-PL" sz="2800" dirty="0" err="1" smtClean="0">
                <a:solidFill>
                  <a:srgbClr val="002060"/>
                </a:solidFill>
              </a:rPr>
              <a:t>charity</a:t>
            </a:r>
            <a:r>
              <a:rPr lang="pl-PL" sz="2800" dirty="0" smtClean="0">
                <a:solidFill>
                  <a:srgbClr val="002060"/>
                </a:solidFill>
              </a:rPr>
              <a:t> </a:t>
            </a:r>
            <a:r>
              <a:rPr lang="pl-PL" sz="2800" dirty="0" err="1" smtClean="0">
                <a:solidFill>
                  <a:srgbClr val="002060"/>
                </a:solidFill>
              </a:rPr>
              <a:t>foundation</a:t>
            </a:r>
            <a:r>
              <a:rPr lang="pl-PL" sz="2800" dirty="0" smtClean="0">
                <a:solidFill>
                  <a:srgbClr val="002060"/>
                </a:solidFill>
              </a:rPr>
              <a:t> </a:t>
            </a:r>
            <a:r>
              <a:rPr lang="en-US" sz="2800" b="1" i="1" dirty="0" smtClean="0">
                <a:solidFill>
                  <a:srgbClr val="002060"/>
                </a:solidFill>
              </a:rPr>
              <a:t>„</a:t>
            </a:r>
            <a:r>
              <a:rPr lang="pl-PL" sz="2800" b="1" i="1" dirty="0" err="1">
                <a:solidFill>
                  <a:srgbClr val="002060"/>
                </a:solidFill>
              </a:rPr>
              <a:t>Against</a:t>
            </a:r>
            <a:r>
              <a:rPr lang="pl-PL" sz="2800" b="1" i="1" dirty="0">
                <a:solidFill>
                  <a:srgbClr val="002060"/>
                </a:solidFill>
              </a:rPr>
              <a:t> the </a:t>
            </a:r>
            <a:r>
              <a:rPr lang="pl-PL" sz="2800" b="1" i="1" dirty="0" err="1" smtClean="0">
                <a:solidFill>
                  <a:srgbClr val="002060"/>
                </a:solidFill>
              </a:rPr>
              <a:t>odds</a:t>
            </a:r>
            <a:r>
              <a:rPr lang="en-US" sz="2800" b="1" i="1" dirty="0" smtClean="0">
                <a:solidFill>
                  <a:srgbClr val="002060"/>
                </a:solidFill>
              </a:rPr>
              <a:t>„</a:t>
            </a:r>
            <a:endParaRPr lang="pl-PL" sz="2800" b="1" i="1" dirty="0" smtClean="0">
              <a:solidFill>
                <a:srgbClr val="002060"/>
              </a:solidFill>
            </a:endParaRPr>
          </a:p>
          <a:p>
            <a:pPr marL="457200" indent="-457200">
              <a:buFont typeface="Courier New" panose="02070309020205020404" pitchFamily="49" charset="0"/>
              <a:buChar char="o"/>
            </a:pPr>
            <a:r>
              <a:rPr lang="en-US" sz="2800" dirty="0" smtClean="0">
                <a:solidFill>
                  <a:srgbClr val="002060"/>
                </a:solidFill>
              </a:rPr>
              <a:t>The</a:t>
            </a:r>
            <a:r>
              <a:rPr lang="pl-PL" sz="2800" dirty="0" smtClean="0">
                <a:solidFill>
                  <a:srgbClr val="002060"/>
                </a:solidFill>
              </a:rPr>
              <a:t> </a:t>
            </a:r>
            <a:r>
              <a:rPr lang="pl-PL" sz="2800" dirty="0" smtClean="0">
                <a:solidFill>
                  <a:srgbClr val="002060"/>
                </a:solidFill>
              </a:rPr>
              <a:t>host of a </a:t>
            </a:r>
            <a:r>
              <a:rPr lang="pl-PL" sz="2800" dirty="0" err="1" smtClean="0">
                <a:solidFill>
                  <a:srgbClr val="002060"/>
                </a:solidFill>
              </a:rPr>
              <a:t>cyclical</a:t>
            </a:r>
            <a:r>
              <a:rPr lang="pl-PL" sz="2800" dirty="0" smtClean="0">
                <a:solidFill>
                  <a:srgbClr val="002060"/>
                </a:solidFill>
              </a:rPr>
              <a:t> </a:t>
            </a:r>
            <a:r>
              <a:rPr lang="en-US" sz="2800" dirty="0" smtClean="0">
                <a:solidFill>
                  <a:srgbClr val="002060"/>
                </a:solidFill>
              </a:rPr>
              <a:t>program </a:t>
            </a:r>
            <a:r>
              <a:rPr lang="pl-PL" sz="2800" dirty="0" smtClean="0">
                <a:solidFill>
                  <a:srgbClr val="002060"/>
                </a:solidFill>
              </a:rPr>
              <a:t> </a:t>
            </a:r>
          </a:p>
          <a:p>
            <a:r>
              <a:rPr lang="pl-PL" sz="2800" b="1" i="1" dirty="0" smtClean="0">
                <a:solidFill>
                  <a:srgbClr val="002060"/>
                </a:solidFill>
              </a:rPr>
              <a:t>	</a:t>
            </a:r>
            <a:r>
              <a:rPr lang="pl-PL" sz="2800" b="1" i="1" dirty="0" err="1" smtClean="0">
                <a:solidFill>
                  <a:srgbClr val="002060"/>
                </a:solidFill>
              </a:rPr>
              <a:t>Let’s</a:t>
            </a:r>
            <a:r>
              <a:rPr lang="pl-PL" sz="2800" b="1" i="1" dirty="0" smtClean="0">
                <a:solidFill>
                  <a:srgbClr val="002060"/>
                </a:solidFill>
              </a:rPr>
              <a:t> </a:t>
            </a:r>
            <a:r>
              <a:rPr lang="pl-PL" sz="2800" b="1" i="1" dirty="0" err="1" smtClean="0">
                <a:solidFill>
                  <a:srgbClr val="002060"/>
                </a:solidFill>
              </a:rPr>
              <a:t>meet</a:t>
            </a:r>
            <a:r>
              <a:rPr lang="en-US" sz="2800" b="1" i="1" dirty="0" smtClean="0">
                <a:solidFill>
                  <a:srgbClr val="002060"/>
                </a:solidFill>
              </a:rPr>
              <a:t> </a:t>
            </a:r>
            <a:r>
              <a:rPr lang="en-US" sz="2800" dirty="0" smtClean="0">
                <a:solidFill>
                  <a:srgbClr val="002060"/>
                </a:solidFill>
              </a:rPr>
              <a:t>broadcast by Polish</a:t>
            </a:r>
            <a:r>
              <a:rPr lang="pl-PL" sz="2800" dirty="0" smtClean="0">
                <a:solidFill>
                  <a:srgbClr val="002060"/>
                </a:solidFill>
              </a:rPr>
              <a:t> TV</a:t>
            </a:r>
            <a:endParaRPr lang="pl-PL" sz="2800" dirty="0">
              <a:solidFill>
                <a:srgbClr val="002060"/>
              </a:solidFill>
            </a:endParaRPr>
          </a:p>
          <a:p>
            <a:endParaRPr lang="pl-PL" sz="2800" dirty="0">
              <a:solidFill>
                <a:srgbClr val="002060"/>
              </a:solidFill>
            </a:endParaRPr>
          </a:p>
          <a:p>
            <a:pPr lvl="1"/>
            <a:r>
              <a:rPr lang="pl-PL" sz="2800" dirty="0" smtClean="0">
                <a:solidFill>
                  <a:srgbClr val="002060"/>
                </a:solidFill>
              </a:rPr>
              <a:t>Anna </a:t>
            </a:r>
            <a:r>
              <a:rPr lang="pl-PL" sz="2800" dirty="0" err="1" smtClean="0">
                <a:solidFill>
                  <a:srgbClr val="002060"/>
                </a:solidFill>
              </a:rPr>
              <a:t>devoted</a:t>
            </a:r>
            <a:r>
              <a:rPr lang="pl-PL" sz="2800" dirty="0" smtClean="0">
                <a:solidFill>
                  <a:srgbClr val="002060"/>
                </a:solidFill>
              </a:rPr>
              <a:t> </a:t>
            </a:r>
            <a:r>
              <a:rPr lang="pl-PL" sz="2800" dirty="0" err="1" smtClean="0">
                <a:solidFill>
                  <a:srgbClr val="002060"/>
                </a:solidFill>
              </a:rPr>
              <a:t>her</a:t>
            </a:r>
            <a:r>
              <a:rPr lang="pl-PL" sz="2800" dirty="0" smtClean="0">
                <a:solidFill>
                  <a:srgbClr val="002060"/>
                </a:solidFill>
              </a:rPr>
              <a:t> life </a:t>
            </a:r>
            <a:r>
              <a:rPr lang="pl-PL" sz="2800" dirty="0" smtClean="0">
                <a:solidFill>
                  <a:srgbClr val="002060"/>
                </a:solidFill>
              </a:rPr>
              <a:t>to </a:t>
            </a:r>
            <a:r>
              <a:rPr lang="pl-PL" sz="2800" dirty="0" err="1" smtClean="0">
                <a:solidFill>
                  <a:srgbClr val="002060"/>
                </a:solidFill>
              </a:rPr>
              <a:t>serve</a:t>
            </a:r>
            <a:r>
              <a:rPr lang="pl-PL" sz="2800" dirty="0" smtClean="0">
                <a:solidFill>
                  <a:srgbClr val="002060"/>
                </a:solidFill>
              </a:rPr>
              <a:t> the </a:t>
            </a:r>
            <a:r>
              <a:rPr lang="pl-PL" sz="2800" dirty="0" err="1" smtClean="0">
                <a:solidFill>
                  <a:srgbClr val="002060"/>
                </a:solidFill>
              </a:rPr>
              <a:t>physically</a:t>
            </a:r>
            <a:r>
              <a:rPr lang="pl-PL" sz="2800" dirty="0" smtClean="0">
                <a:solidFill>
                  <a:srgbClr val="002060"/>
                </a:solidFill>
              </a:rPr>
              <a:t>  </a:t>
            </a:r>
            <a:r>
              <a:rPr lang="pl-PL" sz="2800" dirty="0" err="1" smtClean="0">
                <a:solidFill>
                  <a:srgbClr val="002060"/>
                </a:solidFill>
              </a:rPr>
              <a:t>disabled</a:t>
            </a:r>
            <a:r>
              <a:rPr lang="pl-PL" sz="2800" dirty="0" smtClean="0">
                <a:solidFill>
                  <a:srgbClr val="002060"/>
                </a:solidFill>
              </a:rPr>
              <a:t> and </a:t>
            </a:r>
            <a:r>
              <a:rPr lang="pl-PL" sz="2800" dirty="0" err="1" smtClean="0">
                <a:solidFill>
                  <a:srgbClr val="002060"/>
                </a:solidFill>
              </a:rPr>
              <a:t>mentally</a:t>
            </a:r>
            <a:r>
              <a:rPr lang="pl-PL" sz="2800" dirty="0" smtClean="0">
                <a:solidFill>
                  <a:srgbClr val="002060"/>
                </a:solidFill>
              </a:rPr>
              <a:t> </a:t>
            </a:r>
            <a:r>
              <a:rPr lang="pl-PL" sz="2800" dirty="0" err="1" smtClean="0">
                <a:solidFill>
                  <a:srgbClr val="002060"/>
                </a:solidFill>
              </a:rPr>
              <a:t>handicapped</a:t>
            </a:r>
            <a:r>
              <a:rPr lang="pl-PL" sz="2800" dirty="0" smtClean="0">
                <a:solidFill>
                  <a:srgbClr val="002060"/>
                </a:solidFill>
              </a:rPr>
              <a:t>.</a:t>
            </a:r>
            <a:endParaRPr lang="pl-PL" sz="2800" dirty="0" smtClean="0">
              <a:solidFill>
                <a:srgbClr val="002060"/>
              </a:solidFill>
            </a:endParaRPr>
          </a:p>
        </p:txBody>
      </p:sp>
      <p:pic>
        <p:nvPicPr>
          <p:cNvPr id="17" name="Obraz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04" y="3142348"/>
            <a:ext cx="4259016" cy="3513687"/>
          </a:xfrm>
          <a:prstGeom prst="rect">
            <a:avLst/>
          </a:prstGeom>
        </p:spPr>
      </p:pic>
      <p:pic>
        <p:nvPicPr>
          <p:cNvPr id="18" name="Obraz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04" y="329964"/>
            <a:ext cx="4227030" cy="2812384"/>
          </a:xfrm>
          <a:prstGeom prst="rect">
            <a:avLst/>
          </a:prstGeom>
        </p:spPr>
      </p:pic>
      <p:sp>
        <p:nvSpPr>
          <p:cNvPr id="2" name="Prostokąt 1"/>
          <p:cNvSpPr/>
          <p:nvPr/>
        </p:nvSpPr>
        <p:spPr>
          <a:xfrm>
            <a:off x="7317900" y="469429"/>
            <a:ext cx="2251129" cy="523220"/>
          </a:xfrm>
          <a:prstGeom prst="rect">
            <a:avLst/>
          </a:prstGeom>
        </p:spPr>
        <p:txBody>
          <a:bodyPr wrap="none">
            <a:spAutoFit/>
          </a:bodyPr>
          <a:lstStyle/>
          <a:p>
            <a:r>
              <a:rPr lang="pl-PL" sz="2800" b="1" dirty="0" smtClean="0">
                <a:solidFill>
                  <a:srgbClr val="002060"/>
                </a:solidFill>
              </a:rPr>
              <a:t>ANNA DYMNA</a:t>
            </a:r>
            <a:endParaRPr lang="pl-PL" sz="2800" b="1" dirty="0">
              <a:solidFill>
                <a:srgbClr val="002060"/>
              </a:solidFill>
            </a:endParaRPr>
          </a:p>
        </p:txBody>
      </p:sp>
    </p:spTree>
    <p:extLst>
      <p:ext uri="{BB962C8B-B14F-4D97-AF65-F5344CB8AC3E}">
        <p14:creationId xmlns:p14="http://schemas.microsoft.com/office/powerpoint/2010/main" val="198272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 xmlns:a16="http://schemas.microsoft.com/office/drawing/2014/main" id="{9A204626-2220-4678-A939-FD94EA7B53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0539062F-0FE7-47D8-A937-C094EA0B5ED4}"/>
              </a:ext>
            </a:extLst>
          </p:cNvPr>
          <p:cNvSpPr>
            <a:spLocks noGrp="1"/>
          </p:cNvSpPr>
          <p:nvPr>
            <p:ph type="title"/>
          </p:nvPr>
        </p:nvSpPr>
        <p:spPr>
          <a:xfrm>
            <a:off x="699683" y="287517"/>
            <a:ext cx="5958837" cy="824023"/>
          </a:xfrm>
        </p:spPr>
        <p:txBody>
          <a:bodyPr>
            <a:normAutofit/>
          </a:bodyPr>
          <a:lstStyle/>
          <a:p>
            <a:pPr algn="ctr"/>
            <a:r>
              <a:rPr lang="pl-PL" sz="3200" dirty="0" err="1">
                <a:latin typeface="Comic Sans MS"/>
              </a:rPr>
              <a:t>Biography</a:t>
            </a:r>
            <a:endParaRPr lang="pl-PL" sz="3200" dirty="0"/>
          </a:p>
        </p:txBody>
      </p:sp>
      <p:sp>
        <p:nvSpPr>
          <p:cNvPr id="3" name="Symbol zastępczy zawartości 2">
            <a:extLst>
              <a:ext uri="{FF2B5EF4-FFF2-40B4-BE49-F238E27FC236}">
                <a16:creationId xmlns="" xmlns:a16="http://schemas.microsoft.com/office/drawing/2014/main" id="{4FF5A8F2-2C40-4DA9-8633-A134D24A2458}"/>
              </a:ext>
            </a:extLst>
          </p:cNvPr>
          <p:cNvSpPr>
            <a:spLocks noGrp="1"/>
          </p:cNvSpPr>
          <p:nvPr>
            <p:ph idx="1"/>
          </p:nvPr>
        </p:nvSpPr>
        <p:spPr>
          <a:xfrm>
            <a:off x="261257" y="831909"/>
            <a:ext cx="6883822" cy="5801119"/>
          </a:xfrm>
        </p:spPr>
        <p:txBody>
          <a:bodyPr vert="horz" lIns="91440" tIns="45720" rIns="91440" bIns="45720" rtlCol="0" anchor="t">
            <a:noAutofit/>
          </a:bodyPr>
          <a:lstStyle/>
          <a:p>
            <a:pPr marL="383540" indent="-383540"/>
            <a:r>
              <a:rPr lang="pl-PL" sz="2400" dirty="0" err="1" smtClean="0"/>
              <a:t>She</a:t>
            </a:r>
            <a:r>
              <a:rPr lang="pl-PL" sz="2400" dirty="0" smtClean="0"/>
              <a:t> was </a:t>
            </a:r>
            <a:r>
              <a:rPr lang="pl-PL" sz="2400" dirty="0" err="1" smtClean="0"/>
              <a:t>born</a:t>
            </a:r>
            <a:r>
              <a:rPr lang="pl-PL" sz="2400" dirty="0" smtClean="0"/>
              <a:t> in 1951,  </a:t>
            </a:r>
            <a:r>
              <a:rPr lang="pl-PL" sz="2400" dirty="0" err="1" smtClean="0"/>
              <a:t>brought</a:t>
            </a:r>
            <a:r>
              <a:rPr lang="pl-PL" sz="2400" dirty="0" smtClean="0"/>
              <a:t> </a:t>
            </a:r>
            <a:r>
              <a:rPr lang="pl-PL" sz="2400" dirty="0" err="1" smtClean="0"/>
              <a:t>up</a:t>
            </a:r>
            <a:r>
              <a:rPr lang="pl-PL" sz="2400" dirty="0" smtClean="0"/>
              <a:t> and </a:t>
            </a:r>
            <a:r>
              <a:rPr lang="pl-PL" sz="2400" dirty="0" err="1" smtClean="0"/>
              <a:t>lives</a:t>
            </a:r>
            <a:r>
              <a:rPr lang="pl-PL" sz="2400" dirty="0" smtClean="0"/>
              <a:t>  in </a:t>
            </a:r>
            <a:r>
              <a:rPr lang="pl-PL" sz="2400" dirty="0" err="1" smtClean="0"/>
              <a:t>Cracow</a:t>
            </a:r>
            <a:r>
              <a:rPr lang="pl-PL" sz="2400" dirty="0" smtClean="0"/>
              <a:t>, the </a:t>
            </a:r>
            <a:r>
              <a:rPr lang="pl-PL" sz="2400" dirty="0" err="1" smtClean="0"/>
              <a:t>cultural</a:t>
            </a:r>
            <a:r>
              <a:rPr lang="pl-PL" sz="2400" dirty="0" smtClean="0"/>
              <a:t> </a:t>
            </a:r>
            <a:r>
              <a:rPr lang="pl-PL" sz="2400" dirty="0" err="1" smtClean="0"/>
              <a:t>centre</a:t>
            </a:r>
            <a:r>
              <a:rPr lang="pl-PL" sz="2400" dirty="0" smtClean="0"/>
              <a:t> of </a:t>
            </a:r>
            <a:r>
              <a:rPr lang="pl-PL" sz="2400" dirty="0" smtClean="0"/>
              <a:t>Poland</a:t>
            </a:r>
          </a:p>
          <a:p>
            <a:pPr marL="383540" indent="-383540"/>
            <a:r>
              <a:rPr lang="pl-PL" sz="2400" dirty="0" smtClean="0"/>
              <a:t>In </a:t>
            </a:r>
            <a:r>
              <a:rPr lang="pl-PL" sz="2400" dirty="0" smtClean="0"/>
              <a:t>1973 </a:t>
            </a:r>
            <a:r>
              <a:rPr lang="pl-PL" sz="2400" dirty="0" err="1" smtClean="0"/>
              <a:t>she</a:t>
            </a:r>
            <a:r>
              <a:rPr lang="pl-PL" sz="2400" dirty="0" smtClean="0"/>
              <a:t> </a:t>
            </a:r>
            <a:r>
              <a:rPr lang="pl-PL" sz="2400" dirty="0" err="1"/>
              <a:t>graduated</a:t>
            </a:r>
            <a:r>
              <a:rPr lang="pl-PL" sz="2400" dirty="0"/>
              <a:t> </a:t>
            </a:r>
            <a:r>
              <a:rPr lang="pl-PL" sz="2400" dirty="0" smtClean="0"/>
              <a:t>from </a:t>
            </a:r>
            <a:r>
              <a:rPr lang="pl-PL" sz="2400" dirty="0" smtClean="0"/>
              <a:t>the </a:t>
            </a:r>
            <a:r>
              <a:rPr lang="pl-PL" sz="2400" dirty="0" err="1" smtClean="0"/>
              <a:t>celebrated</a:t>
            </a:r>
            <a:r>
              <a:rPr lang="pl-PL" sz="2400" dirty="0" smtClean="0"/>
              <a:t> Theater School</a:t>
            </a:r>
            <a:r>
              <a:rPr lang="pl-PL" sz="2400" dirty="0" smtClean="0"/>
              <a:t> of </a:t>
            </a:r>
            <a:r>
              <a:rPr lang="pl-PL" sz="2400" dirty="0" err="1" smtClean="0"/>
              <a:t>Cracow</a:t>
            </a:r>
            <a:r>
              <a:rPr lang="pl-PL" sz="2400" dirty="0"/>
              <a:t> </a:t>
            </a:r>
            <a:endParaRPr lang="pl-PL" sz="2400" dirty="0" smtClean="0"/>
          </a:p>
          <a:p>
            <a:pPr marL="383540" indent="-383540"/>
            <a:r>
              <a:rPr lang="pl-PL" sz="2400" dirty="0" err="1" smtClean="0"/>
              <a:t>She</a:t>
            </a:r>
            <a:r>
              <a:rPr lang="pl-PL" sz="2400" dirty="0" smtClean="0"/>
              <a:t> </a:t>
            </a:r>
            <a:r>
              <a:rPr lang="pl-PL" sz="2400" dirty="0" err="1" smtClean="0"/>
              <a:t>started</a:t>
            </a:r>
            <a:r>
              <a:rPr lang="pl-PL" sz="2400" dirty="0" smtClean="0"/>
              <a:t> </a:t>
            </a:r>
            <a:r>
              <a:rPr lang="pl-PL" sz="2400" dirty="0" err="1" smtClean="0"/>
              <a:t>her</a:t>
            </a:r>
            <a:r>
              <a:rPr lang="pl-PL" sz="2400" dirty="0" smtClean="0"/>
              <a:t> </a:t>
            </a:r>
            <a:r>
              <a:rPr lang="pl-PL" sz="2400" dirty="0" err="1" smtClean="0"/>
              <a:t>acting</a:t>
            </a:r>
            <a:r>
              <a:rPr lang="pl-PL" sz="2400" dirty="0" smtClean="0"/>
              <a:t> </a:t>
            </a:r>
            <a:r>
              <a:rPr lang="pl-PL" sz="2400" dirty="0" err="1" smtClean="0"/>
              <a:t>career</a:t>
            </a:r>
            <a:r>
              <a:rPr lang="pl-PL" sz="2400" dirty="0" smtClean="0"/>
              <a:t> </a:t>
            </a:r>
            <a:r>
              <a:rPr lang="pl-PL" sz="2400" dirty="0" err="1" smtClean="0"/>
              <a:t>while</a:t>
            </a:r>
            <a:r>
              <a:rPr lang="pl-PL" sz="2400" dirty="0" smtClean="0"/>
              <a:t> </a:t>
            </a:r>
            <a:r>
              <a:rPr lang="pl-PL" sz="2400" dirty="0" err="1" smtClean="0"/>
              <a:t>still</a:t>
            </a:r>
            <a:r>
              <a:rPr lang="pl-PL" sz="2400" dirty="0" smtClean="0"/>
              <a:t> a student. </a:t>
            </a:r>
          </a:p>
          <a:p>
            <a:pPr marL="383540" indent="-383540"/>
            <a:r>
              <a:rPr lang="pl-PL" sz="2400" dirty="0" smtClean="0"/>
              <a:t> </a:t>
            </a:r>
            <a:r>
              <a:rPr lang="pl-PL" sz="2400" dirty="0" err="1" smtClean="0"/>
              <a:t>Since</a:t>
            </a:r>
            <a:r>
              <a:rPr lang="pl-PL" sz="2400" dirty="0" smtClean="0"/>
              <a:t> </a:t>
            </a:r>
            <a:r>
              <a:rPr lang="pl-PL" sz="2400" dirty="0"/>
              <a:t>1990 </a:t>
            </a:r>
            <a:r>
              <a:rPr lang="pl-PL" sz="2400" dirty="0" err="1"/>
              <a:t>she</a:t>
            </a:r>
            <a:r>
              <a:rPr lang="pl-PL" sz="2400" dirty="0"/>
              <a:t> </a:t>
            </a:r>
            <a:r>
              <a:rPr lang="pl-PL" sz="2400" dirty="0" err="1"/>
              <a:t>has</a:t>
            </a:r>
            <a:r>
              <a:rPr lang="pl-PL" sz="2400" dirty="0"/>
              <a:t> </a:t>
            </a:r>
            <a:r>
              <a:rPr lang="pl-PL" sz="2400" dirty="0" err="1"/>
              <a:t>been</a:t>
            </a:r>
            <a:r>
              <a:rPr lang="pl-PL" sz="2400" dirty="0"/>
              <a:t> a </a:t>
            </a:r>
            <a:r>
              <a:rPr lang="pl-PL" sz="2400" dirty="0" err="1"/>
              <a:t>lecturer</a:t>
            </a:r>
            <a:r>
              <a:rPr lang="pl-PL" sz="2400" dirty="0"/>
              <a:t> </a:t>
            </a:r>
            <a:r>
              <a:rPr lang="pl-PL" sz="2400" dirty="0" err="1"/>
              <a:t>at</a:t>
            </a:r>
            <a:r>
              <a:rPr lang="pl-PL" sz="2400" dirty="0"/>
              <a:t> </a:t>
            </a:r>
            <a:r>
              <a:rPr lang="pl-PL" sz="2400" dirty="0" err="1" smtClean="0"/>
              <a:t>her</a:t>
            </a:r>
            <a:r>
              <a:rPr lang="pl-PL" sz="2400" dirty="0" smtClean="0"/>
              <a:t> </a:t>
            </a:r>
            <a:r>
              <a:rPr lang="pl-PL" sz="2400" dirty="0" err="1" smtClean="0"/>
              <a:t>university</a:t>
            </a:r>
            <a:r>
              <a:rPr lang="pl-PL" sz="2400" dirty="0" smtClean="0"/>
              <a:t>.</a:t>
            </a:r>
          </a:p>
          <a:p>
            <a:pPr marL="383540" indent="-383540"/>
            <a:r>
              <a:rPr lang="pl-PL" sz="2400" noProof="1" smtClean="0"/>
              <a:t>Anna </a:t>
            </a:r>
            <a:r>
              <a:rPr lang="pl-PL" sz="2400" noProof="1"/>
              <a:t>has played about 250 theatrical and film </a:t>
            </a:r>
            <a:r>
              <a:rPr lang="pl-PL" sz="2400" noProof="1" smtClean="0"/>
              <a:t>roles–has been one of the best Polish actresses.</a:t>
            </a:r>
            <a:endParaRPr lang="pl-PL" sz="2400" noProof="1" smtClean="0"/>
          </a:p>
          <a:p>
            <a:pPr marL="383540" indent="-383540"/>
            <a:r>
              <a:rPr lang="pl-PL" sz="2400" noProof="1" smtClean="0"/>
              <a:t>Her life has been </a:t>
            </a:r>
            <a:r>
              <a:rPr lang="pl-PL" sz="2400" noProof="1"/>
              <a:t>full of pain </a:t>
            </a:r>
            <a:r>
              <a:rPr lang="pl-PL" sz="2400" noProof="1"/>
              <a:t>and </a:t>
            </a:r>
            <a:r>
              <a:rPr lang="pl-PL" sz="2400" noProof="1" smtClean="0"/>
              <a:t>struggle. </a:t>
            </a:r>
            <a:r>
              <a:rPr lang="pl-PL" sz="2400" noProof="1"/>
              <a:t>She </a:t>
            </a:r>
            <a:r>
              <a:rPr lang="pl-PL" sz="2400" noProof="1" smtClean="0"/>
              <a:t>lost her husband at the age of </a:t>
            </a:r>
            <a:r>
              <a:rPr lang="pl-PL" sz="2400" noProof="1" smtClean="0"/>
              <a:t>28, was </a:t>
            </a:r>
            <a:r>
              <a:rPr lang="pl-PL" sz="2400" noProof="1" smtClean="0"/>
              <a:t>seriously injuries in two car </a:t>
            </a:r>
            <a:r>
              <a:rPr lang="pl-PL" sz="2400" noProof="1" smtClean="0"/>
              <a:t>accidents.</a:t>
            </a:r>
            <a:endParaRPr lang="pl-PL" sz="2400" noProof="1" smtClean="0"/>
          </a:p>
          <a:p>
            <a:pPr marL="0" indent="0">
              <a:buNone/>
            </a:pPr>
            <a:endParaRPr lang="pl-PL" sz="2400" noProof="1" smtClean="0"/>
          </a:p>
          <a:p>
            <a:pPr marL="383540" indent="-383540"/>
            <a:endParaRPr lang="pl-PL" sz="2400" dirty="0" smtClean="0"/>
          </a:p>
          <a:p>
            <a:pPr marL="0" indent="0">
              <a:buNone/>
            </a:pPr>
            <a:endParaRPr lang="pl-PL" sz="2400" dirty="0"/>
          </a:p>
          <a:p>
            <a:pPr marL="383540" indent="-383540"/>
            <a:endParaRPr lang="pl-PL" dirty="0"/>
          </a:p>
        </p:txBody>
      </p:sp>
      <p:sp>
        <p:nvSpPr>
          <p:cNvPr id="14" name="Rectangle 10">
            <a:extLst>
              <a:ext uri="{FF2B5EF4-FFF2-40B4-BE49-F238E27FC236}">
                <a16:creationId xmlns="" xmlns:a16="http://schemas.microsoft.com/office/drawing/2014/main" id="{EB97D8A6-1C5A-42B6-AE78-F3D0F9BDF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210" y="1375065"/>
            <a:ext cx="3401422" cy="3482685"/>
          </a:xfrm>
          <a:prstGeom prst="rect">
            <a:avLst/>
          </a:prstGeom>
        </p:spPr>
      </p:pic>
    </p:spTree>
    <p:extLst>
      <p:ext uri="{BB962C8B-B14F-4D97-AF65-F5344CB8AC3E}">
        <p14:creationId xmlns:p14="http://schemas.microsoft.com/office/powerpoint/2010/main" val="2008895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975498" y="590302"/>
            <a:ext cx="5954232" cy="6231580"/>
          </a:xfrm>
        </p:spPr>
        <p:txBody>
          <a:bodyPr>
            <a:normAutofit/>
          </a:bodyPr>
          <a:lstStyle/>
          <a:p>
            <a:r>
              <a:rPr lang="pl-PL" sz="3200" i="1" dirty="0"/>
              <a:t>” </a:t>
            </a:r>
            <a:r>
              <a:rPr lang="pl-PL" sz="3200" i="1" dirty="0" err="1"/>
              <a:t>Acting</a:t>
            </a:r>
            <a:r>
              <a:rPr lang="pl-PL" sz="3200" i="1" dirty="0"/>
              <a:t> </a:t>
            </a:r>
            <a:r>
              <a:rPr lang="en-US" sz="3200" i="1" dirty="0" smtClean="0"/>
              <a:t>it </a:t>
            </a:r>
            <a:r>
              <a:rPr lang="en-US" sz="3200" i="1" dirty="0"/>
              <a:t>is the most beautiful profession in the world because it deals with the deepest secrets of the heart and soul of </a:t>
            </a:r>
            <a:r>
              <a:rPr lang="en-US" sz="3200" i="1" dirty="0" smtClean="0"/>
              <a:t>man</a:t>
            </a:r>
            <a:r>
              <a:rPr lang="pl-PL" sz="3200" i="1" dirty="0" smtClean="0"/>
              <a:t>”</a:t>
            </a:r>
            <a:r>
              <a:rPr lang="en-US" sz="3200" dirty="0" smtClean="0"/>
              <a:t>.</a:t>
            </a:r>
            <a:endParaRPr lang="pl-PL" sz="3200" dirty="0" smtClean="0"/>
          </a:p>
          <a:p>
            <a:endParaRPr lang="pl-PL" sz="900" dirty="0" smtClean="0"/>
          </a:p>
          <a:p>
            <a:r>
              <a:rPr lang="pl-PL" sz="3200" i="1" dirty="0"/>
              <a:t>” </a:t>
            </a:r>
            <a:r>
              <a:rPr lang="en-US" sz="3200" i="1" dirty="0" smtClean="0"/>
              <a:t>While </a:t>
            </a:r>
            <a:r>
              <a:rPr lang="en-US" sz="3200" i="1" dirty="0"/>
              <a:t>working on roles, I try to understand the other person: his pain, complexes, motives for acting</a:t>
            </a:r>
            <a:r>
              <a:rPr lang="pl-PL" sz="3200" i="1" dirty="0"/>
              <a:t>, </a:t>
            </a:r>
            <a:r>
              <a:rPr lang="en-US" sz="3200" i="1" dirty="0"/>
              <a:t>thoughts and </a:t>
            </a:r>
            <a:r>
              <a:rPr lang="en-US" sz="3200" i="1" dirty="0" smtClean="0"/>
              <a:t>feelings</a:t>
            </a:r>
            <a:r>
              <a:rPr lang="pl-PL" sz="3200" i="1" dirty="0" smtClean="0"/>
              <a:t>”</a:t>
            </a:r>
            <a:r>
              <a:rPr lang="en-US" sz="3200" i="1" dirty="0" smtClean="0"/>
              <a:t>. </a:t>
            </a:r>
            <a:endParaRPr lang="pl-PL" sz="3200" i="1" dirty="0" smtClean="0"/>
          </a:p>
          <a:p>
            <a:pPr marL="0" indent="0">
              <a:buNone/>
            </a:pPr>
            <a:r>
              <a:rPr lang="pl-PL" sz="3200" dirty="0" smtClean="0"/>
              <a:t>                       </a:t>
            </a:r>
            <a:r>
              <a:rPr lang="en-US" sz="3200" dirty="0" smtClean="0"/>
              <a:t>- </a:t>
            </a:r>
            <a:r>
              <a:rPr lang="en-US" sz="3200" dirty="0"/>
              <a:t>says Anna </a:t>
            </a:r>
            <a:r>
              <a:rPr lang="en-US" sz="3200" dirty="0" err="1"/>
              <a:t>Dymna</a:t>
            </a:r>
            <a:r>
              <a:rPr lang="en-US" sz="3200" dirty="0"/>
              <a:t>.</a:t>
            </a:r>
            <a:endParaRPr lang="pl-PL" sz="3200" dirty="0"/>
          </a:p>
          <a:p>
            <a:endParaRPr lang="pl-PL" sz="3200" i="1" dirty="0"/>
          </a:p>
          <a:p>
            <a:endParaRPr lang="en-US" sz="3200" dirty="0"/>
          </a:p>
          <a:p>
            <a:endParaRPr lang="pl-PL" sz="3200"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78" y="3211032"/>
            <a:ext cx="3843568" cy="3094072"/>
          </a:xfrm>
          <a:prstGeom prst="rect">
            <a:avLst/>
          </a:prstGeom>
        </p:spPr>
      </p:pic>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152" y="297711"/>
            <a:ext cx="4253021" cy="2381692"/>
          </a:xfrm>
          <a:prstGeom prst="rect">
            <a:avLst/>
          </a:prstGeom>
        </p:spPr>
      </p:pic>
    </p:spTree>
    <p:extLst>
      <p:ext uri="{BB962C8B-B14F-4D97-AF65-F5344CB8AC3E}">
        <p14:creationId xmlns:p14="http://schemas.microsoft.com/office/powerpoint/2010/main" val="3692931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5835060" y="374061"/>
            <a:ext cx="6018028" cy="3249931"/>
          </a:xfrm>
        </p:spPr>
        <p:txBody>
          <a:bodyPr>
            <a:noAutofit/>
          </a:bodyPr>
          <a:lstStyle/>
          <a:p>
            <a:r>
              <a:rPr lang="pl-PL" sz="2800" i="1" dirty="0" smtClean="0"/>
              <a:t>”</a:t>
            </a:r>
            <a:r>
              <a:rPr lang="en-US" sz="2800" i="1" dirty="0" smtClean="0"/>
              <a:t>Only </a:t>
            </a:r>
            <a:r>
              <a:rPr lang="en-US" sz="2800" i="1" dirty="0"/>
              <a:t>thanks to this I dared to approach people who are dramatically experienced by fate</a:t>
            </a:r>
            <a:r>
              <a:rPr lang="en-US" sz="2800" i="1" dirty="0" smtClean="0"/>
              <a:t>.</a:t>
            </a:r>
            <a:r>
              <a:rPr lang="pl-PL" sz="2800" i="1" dirty="0" smtClean="0"/>
              <a:t>               </a:t>
            </a:r>
            <a:r>
              <a:rPr lang="en-US" sz="2800" i="1" dirty="0" smtClean="0"/>
              <a:t> </a:t>
            </a:r>
            <a:r>
              <a:rPr lang="en-US" sz="2800" i="1" dirty="0"/>
              <a:t>I am learning to understand their suffering, somehow tame them </a:t>
            </a:r>
            <a:r>
              <a:rPr lang="pl-PL" sz="2800" i="1" dirty="0" smtClean="0"/>
              <a:t>                 </a:t>
            </a:r>
            <a:r>
              <a:rPr lang="en-US" sz="2800" i="1" dirty="0" smtClean="0"/>
              <a:t>and </a:t>
            </a:r>
            <a:r>
              <a:rPr lang="en-US" sz="2800" i="1" dirty="0"/>
              <a:t>help them </a:t>
            </a:r>
            <a:r>
              <a:rPr lang="en-US" sz="2800" i="1" dirty="0" smtClean="0"/>
              <a:t>live</a:t>
            </a:r>
            <a:r>
              <a:rPr lang="pl-PL" sz="2800" i="1" dirty="0" smtClean="0"/>
              <a:t>.”</a:t>
            </a:r>
          </a:p>
          <a:p>
            <a:pPr marL="0" indent="0">
              <a:buNone/>
            </a:pPr>
            <a:r>
              <a:rPr lang="pl-PL" sz="2800" dirty="0" smtClean="0"/>
              <a:t>			</a:t>
            </a:r>
            <a:r>
              <a:rPr lang="en-US" sz="2800" dirty="0" smtClean="0"/>
              <a:t>- </a:t>
            </a:r>
            <a:r>
              <a:rPr lang="en-US" sz="2800" dirty="0"/>
              <a:t>says Anna </a:t>
            </a:r>
            <a:r>
              <a:rPr lang="en-US" sz="2800" dirty="0" err="1"/>
              <a:t>Dymna</a:t>
            </a:r>
            <a:r>
              <a:rPr lang="en-US" sz="2800" dirty="0"/>
              <a:t>.</a:t>
            </a:r>
            <a:endParaRPr lang="pl-PL" sz="2800" dirty="0"/>
          </a:p>
          <a:p>
            <a:endParaRPr lang="pl-PL" sz="2800" i="1" dirty="0"/>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381" y="3514593"/>
            <a:ext cx="4763386" cy="3177141"/>
          </a:xfrm>
          <a:prstGeom prst="rect">
            <a:avLst/>
          </a:prstGeom>
        </p:spPr>
      </p:pic>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2" y="374061"/>
            <a:ext cx="4187375" cy="6041253"/>
          </a:xfrm>
          <a:prstGeom prst="rect">
            <a:avLst/>
          </a:prstGeom>
        </p:spPr>
      </p:pic>
    </p:spTree>
    <p:extLst>
      <p:ext uri="{BB962C8B-B14F-4D97-AF65-F5344CB8AC3E}">
        <p14:creationId xmlns:p14="http://schemas.microsoft.com/office/powerpoint/2010/main" val="732566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 xmlns:a16="http://schemas.microsoft.com/office/drawing/2014/main" id="{2793B903-AB42-42A0-AE97-93D366679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 xmlns:a16="http://schemas.microsoft.com/office/drawing/2014/main" id="{A1F7F14B-ED51-4057-8897-4FC72CA2B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 xmlns:a16="http://schemas.microsoft.com/office/drawing/2014/main" id="{4C81D0AB-3542-4992-A74B-7113A893A889}"/>
              </a:ext>
            </a:extLst>
          </p:cNvPr>
          <p:cNvSpPr>
            <a:spLocks noGrp="1"/>
          </p:cNvSpPr>
          <p:nvPr>
            <p:ph type="title"/>
          </p:nvPr>
        </p:nvSpPr>
        <p:spPr>
          <a:xfrm>
            <a:off x="739627" y="678110"/>
            <a:ext cx="4018839" cy="675094"/>
          </a:xfrm>
        </p:spPr>
        <p:txBody>
          <a:bodyPr vert="horz" lIns="91440" tIns="45720" rIns="91440" bIns="45720" rtlCol="0" anchor="t">
            <a:normAutofit/>
          </a:bodyPr>
          <a:lstStyle/>
          <a:p>
            <a:pPr>
              <a:lnSpc>
                <a:spcPct val="89000"/>
              </a:lnSpc>
            </a:pPr>
            <a:r>
              <a:rPr lang="en-US" sz="3600" b="1" dirty="0">
                <a:solidFill>
                  <a:srgbClr val="002060"/>
                </a:solidFill>
                <a:latin typeface="Comic Sans MS"/>
              </a:rPr>
              <a:t>Charity Work</a:t>
            </a:r>
          </a:p>
        </p:txBody>
      </p:sp>
      <p:sp>
        <p:nvSpPr>
          <p:cNvPr id="9" name="Rectangle 13">
            <a:extLst>
              <a:ext uri="{FF2B5EF4-FFF2-40B4-BE49-F238E27FC236}">
                <a16:creationId xmlns="" xmlns:a16="http://schemas.microsoft.com/office/drawing/2014/main" id="{09CB4F78-37FA-4A6C-B624-E7F7D69168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Obraz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20" y="4416189"/>
            <a:ext cx="6659880" cy="2255444"/>
          </a:xfrm>
          <a:prstGeom prst="rect">
            <a:avLst/>
          </a:prstGeom>
        </p:spPr>
      </p:pic>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5" y="1828799"/>
            <a:ext cx="5337545" cy="3558363"/>
          </a:xfrm>
          <a:prstGeom prst="rect">
            <a:avLst/>
          </a:prstGeom>
        </p:spPr>
      </p:pic>
      <p:sp>
        <p:nvSpPr>
          <p:cNvPr id="3" name="Symbol zastępczy zawartości 2"/>
          <p:cNvSpPr>
            <a:spLocks noGrp="1"/>
          </p:cNvSpPr>
          <p:nvPr>
            <p:ph idx="1"/>
          </p:nvPr>
        </p:nvSpPr>
        <p:spPr>
          <a:xfrm>
            <a:off x="5725455" y="588846"/>
            <a:ext cx="6273209" cy="3515324"/>
          </a:xfrm>
        </p:spPr>
        <p:txBody>
          <a:bodyPr>
            <a:normAutofit/>
          </a:bodyPr>
          <a:lstStyle/>
          <a:p>
            <a:endParaRPr lang="pl-PL" dirty="0" smtClean="0"/>
          </a:p>
          <a:p>
            <a:r>
              <a:rPr lang="pl-PL" sz="2800" dirty="0" smtClean="0">
                <a:solidFill>
                  <a:srgbClr val="002060"/>
                </a:solidFill>
              </a:rPr>
              <a:t>Anna </a:t>
            </a:r>
            <a:r>
              <a:rPr lang="en-US" sz="2800" dirty="0" err="1">
                <a:solidFill>
                  <a:srgbClr val="002060"/>
                </a:solidFill>
              </a:rPr>
              <a:t>Dymna</a:t>
            </a:r>
            <a:r>
              <a:rPr lang="en-US" sz="2800" dirty="0">
                <a:solidFill>
                  <a:srgbClr val="002060"/>
                </a:solidFill>
              </a:rPr>
              <a:t> has been involved in </a:t>
            </a:r>
            <a:r>
              <a:rPr lang="en-US" sz="2800" dirty="0" smtClean="0">
                <a:solidFill>
                  <a:srgbClr val="002060"/>
                </a:solidFill>
              </a:rPr>
              <a:t>charity</a:t>
            </a:r>
            <a:r>
              <a:rPr lang="pl-PL" sz="2800" dirty="0" smtClean="0">
                <a:solidFill>
                  <a:srgbClr val="002060"/>
                </a:solidFill>
              </a:rPr>
              <a:t> </a:t>
            </a:r>
            <a:r>
              <a:rPr lang="pl-PL" sz="2800" dirty="0" err="1" smtClean="0">
                <a:solidFill>
                  <a:srgbClr val="002060"/>
                </a:solidFill>
              </a:rPr>
              <a:t>projects</a:t>
            </a:r>
            <a:r>
              <a:rPr lang="pl-PL" sz="2800" dirty="0" smtClean="0">
                <a:solidFill>
                  <a:srgbClr val="002060"/>
                </a:solidFill>
              </a:rPr>
              <a:t> </a:t>
            </a:r>
            <a:r>
              <a:rPr lang="en-US" sz="2800" dirty="0">
                <a:solidFill>
                  <a:srgbClr val="002060"/>
                </a:solidFill>
              </a:rPr>
              <a:t> for many years. </a:t>
            </a:r>
            <a:endParaRPr lang="pl-PL" sz="2800" dirty="0">
              <a:solidFill>
                <a:srgbClr val="002060"/>
              </a:solidFill>
            </a:endParaRPr>
          </a:p>
          <a:p>
            <a:r>
              <a:rPr lang="en-US" sz="2800" dirty="0">
                <a:solidFill>
                  <a:srgbClr val="002060"/>
                </a:solidFill>
              </a:rPr>
              <a:t>In 1999 she started co-operation </a:t>
            </a:r>
            <a:r>
              <a:rPr lang="pl-PL" sz="2800" dirty="0">
                <a:solidFill>
                  <a:srgbClr val="002060"/>
                </a:solidFill>
              </a:rPr>
              <a:t> </a:t>
            </a:r>
            <a:r>
              <a:rPr lang="pl-PL" sz="2800" dirty="0" smtClean="0">
                <a:solidFill>
                  <a:srgbClr val="002060"/>
                </a:solidFill>
              </a:rPr>
              <a:t>        </a:t>
            </a:r>
            <a:r>
              <a:rPr lang="en-US" sz="2800" dirty="0" smtClean="0">
                <a:solidFill>
                  <a:srgbClr val="002060"/>
                </a:solidFill>
              </a:rPr>
              <a:t>with </a:t>
            </a:r>
            <a:r>
              <a:rPr lang="en-US" sz="2800" dirty="0">
                <a:solidFill>
                  <a:srgbClr val="002060"/>
                </a:solidFill>
              </a:rPr>
              <a:t>the </a:t>
            </a:r>
            <a:r>
              <a:rPr lang="en-US" sz="2800" b="1" dirty="0">
                <a:solidFill>
                  <a:srgbClr val="002060"/>
                </a:solidFill>
              </a:rPr>
              <a:t>St. Brother Albert Foundation</a:t>
            </a:r>
            <a:r>
              <a:rPr lang="en-US" sz="2800" dirty="0">
                <a:solidFill>
                  <a:srgbClr val="002060"/>
                </a:solidFill>
              </a:rPr>
              <a:t> </a:t>
            </a:r>
            <a:r>
              <a:rPr lang="en-US" sz="2800" dirty="0" err="1" smtClean="0">
                <a:solidFill>
                  <a:srgbClr val="002060"/>
                </a:solidFill>
              </a:rPr>
              <a:t>organiz</a:t>
            </a:r>
            <a:r>
              <a:rPr lang="pl-PL" sz="2800" dirty="0" err="1" smtClean="0">
                <a:solidFill>
                  <a:srgbClr val="002060"/>
                </a:solidFill>
              </a:rPr>
              <a:t>ing</a:t>
            </a:r>
            <a:r>
              <a:rPr lang="en-US" sz="2800" dirty="0" smtClean="0">
                <a:solidFill>
                  <a:srgbClr val="002060"/>
                </a:solidFill>
              </a:rPr>
              <a:t> </a:t>
            </a:r>
            <a:r>
              <a:rPr lang="en-US" sz="2800" dirty="0">
                <a:solidFill>
                  <a:srgbClr val="002060"/>
                </a:solidFill>
              </a:rPr>
              <a:t>charity </a:t>
            </a:r>
            <a:r>
              <a:rPr lang="en-US" sz="2800" dirty="0" smtClean="0">
                <a:solidFill>
                  <a:srgbClr val="002060"/>
                </a:solidFill>
              </a:rPr>
              <a:t>performances</a:t>
            </a:r>
            <a:r>
              <a:rPr lang="pl-PL" sz="2800" dirty="0" smtClean="0">
                <a:solidFill>
                  <a:srgbClr val="002060"/>
                </a:solidFill>
              </a:rPr>
              <a:t>and </a:t>
            </a:r>
            <a:r>
              <a:rPr lang="en-US" sz="2800" dirty="0" err="1" smtClean="0">
                <a:solidFill>
                  <a:srgbClr val="002060"/>
                </a:solidFill>
              </a:rPr>
              <a:t>therapi</a:t>
            </a:r>
            <a:r>
              <a:rPr lang="pl-PL" sz="2800" dirty="0" smtClean="0">
                <a:solidFill>
                  <a:srgbClr val="002060"/>
                </a:solidFill>
              </a:rPr>
              <a:t>es for</a:t>
            </a:r>
            <a:r>
              <a:rPr lang="en-US" sz="2800" dirty="0" smtClean="0">
                <a:solidFill>
                  <a:srgbClr val="002060"/>
                </a:solidFill>
              </a:rPr>
              <a:t> </a:t>
            </a:r>
            <a:r>
              <a:rPr lang="pl-PL" sz="2800" dirty="0" smtClean="0">
                <a:solidFill>
                  <a:srgbClr val="002060"/>
                </a:solidFill>
              </a:rPr>
              <a:t>the </a:t>
            </a:r>
            <a:r>
              <a:rPr lang="en-US" sz="2800" dirty="0" smtClean="0">
                <a:solidFill>
                  <a:srgbClr val="002060"/>
                </a:solidFill>
              </a:rPr>
              <a:t>disabled</a:t>
            </a:r>
            <a:r>
              <a:rPr lang="en-US" sz="2800" dirty="0">
                <a:solidFill>
                  <a:srgbClr val="002060"/>
                </a:solidFill>
              </a:rPr>
              <a:t>.</a:t>
            </a:r>
            <a:endParaRPr lang="pl-PL" sz="2800" dirty="0">
              <a:solidFill>
                <a:srgbClr val="002060"/>
              </a:solidFill>
            </a:endParaRPr>
          </a:p>
          <a:p>
            <a:endParaRPr lang="pl-PL" dirty="0"/>
          </a:p>
        </p:txBody>
      </p:sp>
    </p:spTree>
    <p:extLst>
      <p:ext uri="{BB962C8B-B14F-4D97-AF65-F5344CB8AC3E}">
        <p14:creationId xmlns:p14="http://schemas.microsoft.com/office/powerpoint/2010/main" val="2431863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839432" y="451883"/>
            <a:ext cx="9234967" cy="760228"/>
          </a:xfrm>
        </p:spPr>
        <p:txBody>
          <a:bodyPr>
            <a:normAutofit fontScale="90000"/>
          </a:bodyPr>
          <a:lstStyle/>
          <a:p>
            <a:r>
              <a:rPr lang="pl-PL" b="1" dirty="0" err="1" smtClean="0"/>
              <a:t>Albertiana</a:t>
            </a:r>
            <a:r>
              <a:rPr lang="pl-PL" b="1" dirty="0" smtClean="0"/>
              <a:t>  </a:t>
            </a:r>
            <a:r>
              <a:rPr lang="pl-PL" b="1" dirty="0" smtClean="0"/>
              <a:t>- </a:t>
            </a:r>
            <a:r>
              <a:rPr lang="pl-PL" b="1" dirty="0" err="1" smtClean="0"/>
              <a:t>Festival</a:t>
            </a:r>
            <a:r>
              <a:rPr lang="pl-PL" b="1" dirty="0" smtClean="0"/>
              <a:t> </a:t>
            </a:r>
            <a:r>
              <a:rPr lang="pl-PL" b="1" dirty="0" smtClean="0"/>
              <a:t>for the </a:t>
            </a:r>
            <a:r>
              <a:rPr lang="pl-PL" b="1" dirty="0" err="1" smtClean="0"/>
              <a:t>handicapped</a:t>
            </a:r>
            <a:endParaRPr lang="pl-PL" b="1" dirty="0"/>
          </a:p>
        </p:txBody>
      </p:sp>
      <p:sp>
        <p:nvSpPr>
          <p:cNvPr id="6" name="Symbol zastępczy zawartości 5"/>
          <p:cNvSpPr>
            <a:spLocks noGrp="1"/>
          </p:cNvSpPr>
          <p:nvPr>
            <p:ph idx="1"/>
          </p:nvPr>
        </p:nvSpPr>
        <p:spPr>
          <a:xfrm>
            <a:off x="850605" y="1883336"/>
            <a:ext cx="3934046" cy="4379237"/>
          </a:xfrm>
        </p:spPr>
        <p:txBody>
          <a:bodyPr>
            <a:noAutofit/>
          </a:bodyPr>
          <a:lstStyle/>
          <a:p>
            <a:pPr marL="0" indent="0">
              <a:buNone/>
            </a:pPr>
            <a:r>
              <a:rPr lang="pl-PL" sz="2800" dirty="0" smtClean="0">
                <a:solidFill>
                  <a:srgbClr val="002060"/>
                </a:solidFill>
                <a:ea typeface="Arial Unicode MS" panose="020B0604020202020204" pitchFamily="34" charset="-128"/>
                <a:cs typeface="Arial Unicode MS" panose="020B0604020202020204" pitchFamily="34" charset="-128"/>
              </a:rPr>
              <a:t>In 2001</a:t>
            </a:r>
            <a:r>
              <a:rPr lang="en-US" sz="2800" dirty="0" smtClean="0">
                <a:solidFill>
                  <a:srgbClr val="002060"/>
                </a:solidFill>
                <a:ea typeface="Arial Unicode MS" panose="020B0604020202020204" pitchFamily="34" charset="-128"/>
                <a:cs typeface="Arial Unicode MS" panose="020B0604020202020204" pitchFamily="34" charset="-128"/>
              </a:rPr>
              <a:t> </a:t>
            </a:r>
            <a:r>
              <a:rPr lang="en-US" sz="2800" dirty="0">
                <a:solidFill>
                  <a:srgbClr val="002060"/>
                </a:solidFill>
                <a:ea typeface="Arial Unicode MS" panose="020B0604020202020204" pitchFamily="34" charset="-128"/>
                <a:cs typeface="Arial Unicode MS" panose="020B0604020202020204" pitchFamily="34" charset="-128"/>
              </a:rPr>
              <a:t>she </a:t>
            </a:r>
            <a:r>
              <a:rPr lang="en-US" sz="2800" dirty="0" smtClean="0">
                <a:solidFill>
                  <a:srgbClr val="002060"/>
                </a:solidFill>
                <a:ea typeface="Arial Unicode MS" panose="020B0604020202020204" pitchFamily="34" charset="-128"/>
                <a:cs typeface="Arial Unicode MS" panose="020B0604020202020204" pitchFamily="34" charset="-128"/>
              </a:rPr>
              <a:t>originated </a:t>
            </a:r>
            <a:r>
              <a:rPr lang="en-US" sz="2800" dirty="0">
                <a:solidFill>
                  <a:srgbClr val="002060"/>
                </a:solidFill>
                <a:ea typeface="Arial Unicode MS" panose="020B0604020202020204" pitchFamily="34" charset="-128"/>
                <a:cs typeface="Arial Unicode MS" panose="020B0604020202020204" pitchFamily="34" charset="-128"/>
              </a:rPr>
              <a:t>the "</a:t>
            </a:r>
            <a:r>
              <a:rPr lang="en-US" sz="2800" dirty="0" err="1">
                <a:solidFill>
                  <a:srgbClr val="002060"/>
                </a:solidFill>
                <a:ea typeface="Arial Unicode MS" panose="020B0604020202020204" pitchFamily="34" charset="-128"/>
                <a:cs typeface="Arial Unicode MS" panose="020B0604020202020204" pitchFamily="34" charset="-128"/>
              </a:rPr>
              <a:t>Albertiana</a:t>
            </a:r>
            <a:r>
              <a:rPr lang="en-US" sz="2800" dirty="0">
                <a:solidFill>
                  <a:srgbClr val="002060"/>
                </a:solidFill>
                <a:ea typeface="Arial Unicode MS" panose="020B0604020202020204" pitchFamily="34" charset="-128"/>
                <a:cs typeface="Arial Unicode MS" panose="020B0604020202020204" pitchFamily="34" charset="-128"/>
              </a:rPr>
              <a:t>" </a:t>
            </a:r>
            <a:r>
              <a:rPr lang="pl-PL" sz="2800" dirty="0" smtClean="0">
                <a:solidFill>
                  <a:srgbClr val="002060"/>
                </a:solidFill>
                <a:ea typeface="Arial Unicode MS" panose="020B0604020202020204" pitchFamily="34" charset="-128"/>
                <a:cs typeface="Arial Unicode MS" panose="020B0604020202020204" pitchFamily="34" charset="-128"/>
              </a:rPr>
              <a:t> -</a:t>
            </a:r>
          </a:p>
          <a:p>
            <a:pPr marL="0" indent="0">
              <a:buNone/>
            </a:pPr>
            <a:r>
              <a:rPr lang="en-US" sz="2800" dirty="0" smtClean="0">
                <a:solidFill>
                  <a:srgbClr val="002060"/>
                </a:solidFill>
                <a:ea typeface="Arial Unicode MS" panose="020B0604020202020204" pitchFamily="34" charset="-128"/>
                <a:cs typeface="Arial Unicode MS" panose="020B0604020202020204" pitchFamily="34" charset="-128"/>
              </a:rPr>
              <a:t>National </a:t>
            </a:r>
            <a:r>
              <a:rPr lang="en-US" sz="2800" dirty="0">
                <a:solidFill>
                  <a:srgbClr val="002060"/>
                </a:solidFill>
                <a:ea typeface="Arial Unicode MS" panose="020B0604020202020204" pitchFamily="34" charset="-128"/>
                <a:cs typeface="Arial Unicode MS" panose="020B0604020202020204" pitchFamily="34" charset="-128"/>
              </a:rPr>
              <a:t>Festival of Theatre and Musical Works of </a:t>
            </a:r>
            <a:r>
              <a:rPr lang="en-US" sz="2800" dirty="0" smtClean="0">
                <a:solidFill>
                  <a:srgbClr val="002060"/>
                </a:solidFill>
                <a:ea typeface="Arial Unicode MS" panose="020B0604020202020204" pitchFamily="34" charset="-128"/>
                <a:cs typeface="Arial Unicode MS" panose="020B0604020202020204" pitchFamily="34" charset="-128"/>
              </a:rPr>
              <a:t>Disabled Persons</a:t>
            </a:r>
            <a:r>
              <a:rPr lang="pl-PL" sz="2800" dirty="0" smtClean="0">
                <a:solidFill>
                  <a:srgbClr val="002060"/>
                </a:solidFill>
                <a:ea typeface="Arial Unicode MS" panose="020B0604020202020204" pitchFamily="34" charset="-128"/>
                <a:cs typeface="Arial Unicode MS" panose="020B0604020202020204" pitchFamily="34" charset="-128"/>
              </a:rPr>
              <a:t>, </a:t>
            </a:r>
          </a:p>
          <a:p>
            <a:pPr marL="0" indent="0">
              <a:buNone/>
            </a:pPr>
            <a:r>
              <a:rPr lang="pl-PL" sz="2800" dirty="0" err="1" smtClean="0">
                <a:solidFill>
                  <a:srgbClr val="002060"/>
                </a:solidFill>
                <a:ea typeface="Arial Unicode MS" panose="020B0604020202020204" pitchFamily="34" charset="-128"/>
                <a:cs typeface="Arial Unicode MS" panose="020B0604020202020204" pitchFamily="34" charset="-128"/>
              </a:rPr>
              <a:t>which</a:t>
            </a:r>
            <a:r>
              <a:rPr lang="pl-PL" sz="2800" dirty="0" smtClean="0">
                <a:solidFill>
                  <a:srgbClr val="002060"/>
                </a:solidFill>
                <a:ea typeface="Arial Unicode MS" panose="020B0604020202020204" pitchFamily="34" charset="-128"/>
                <a:cs typeface="Arial Unicode MS" panose="020B0604020202020204" pitchFamily="34" charset="-128"/>
              </a:rPr>
              <a:t> </a:t>
            </a:r>
            <a:r>
              <a:rPr lang="pl-PL" sz="2800" dirty="0" err="1" smtClean="0">
                <a:solidFill>
                  <a:srgbClr val="002060"/>
                </a:solidFill>
                <a:ea typeface="Arial Unicode MS" panose="020B0604020202020204" pitchFamily="34" charset="-128"/>
                <a:cs typeface="Arial Unicode MS" panose="020B0604020202020204" pitchFamily="34" charset="-128"/>
              </a:rPr>
              <a:t>continues</a:t>
            </a:r>
            <a:r>
              <a:rPr lang="pl-PL" sz="2800" dirty="0" smtClean="0">
                <a:solidFill>
                  <a:srgbClr val="002060"/>
                </a:solidFill>
                <a:ea typeface="Arial Unicode MS" panose="020B0604020202020204" pitchFamily="34" charset="-128"/>
                <a:cs typeface="Arial Unicode MS" panose="020B0604020202020204" pitchFamily="34" charset="-128"/>
              </a:rPr>
              <a:t> </a:t>
            </a:r>
            <a:r>
              <a:rPr lang="pl-PL" sz="2800" dirty="0" err="1" smtClean="0">
                <a:solidFill>
                  <a:srgbClr val="002060"/>
                </a:solidFill>
                <a:ea typeface="Arial Unicode MS" panose="020B0604020202020204" pitchFamily="34" charset="-128"/>
                <a:cs typeface="Arial Unicode MS" panose="020B0604020202020204" pitchFamily="34" charset="-128"/>
              </a:rPr>
              <a:t>every</a:t>
            </a:r>
            <a:r>
              <a:rPr lang="pl-PL" sz="2800" dirty="0" smtClean="0">
                <a:solidFill>
                  <a:srgbClr val="002060"/>
                </a:solidFill>
                <a:ea typeface="Arial Unicode MS" panose="020B0604020202020204" pitchFamily="34" charset="-128"/>
                <a:cs typeface="Arial Unicode MS" panose="020B0604020202020204" pitchFamily="34" charset="-128"/>
              </a:rPr>
              <a:t> </a:t>
            </a:r>
            <a:r>
              <a:rPr lang="pl-PL" sz="2800" dirty="0" err="1" smtClean="0">
                <a:solidFill>
                  <a:srgbClr val="002060"/>
                </a:solidFill>
                <a:ea typeface="Arial Unicode MS" panose="020B0604020202020204" pitchFamily="34" charset="-128"/>
                <a:cs typeface="Arial Unicode MS" panose="020B0604020202020204" pitchFamily="34" charset="-128"/>
              </a:rPr>
              <a:t>year</a:t>
            </a:r>
            <a:r>
              <a:rPr lang="pl-PL" sz="2800" dirty="0" smtClean="0">
                <a:solidFill>
                  <a:srgbClr val="002060"/>
                </a:solidFill>
                <a:ea typeface="Arial Unicode MS" panose="020B0604020202020204" pitchFamily="34" charset="-128"/>
                <a:cs typeface="Arial Unicode MS" panose="020B0604020202020204" pitchFamily="34" charset="-128"/>
              </a:rPr>
              <a:t>.</a:t>
            </a:r>
          </a:p>
          <a:p>
            <a:pPr marL="0" indent="0">
              <a:buNone/>
            </a:pPr>
            <a:endParaRPr lang="pl-PL" sz="28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pl-PL" sz="28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pl-PL" sz="32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pl-PL" sz="32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265" y="1713217"/>
            <a:ext cx="6868633" cy="4549355"/>
          </a:xfrm>
          <a:prstGeom prst="rect">
            <a:avLst/>
          </a:prstGeom>
        </p:spPr>
      </p:pic>
    </p:spTree>
    <p:extLst>
      <p:ext uri="{BB962C8B-B14F-4D97-AF65-F5344CB8AC3E}">
        <p14:creationId xmlns:p14="http://schemas.microsoft.com/office/powerpoint/2010/main" val="3035063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4046462" y="281764"/>
            <a:ext cx="3370521" cy="866553"/>
          </a:xfrm>
        </p:spPr>
        <p:txBody>
          <a:bodyPr>
            <a:normAutofit/>
          </a:bodyPr>
          <a:lstStyle/>
          <a:p>
            <a:r>
              <a:rPr lang="pl-PL" sz="4000" b="1" dirty="0"/>
              <a:t>”</a:t>
            </a:r>
            <a:r>
              <a:rPr lang="pl-PL" sz="4000" b="1" dirty="0" smtClean="0"/>
              <a:t>Sun </a:t>
            </a:r>
            <a:r>
              <a:rPr lang="pl-PL" sz="4000" b="1" dirty="0" err="1" smtClean="0"/>
              <a:t>Valleys</a:t>
            </a:r>
            <a:r>
              <a:rPr lang="pl-PL" sz="4000" b="1" dirty="0" smtClean="0"/>
              <a:t>”</a:t>
            </a:r>
            <a:endParaRPr lang="pl-PL" sz="4000" b="1" dirty="0"/>
          </a:p>
        </p:txBody>
      </p:sp>
      <p:sp>
        <p:nvSpPr>
          <p:cNvPr id="3" name="Symbol zastępczy zawartości 2"/>
          <p:cNvSpPr>
            <a:spLocks noGrp="1"/>
          </p:cNvSpPr>
          <p:nvPr>
            <p:ph idx="1"/>
          </p:nvPr>
        </p:nvSpPr>
        <p:spPr>
          <a:xfrm>
            <a:off x="1307806" y="975594"/>
            <a:ext cx="9601200" cy="1661281"/>
          </a:xfrm>
        </p:spPr>
        <p:txBody>
          <a:bodyPr>
            <a:normAutofit/>
          </a:bodyPr>
          <a:lstStyle/>
          <a:p>
            <a:r>
              <a:rPr lang="pl-PL" sz="3200" dirty="0" err="1" smtClean="0"/>
              <a:t>She</a:t>
            </a:r>
            <a:r>
              <a:rPr lang="pl-PL" sz="3200" dirty="0" smtClean="0"/>
              <a:t> </a:t>
            </a:r>
            <a:r>
              <a:rPr lang="pl-PL" sz="3200" dirty="0" err="1" smtClean="0"/>
              <a:t>raises</a:t>
            </a:r>
            <a:r>
              <a:rPr lang="pl-PL" sz="3200" dirty="0" smtClean="0"/>
              <a:t> </a:t>
            </a:r>
            <a:r>
              <a:rPr lang="pl-PL" sz="3200" dirty="0" err="1" smtClean="0"/>
              <a:t>money</a:t>
            </a:r>
            <a:r>
              <a:rPr lang="pl-PL" sz="3200" dirty="0"/>
              <a:t> </a:t>
            </a:r>
            <a:r>
              <a:rPr lang="pl-PL" sz="3200" dirty="0" smtClean="0"/>
              <a:t>to </a:t>
            </a:r>
            <a:r>
              <a:rPr lang="pl-PL" sz="3200" dirty="0" err="1" smtClean="0"/>
              <a:t>build</a:t>
            </a:r>
            <a:r>
              <a:rPr lang="pl-PL" sz="3200" dirty="0" smtClean="0"/>
              <a:t> and open </a:t>
            </a:r>
            <a:r>
              <a:rPr lang="en-US" sz="3200" dirty="0" smtClean="0"/>
              <a:t>Therapeutic-rehabilitation </a:t>
            </a:r>
            <a:r>
              <a:rPr lang="en-US" sz="3200" dirty="0"/>
              <a:t>center for people with intellectual disabilities </a:t>
            </a:r>
            <a:r>
              <a:rPr lang="en-US" sz="3200" dirty="0" smtClean="0"/>
              <a:t>„</a:t>
            </a:r>
            <a:r>
              <a:rPr lang="pl-PL" sz="3200" dirty="0" smtClean="0"/>
              <a:t>Sun </a:t>
            </a:r>
            <a:r>
              <a:rPr lang="pl-PL" sz="3200" dirty="0" err="1" smtClean="0"/>
              <a:t>Valleys</a:t>
            </a:r>
            <a:r>
              <a:rPr lang="pl-PL" sz="3200" dirty="0" smtClean="0"/>
              <a:t>”</a:t>
            </a:r>
            <a:endParaRPr lang="pl-PL" sz="32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668" y="2504909"/>
            <a:ext cx="7025450" cy="3989092"/>
          </a:xfrm>
          <a:prstGeom prst="rect">
            <a:avLst/>
          </a:prstGeom>
        </p:spPr>
      </p:pic>
    </p:spTree>
    <p:extLst>
      <p:ext uri="{BB962C8B-B14F-4D97-AF65-F5344CB8AC3E}">
        <p14:creationId xmlns:p14="http://schemas.microsoft.com/office/powerpoint/2010/main" val="3787795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r>
              <a:rPr lang="pl-PL" sz="4000" b="1" dirty="0" smtClean="0"/>
              <a:t> ”</a:t>
            </a:r>
            <a:r>
              <a:rPr lang="pl-PL" sz="4000" b="1" dirty="0" err="1" smtClean="0"/>
              <a:t>Let’s</a:t>
            </a:r>
            <a:r>
              <a:rPr lang="pl-PL" sz="4000" b="1" dirty="0" smtClean="0"/>
              <a:t> </a:t>
            </a:r>
            <a:r>
              <a:rPr lang="pl-PL" sz="4000" b="1" dirty="0" err="1" smtClean="0"/>
              <a:t>meet</a:t>
            </a:r>
            <a:r>
              <a:rPr lang="pl-PL" sz="4000" b="1" dirty="0" smtClean="0"/>
              <a:t>”</a:t>
            </a:r>
            <a:endParaRPr lang="pl-PL" sz="4000" b="1" dirty="0"/>
          </a:p>
        </p:txBody>
      </p:sp>
      <p:sp>
        <p:nvSpPr>
          <p:cNvPr id="10" name="Symbol zastępczy zawartości 9"/>
          <p:cNvSpPr>
            <a:spLocks noGrp="1"/>
          </p:cNvSpPr>
          <p:nvPr>
            <p:ph idx="1"/>
          </p:nvPr>
        </p:nvSpPr>
        <p:spPr>
          <a:xfrm>
            <a:off x="6000750" y="638836"/>
            <a:ext cx="5784850" cy="5900607"/>
          </a:xfrm>
        </p:spPr>
        <p:txBody>
          <a:bodyPr>
            <a:normAutofit/>
          </a:bodyPr>
          <a:lstStyle/>
          <a:p>
            <a:r>
              <a:rPr lang="en-US" sz="2800" dirty="0"/>
              <a:t>The cyclical program "Anna </a:t>
            </a:r>
            <a:r>
              <a:rPr lang="en-US" sz="2800" dirty="0" err="1"/>
              <a:t>Dymna</a:t>
            </a:r>
            <a:r>
              <a:rPr lang="en-US" sz="2800" dirty="0"/>
              <a:t> </a:t>
            </a:r>
            <a:r>
              <a:rPr lang="en-US" sz="2800" dirty="0" smtClean="0"/>
              <a:t>– </a:t>
            </a:r>
            <a:r>
              <a:rPr lang="pl-PL" sz="2800" dirty="0" err="1" smtClean="0"/>
              <a:t>Let’s</a:t>
            </a:r>
            <a:r>
              <a:rPr lang="pl-PL" sz="2800" dirty="0" smtClean="0"/>
              <a:t> </a:t>
            </a:r>
            <a:r>
              <a:rPr lang="pl-PL" sz="2800" dirty="0" err="1" smtClean="0"/>
              <a:t>meet</a:t>
            </a:r>
            <a:r>
              <a:rPr lang="en-US" sz="2800" dirty="0" smtClean="0"/>
              <a:t>" </a:t>
            </a:r>
            <a:r>
              <a:rPr lang="en-US" sz="2800" dirty="0"/>
              <a:t>is broadcast by the Polish Television Program No. 2 since 2003 (European Year of People with Disabilities</a:t>
            </a:r>
            <a:r>
              <a:rPr lang="en-US" sz="2800" dirty="0" smtClean="0"/>
              <a:t>).</a:t>
            </a:r>
            <a:endParaRPr lang="pl-PL" sz="2800" dirty="0" smtClean="0"/>
          </a:p>
          <a:p>
            <a:pPr marL="0" indent="0">
              <a:buNone/>
            </a:pPr>
            <a:r>
              <a:rPr lang="pl-PL" sz="2800" dirty="0" smtClean="0"/>
              <a:t>It </a:t>
            </a:r>
            <a:r>
              <a:rPr lang="pl-PL" sz="2800" dirty="0" err="1" smtClean="0"/>
              <a:t>started</a:t>
            </a:r>
            <a:r>
              <a:rPr lang="pl-PL" sz="2800" dirty="0" smtClean="0"/>
              <a:t> </a:t>
            </a:r>
            <a:r>
              <a:rPr lang="en-US" sz="2800" dirty="0" smtClean="0"/>
              <a:t>at a time when seriously ill and disabled people were placed on the social margin in our country</a:t>
            </a:r>
            <a:r>
              <a:rPr lang="pl-PL" sz="2800" dirty="0" smtClean="0"/>
              <a:t>.</a:t>
            </a:r>
          </a:p>
          <a:p>
            <a:pPr marL="0" indent="0">
              <a:buNone/>
            </a:pPr>
            <a:r>
              <a:rPr lang="en-US" sz="2800" dirty="0"/>
              <a:t>The change of that situation and the increase of social awareness should be owing to the form of conversations that Anna is leading to today on the </a:t>
            </a:r>
            <a:r>
              <a:rPr lang="pl-PL" sz="2800" dirty="0"/>
              <a:t>   TV</a:t>
            </a:r>
            <a:r>
              <a:rPr lang="en-US" sz="2800" dirty="0"/>
              <a:t> channel </a:t>
            </a:r>
            <a:r>
              <a:rPr lang="pl-PL" sz="2800" dirty="0"/>
              <a:t>2</a:t>
            </a:r>
            <a:endParaRPr lang="pl-PL" sz="2800" b="1" dirty="0" smtClean="0"/>
          </a:p>
          <a:p>
            <a:endParaRPr lang="pl-PL" sz="32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20" y="1865435"/>
            <a:ext cx="5167423" cy="3447410"/>
          </a:xfrm>
          <a:prstGeom prst="rect">
            <a:avLst/>
          </a:prstGeom>
        </p:spPr>
      </p:pic>
    </p:spTree>
    <p:extLst>
      <p:ext uri="{BB962C8B-B14F-4D97-AF65-F5344CB8AC3E}">
        <p14:creationId xmlns:p14="http://schemas.microsoft.com/office/powerpoint/2010/main" val="4268169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TF00001241</Template>
  <TotalTime>484</TotalTime>
  <Words>506</Words>
  <Application>Microsoft Office PowerPoint</Application>
  <PresentationFormat>Niestandardowy</PresentationFormat>
  <Paragraphs>56</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Crop</vt:lpstr>
      <vt:lpstr>Anna Dymna</vt:lpstr>
      <vt:lpstr>Prezentacja programu PowerPoint</vt:lpstr>
      <vt:lpstr>Biography</vt:lpstr>
      <vt:lpstr>Prezentacja programu PowerPoint</vt:lpstr>
      <vt:lpstr>Prezentacja programu PowerPoint</vt:lpstr>
      <vt:lpstr>Charity Work</vt:lpstr>
      <vt:lpstr>Albertiana  - Festival for the handicapped</vt:lpstr>
      <vt:lpstr>”Sun Valleys”</vt:lpstr>
      <vt:lpstr> ”Let’s meet”</vt:lpstr>
      <vt:lpstr>Prezentacja programu PowerPoint</vt:lpstr>
      <vt:lpstr>Prezentacja programu PowerPoint</vt:lpstr>
      <vt:lpstr>Anna was able to sacrifice  stardom and dedicate her life for the benefit of the most disadvantaged and vulnerable people.  She is just an ordinary woman  but at the same time a modern hero who teaches us humanity and compassion.  </vt:lpstr>
      <vt:lpstr>Prezentacja programu PowerPoint</vt:lpstr>
      <vt:lpstr>     Anna Dymna  OUR CANDIDATE FOR  MalaLa Prize 2019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iwj</dc:creator>
  <cp:lastModifiedBy>iwj</cp:lastModifiedBy>
  <cp:revision>495</cp:revision>
  <dcterms:created xsi:type="dcterms:W3CDTF">2015-09-21T23:24:45Z</dcterms:created>
  <dcterms:modified xsi:type="dcterms:W3CDTF">2019-03-11T18:07:42Z</dcterms:modified>
</cp:coreProperties>
</file>