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7" r:id="rId6"/>
    <p:sldId id="268" r:id="rId7"/>
    <p:sldId id="259" r:id="rId8"/>
    <p:sldId id="269" r:id="rId9"/>
    <p:sldId id="273" r:id="rId10"/>
    <p:sldId id="260" r:id="rId11"/>
    <p:sldId id="261" r:id="rId12"/>
    <p:sldId id="262" r:id="rId13"/>
    <p:sldId id="270" r:id="rId14"/>
    <p:sldId id="264" r:id="rId15"/>
    <p:sldId id="272" r:id="rId16"/>
    <p:sldId id="271"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4ADA9-C781-4D02-B123-F04F88404585}"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4ADA9-C781-4D02-B123-F04F88404585}"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4ADA9-C781-4D02-B123-F04F88404585}"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4ADA9-C781-4D02-B123-F04F88404585}"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4ADA9-C781-4D02-B123-F04F88404585}" type="datetimeFigureOut">
              <a:rPr lang="en-US" smtClean="0"/>
              <a:pPr/>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4ADA9-C781-4D02-B123-F04F88404585}" type="datetimeFigureOut">
              <a:rPr lang="en-US" smtClean="0"/>
              <a:pPr/>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4ADA9-C781-4D02-B123-F04F88404585}" type="datetimeFigureOut">
              <a:rPr lang="en-US" smtClean="0"/>
              <a:pPr/>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4ADA9-C781-4D02-B123-F04F88404585}" type="datetimeFigureOut">
              <a:rPr lang="en-US" smtClean="0"/>
              <a:pPr/>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4ADA9-C781-4D02-B123-F04F88404585}" type="datetimeFigureOut">
              <a:rPr lang="en-US" smtClean="0"/>
              <a:pPr/>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4ADA9-C781-4D02-B123-F04F88404585}" type="datetimeFigureOut">
              <a:rPr lang="en-US" smtClean="0"/>
              <a:pPr/>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4ADA9-C781-4D02-B123-F04F88404585}" type="datetimeFigureOut">
              <a:rPr lang="en-US" smtClean="0"/>
              <a:pPr/>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CE2F-601E-4747-9891-8DA1755810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4ADA9-C781-4D02-B123-F04F88404585}" type="datetimeFigureOut">
              <a:rPr lang="en-US" smtClean="0"/>
              <a:pPr/>
              <a:t>1/31/2020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DCE2F-601E-4747-9891-8DA1755810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lonelyplanet.com/romania/targoviste/attractions/cathedral/a/poi-sig/1321593/1303936"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523999"/>
          </a:xfrm>
        </p:spPr>
        <p:txBody>
          <a:bodyPr>
            <a:noAutofit/>
          </a:bodyPr>
          <a:lstStyle/>
          <a:p>
            <a:r>
              <a:rPr lang="en-US" sz="5400" dirty="0" smtClean="0">
                <a:latin typeface="Times New Roman" pitchFamily="18" charset="0"/>
                <a:cs typeface="Times New Roman" pitchFamily="18" charset="0"/>
              </a:rPr>
              <a:t>WELCOME TO TARGOVISTE</a:t>
            </a:r>
            <a:endParaRPr lang="en-US" sz="54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048000"/>
            <a:ext cx="6400800" cy="2590800"/>
          </a:xfrm>
        </p:spPr>
        <p:txBody>
          <a:bodyPr/>
          <a:lstStyle/>
          <a:p>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About </a:t>
            </a:r>
            <a:r>
              <a:rPr lang="en-US" dirty="0" err="1">
                <a:solidFill>
                  <a:schemeClr val="tx1"/>
                </a:solidFill>
                <a:latin typeface="Times New Roman" pitchFamily="18" charset="0"/>
                <a:cs typeface="Times New Roman" pitchFamily="18" charset="0"/>
              </a:rPr>
              <a:t>Targoviste</a:t>
            </a:r>
            <a:r>
              <a:rPr lang="en-US" dirty="0">
                <a:solidFill>
                  <a:schemeClr val="tx1"/>
                </a:solidFill>
                <a:latin typeface="Times New Roman" pitchFamily="18" charset="0"/>
                <a:cs typeface="Times New Roman" pitchFamily="18" charset="0"/>
              </a:rPr>
              <a:t> - presentation, information, photos and </a:t>
            </a:r>
            <a:r>
              <a:rPr lang="en-US" dirty="0" smtClean="0">
                <a:solidFill>
                  <a:schemeClr val="tx1"/>
                </a:solidFill>
                <a:latin typeface="Times New Roman" pitchFamily="18" charset="0"/>
                <a:cs typeface="Times New Roman" pitchFamily="18" charset="0"/>
              </a:rPr>
              <a:t>main attractions</a:t>
            </a:r>
            <a:endParaRPr lang="en-US" dirty="0">
              <a:solidFill>
                <a:schemeClr val="tx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main attractions</a:t>
            </a:r>
            <a:endParaRPr lang="en-US" dirty="0"/>
          </a:p>
        </p:txBody>
      </p:sp>
      <p:pic>
        <p:nvPicPr>
          <p:cNvPr id="4" name="Content Placeholder 3" descr="colaj.jpg"/>
          <p:cNvPicPr>
            <a:picLocks noGrp="1" noChangeAspect="1"/>
          </p:cNvPicPr>
          <p:nvPr>
            <p:ph idx="1"/>
          </p:nvPr>
        </p:nvPicPr>
        <p:blipFill>
          <a:blip r:embed="rId2"/>
          <a:stretch>
            <a:fillRect/>
          </a:stretch>
        </p:blipFill>
        <p:spPr>
          <a:xfrm>
            <a:off x="1019174" y="1752600"/>
            <a:ext cx="7439025" cy="3886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Times New Roman" pitchFamily="18" charset="0"/>
                <a:cs typeface="Times New Roman" pitchFamily="18" charset="0"/>
              </a:rPr>
              <a:t>Târgu</a:t>
            </a:r>
            <a:r>
              <a:rPr lang="en-US" sz="3600" b="1" dirty="0" smtClean="0">
                <a:latin typeface="Times New Roman" pitchFamily="18" charset="0"/>
                <a:cs typeface="Times New Roman" pitchFamily="18" charset="0"/>
              </a:rPr>
              <a:t> Church</a:t>
            </a:r>
            <a:r>
              <a:rPr lang="en-US" b="1" dirty="0" smtClean="0"/>
              <a:t/>
            </a:r>
            <a:br>
              <a:rPr lang="en-US" b="1" dirty="0" smtClean="0"/>
            </a:br>
            <a:endParaRPr lang="en-US" dirty="0"/>
          </a:p>
        </p:txBody>
      </p:sp>
      <p:sp>
        <p:nvSpPr>
          <p:cNvPr id="4" name="Text Placeholder 3"/>
          <p:cNvSpPr>
            <a:spLocks noGrp="1"/>
          </p:cNvSpPr>
          <p:nvPr>
            <p:ph type="body" sz="half" idx="2"/>
          </p:nvPr>
        </p:nvSpPr>
        <p:spPr/>
        <p:txBody>
          <a:bodyPr/>
          <a:lstStyle/>
          <a:p>
            <a:r>
              <a:rPr lang="en-US" sz="2000" dirty="0" smtClean="0">
                <a:latin typeface="Times New Roman" pitchFamily="18" charset="0"/>
                <a:cs typeface="Times New Roman" pitchFamily="18" charset="0"/>
              </a:rPr>
              <a:t>On </a:t>
            </a:r>
            <a:r>
              <a:rPr lang="en-US" sz="2000" dirty="0" err="1" smtClean="0">
                <a:latin typeface="Times New Roman" pitchFamily="18" charset="0"/>
                <a:cs typeface="Times New Roman" pitchFamily="18" charset="0"/>
              </a:rPr>
              <a:t>Str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Alexandru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Ioan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Cuza</a:t>
            </a:r>
            <a:r>
              <a:rPr lang="en-US" sz="2000" dirty="0" smtClean="0">
                <a:latin typeface="Times New Roman" pitchFamily="18" charset="0"/>
                <a:cs typeface="Times New Roman" pitchFamily="18" charset="0"/>
              </a:rPr>
              <a:t> is the beautiful, partially frescoed </a:t>
            </a:r>
            <a:r>
              <a:rPr lang="en-US" sz="2000" dirty="0" err="1" smtClean="0">
                <a:latin typeface="Times New Roman" pitchFamily="18" charset="0"/>
                <a:cs typeface="Times New Roman" pitchFamily="18" charset="0"/>
              </a:rPr>
              <a:t>Târgu</a:t>
            </a:r>
            <a:r>
              <a:rPr lang="en-US" sz="2000" dirty="0" smtClean="0">
                <a:latin typeface="Times New Roman" pitchFamily="18" charset="0"/>
                <a:cs typeface="Times New Roman" pitchFamily="18" charset="0"/>
              </a:rPr>
              <a:t> Church. Dating to 1654, it was painted during the 17th and 18th centuries, but destroyed during an earthquake in 1940. Extensive renovations followed in 1941 and in the 1970s, and were still ongoing at the time of research. The church is especially pretty when lit at night.</a:t>
            </a:r>
          </a:p>
          <a:p>
            <a:endParaRPr lang="en-US" dirty="0"/>
          </a:p>
        </p:txBody>
      </p:sp>
      <p:pic>
        <p:nvPicPr>
          <p:cNvPr id="7" name="Content Placeholder 6" descr="download.jpg"/>
          <p:cNvPicPr>
            <a:picLocks noGrp="1" noChangeAspect="1"/>
          </p:cNvPicPr>
          <p:nvPr>
            <p:ph idx="1"/>
          </p:nvPr>
        </p:nvPicPr>
        <p:blipFill>
          <a:blip r:embed="rId2"/>
          <a:stretch>
            <a:fillRect/>
          </a:stretch>
        </p:blipFill>
        <p:spPr>
          <a:xfrm>
            <a:off x="3962400" y="457200"/>
            <a:ext cx="4343399" cy="5562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sz="3200" b="1" dirty="0" smtClean="0">
                <a:latin typeface="Times New Roman" pitchFamily="18" charset="0"/>
                <a:cs typeface="Times New Roman" pitchFamily="18" charset="0"/>
              </a:rPr>
              <a:t>Zoo</a:t>
            </a:r>
            <a:r>
              <a:rPr lang="en-US" b="1" dirty="0" smtClean="0"/>
              <a:t/>
            </a:r>
            <a:br>
              <a:rPr lang="en-US" b="1" dirty="0" smtClean="0"/>
            </a:br>
            <a:endParaRPr lang="en-US" dirty="0"/>
          </a:p>
        </p:txBody>
      </p:sp>
      <p:pic>
        <p:nvPicPr>
          <p:cNvPr id="5" name="Content Placeholder 4" descr="intrare-zoo.jpg"/>
          <p:cNvPicPr>
            <a:picLocks noGrp="1" noChangeAspect="1"/>
          </p:cNvPicPr>
          <p:nvPr>
            <p:ph idx="1"/>
          </p:nvPr>
        </p:nvPicPr>
        <p:blipFill>
          <a:blip r:embed="rId2"/>
          <a:stretch>
            <a:fillRect/>
          </a:stretch>
        </p:blipFill>
        <p:spPr>
          <a:xfrm>
            <a:off x="3575050" y="1600200"/>
            <a:ext cx="5111750" cy="3809999"/>
          </a:xfrm>
        </p:spPr>
      </p:pic>
      <p:sp>
        <p:nvSpPr>
          <p:cNvPr id="4" name="Text Placeholder 3"/>
          <p:cNvSpPr>
            <a:spLocks noGrp="1"/>
          </p:cNvSpPr>
          <p:nvPr>
            <p:ph type="body" sz="half" idx="2"/>
          </p:nvPr>
        </p:nvSpPr>
        <p:spPr>
          <a:xfrm>
            <a:off x="304800" y="1435100"/>
            <a:ext cx="3160713" cy="4691063"/>
          </a:xfrm>
        </p:spPr>
        <p:txBody>
          <a:bodyPr/>
          <a:lstStyle/>
          <a:p>
            <a:pPr algn="just"/>
            <a:r>
              <a:rPr lang="en-US" sz="2000" dirty="0" err="1" smtClean="0">
                <a:latin typeface="Times New Roman" pitchFamily="18" charset="0"/>
                <a:cs typeface="Times New Roman" pitchFamily="18" charset="0"/>
              </a:rPr>
              <a:t>Târgovişte's</a:t>
            </a:r>
            <a:r>
              <a:rPr lang="en-US" sz="2000" dirty="0" smtClean="0">
                <a:latin typeface="Times New Roman" pitchFamily="18" charset="0"/>
                <a:cs typeface="Times New Roman" pitchFamily="18" charset="0"/>
              </a:rPr>
              <a:t> small zoo, in the park just north of the Princely Court, is surprisingly comprehensive, with some large cats, a hippo, lots of chimps and a variety of other animals. The zoo shows obvious signs of wear and tear, but the animals appear adequately cared for. Kids will love how close you can come to the animals.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Museum of Printing &amp; Old Romanian Books</a:t>
            </a:r>
            <a:endParaRPr lang="en-US" dirty="0"/>
          </a:p>
        </p:txBody>
      </p:sp>
      <p:pic>
        <p:nvPicPr>
          <p:cNvPr id="5" name="Content Placeholder 4" descr="download (2).jpg"/>
          <p:cNvPicPr>
            <a:picLocks noGrp="1" noChangeAspect="1"/>
          </p:cNvPicPr>
          <p:nvPr>
            <p:ph idx="1"/>
          </p:nvPr>
        </p:nvPicPr>
        <p:blipFill>
          <a:blip r:embed="rId2"/>
          <a:stretch>
            <a:fillRect/>
          </a:stretch>
        </p:blipFill>
        <p:spPr>
          <a:xfrm>
            <a:off x="3733800" y="990600"/>
            <a:ext cx="4876800" cy="5105399"/>
          </a:xfrm>
        </p:spPr>
      </p:pic>
      <p:sp>
        <p:nvSpPr>
          <p:cNvPr id="4" name="Text Placeholder 3"/>
          <p:cNvSpPr>
            <a:spLocks noGrp="1"/>
          </p:cNvSpPr>
          <p:nvPr>
            <p:ph type="body" sz="half" idx="2"/>
          </p:nvPr>
        </p:nvSpPr>
        <p:spPr/>
        <p:txBody>
          <a:bodyPr>
            <a:normAutofit lnSpcReduction="10000"/>
          </a:bodyPr>
          <a:lstStyle/>
          <a:p>
            <a:r>
              <a:rPr lang="en-US" sz="2400" dirty="0" smtClean="0">
                <a:latin typeface="Times New Roman" pitchFamily="18" charset="0"/>
                <a:cs typeface="Times New Roman" pitchFamily="18" charset="0"/>
              </a:rPr>
              <a:t>Housed in a 17th-century palace built by </a:t>
            </a:r>
            <a:r>
              <a:rPr lang="en-US" sz="2400" dirty="0" err="1" smtClean="0">
                <a:latin typeface="Times New Roman" pitchFamily="18" charset="0"/>
                <a:cs typeface="Times New Roman" pitchFamily="18" charset="0"/>
              </a:rPr>
              <a:t>Constantin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Brâncoveanu</a:t>
            </a:r>
            <a:r>
              <a:rPr lang="en-US" sz="2400" dirty="0" smtClean="0">
                <a:latin typeface="Times New Roman" pitchFamily="18" charset="0"/>
                <a:cs typeface="Times New Roman" pitchFamily="18" charset="0"/>
              </a:rPr>
              <a:t> for his daughter </a:t>
            </a:r>
            <a:r>
              <a:rPr lang="en-US" sz="2400" dirty="0" err="1" smtClean="0">
                <a:latin typeface="Times New Roman" pitchFamily="18" charset="0"/>
                <a:cs typeface="Times New Roman" pitchFamily="18" charset="0"/>
              </a:rPr>
              <a:t>Safta</a:t>
            </a:r>
            <a:r>
              <a:rPr lang="en-US" sz="2400" dirty="0" smtClean="0">
                <a:latin typeface="Times New Roman" pitchFamily="18" charset="0"/>
                <a:cs typeface="Times New Roman" pitchFamily="18" charset="0"/>
              </a:rPr>
              <a:t>, this museum is filled with original books from the beginning of Romania’s printing age and manuscripts by 17th- and 18th-century Romanian writers.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atin typeface="Times New Roman" pitchFamily="18" charset="0"/>
                <a:cs typeface="Times New Roman" pitchFamily="18" charset="0"/>
                <a:hlinkClick r:id="rId2"/>
              </a:rPr>
              <a:t>Targoviste</a:t>
            </a:r>
            <a:r>
              <a:rPr lang="en-US" dirty="0" smtClean="0">
                <a:latin typeface="Times New Roman" pitchFamily="18" charset="0"/>
                <a:cs typeface="Times New Roman" pitchFamily="18" charset="0"/>
                <a:hlinkClick r:id="rId2"/>
              </a:rPr>
              <a:t> Cathedral</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6" name="Content Placeholder 5" descr="10_640_480_0.jpg"/>
          <p:cNvPicPr>
            <a:picLocks noGrp="1" noChangeAspect="1"/>
          </p:cNvPicPr>
          <p:nvPr>
            <p:ph idx="1"/>
          </p:nvPr>
        </p:nvPicPr>
        <p:blipFill>
          <a:blip r:embed="rId3"/>
          <a:stretch>
            <a:fillRect/>
          </a:stretch>
        </p:blipFill>
        <p:spPr>
          <a:xfrm>
            <a:off x="3575050" y="990600"/>
            <a:ext cx="5111750" cy="5029200"/>
          </a:xfrm>
        </p:spPr>
      </p:pic>
      <p:sp>
        <p:nvSpPr>
          <p:cNvPr id="5" name="Text Placeholder 4"/>
          <p:cNvSpPr>
            <a:spLocks noGrp="1"/>
          </p:cNvSpPr>
          <p:nvPr>
            <p:ph type="body" sz="half" idx="2"/>
          </p:nvPr>
        </p:nvSpPr>
        <p:spPr/>
        <p:txBody>
          <a:bodyPr>
            <a:normAutofit lnSpcReduction="10000"/>
          </a:bodyPr>
          <a:lstStyle/>
          <a:p>
            <a:r>
              <a:rPr lang="en-US" sz="2800" dirty="0" err="1" smtClean="0">
                <a:latin typeface="Times New Roman" pitchFamily="18" charset="0"/>
                <a:cs typeface="Times New Roman" pitchFamily="18" charset="0"/>
              </a:rPr>
              <a:t>Târgovişte's</a:t>
            </a:r>
            <a:r>
              <a:rPr lang="en-US" sz="2800" dirty="0" smtClean="0">
                <a:latin typeface="Times New Roman" pitchFamily="18" charset="0"/>
                <a:cs typeface="Times New Roman" pitchFamily="18" charset="0"/>
              </a:rPr>
              <a:t> main church occupies a prominent position in the town's central </a:t>
            </a:r>
            <a:r>
              <a:rPr lang="en-US" sz="2800" dirty="0" err="1" smtClean="0">
                <a:latin typeface="Times New Roman" pitchFamily="18" charset="0"/>
                <a:cs typeface="Times New Roman" pitchFamily="18" charset="0"/>
              </a:rPr>
              <a:t>Parcul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Mitropoliei</a:t>
            </a:r>
            <a:r>
              <a:rPr lang="en-US" sz="2800" dirty="0" smtClean="0">
                <a:latin typeface="Times New Roman" pitchFamily="18" charset="0"/>
                <a:cs typeface="Times New Roman" pitchFamily="18" charset="0"/>
              </a:rPr>
              <a:t>. The church is built of red brick in Byzantine style and dates from the early 20th century.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Chindia</a:t>
            </a:r>
            <a:r>
              <a:rPr lang="en-US" dirty="0" smtClean="0"/>
              <a:t> Park/ </a:t>
            </a:r>
            <a:r>
              <a:rPr lang="en-US" dirty="0" err="1" smtClean="0"/>
              <a:t>Mitropoliei</a:t>
            </a:r>
            <a:r>
              <a:rPr lang="en-US" dirty="0" smtClean="0"/>
              <a:t> Park</a:t>
            </a:r>
            <a:endParaRPr lang="en-US" dirty="0"/>
          </a:p>
        </p:txBody>
      </p:sp>
      <p:pic>
        <p:nvPicPr>
          <p:cNvPr id="8" name="Content Placeholder 7" descr="download (3).jpg"/>
          <p:cNvPicPr>
            <a:picLocks noGrp="1" noChangeAspect="1"/>
          </p:cNvPicPr>
          <p:nvPr>
            <p:ph sz="half" idx="1"/>
          </p:nvPr>
        </p:nvPicPr>
        <p:blipFill>
          <a:blip r:embed="rId2"/>
          <a:stretch>
            <a:fillRect/>
          </a:stretch>
        </p:blipFill>
        <p:spPr>
          <a:xfrm>
            <a:off x="685800" y="1676400"/>
            <a:ext cx="3429000" cy="4343400"/>
          </a:xfrm>
        </p:spPr>
      </p:pic>
      <p:pic>
        <p:nvPicPr>
          <p:cNvPr id="9" name="Content Placeholder 8" descr="646x404.jpg"/>
          <p:cNvPicPr>
            <a:picLocks noGrp="1" noChangeAspect="1"/>
          </p:cNvPicPr>
          <p:nvPr>
            <p:ph sz="half" idx="2"/>
          </p:nvPr>
        </p:nvPicPr>
        <p:blipFill>
          <a:blip r:embed="rId3"/>
          <a:stretch>
            <a:fillRect/>
          </a:stretch>
        </p:blipFill>
        <p:spPr>
          <a:xfrm>
            <a:off x="4648200" y="1524000"/>
            <a:ext cx="4038600"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imes New Roman" pitchFamily="18" charset="0"/>
                <a:cs typeface="Times New Roman" pitchFamily="18" charset="0"/>
              </a:rPr>
              <a:t>Statue of </a:t>
            </a:r>
            <a:r>
              <a:rPr lang="en-US" sz="2400" dirty="0" err="1" smtClean="0">
                <a:latin typeface="Times New Roman" pitchFamily="18" charset="0"/>
                <a:cs typeface="Times New Roman" pitchFamily="18" charset="0"/>
              </a:rPr>
              <a:t>Mihai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Viteazu</a:t>
            </a:r>
            <a:r>
              <a:rPr lang="en-US" dirty="0" smtClean="0"/>
              <a:t/>
            </a:r>
            <a:br>
              <a:rPr lang="en-US" dirty="0" smtClean="0"/>
            </a:br>
            <a:endParaRPr lang="en-US" dirty="0"/>
          </a:p>
        </p:txBody>
      </p:sp>
      <p:pic>
        <p:nvPicPr>
          <p:cNvPr id="5" name="Content Placeholder 4" descr="statuia.jpg"/>
          <p:cNvPicPr>
            <a:picLocks noGrp="1" noChangeAspect="1"/>
          </p:cNvPicPr>
          <p:nvPr>
            <p:ph idx="1"/>
          </p:nvPr>
        </p:nvPicPr>
        <p:blipFill>
          <a:blip r:embed="rId2"/>
          <a:stretch>
            <a:fillRect/>
          </a:stretch>
        </p:blipFill>
        <p:spPr>
          <a:xfrm>
            <a:off x="3575050" y="1501775"/>
            <a:ext cx="5111750" cy="4060825"/>
          </a:xfrm>
        </p:spPr>
      </p:pic>
      <p:sp>
        <p:nvSpPr>
          <p:cNvPr id="4" name="Text Placeholder 3"/>
          <p:cNvSpPr>
            <a:spLocks noGrp="1"/>
          </p:cNvSpPr>
          <p:nvPr>
            <p:ph type="body" sz="half" idx="2"/>
          </p:nvPr>
        </p:nvSpPr>
        <p:spPr/>
        <p:txBody>
          <a:bodyPr/>
          <a:lstStyle/>
          <a:p>
            <a:r>
              <a:rPr lang="en-US" sz="2800" dirty="0" smtClean="0">
                <a:latin typeface="Times New Roman" pitchFamily="18" charset="0"/>
                <a:cs typeface="Times New Roman" pitchFamily="18" charset="0"/>
              </a:rPr>
              <a:t>A large statue of 16th-century </a:t>
            </a:r>
            <a:r>
              <a:rPr lang="en-US" sz="2800" dirty="0" err="1" smtClean="0">
                <a:latin typeface="Times New Roman" pitchFamily="18" charset="0"/>
                <a:cs typeface="Times New Roman" pitchFamily="18" charset="0"/>
              </a:rPr>
              <a:t>Wallachian</a:t>
            </a:r>
            <a:r>
              <a:rPr lang="en-US" sz="2800" dirty="0" smtClean="0">
                <a:latin typeface="Times New Roman" pitchFamily="18" charset="0"/>
                <a:cs typeface="Times New Roman" pitchFamily="18" charset="0"/>
              </a:rPr>
              <a:t> Prince </a:t>
            </a:r>
            <a:r>
              <a:rPr lang="en-US" sz="2800" dirty="0" err="1" smtClean="0">
                <a:latin typeface="Times New Roman" pitchFamily="18" charset="0"/>
                <a:cs typeface="Times New Roman" pitchFamily="18" charset="0"/>
              </a:rPr>
              <a:t>Mihai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Viteazu</a:t>
            </a:r>
            <a:r>
              <a:rPr lang="en-US" sz="2800" dirty="0" smtClean="0">
                <a:latin typeface="Times New Roman" pitchFamily="18" charset="0"/>
                <a:cs typeface="Times New Roman" pitchFamily="18" charset="0"/>
              </a:rPr>
              <a:t> marks the western end of the town's central park.</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Old Town</a:t>
            </a:r>
            <a:endParaRPr lang="en-US" dirty="0"/>
          </a:p>
        </p:txBody>
      </p:sp>
      <p:pic>
        <p:nvPicPr>
          <p:cNvPr id="6" name="Content Placeholder 5" descr="embassy-old-town-003-848x566.jpg"/>
          <p:cNvPicPr>
            <a:picLocks noGrp="1" noChangeAspect="1"/>
          </p:cNvPicPr>
          <p:nvPr>
            <p:ph sz="half" idx="1"/>
          </p:nvPr>
        </p:nvPicPr>
        <p:blipFill>
          <a:blip r:embed="rId2"/>
          <a:stretch>
            <a:fillRect/>
          </a:stretch>
        </p:blipFill>
        <p:spPr>
          <a:xfrm>
            <a:off x="381000" y="1676400"/>
            <a:ext cx="4038600" cy="4343400"/>
          </a:xfrm>
        </p:spPr>
      </p:pic>
      <p:pic>
        <p:nvPicPr>
          <p:cNvPr id="7" name="Content Placeholder 6" descr="night-photograph-of-the-old-city-of-targoviste-KW0M23.jpg"/>
          <p:cNvPicPr>
            <a:picLocks noGrp="1" noChangeAspect="1"/>
          </p:cNvPicPr>
          <p:nvPr>
            <p:ph sz="half" idx="2"/>
          </p:nvPr>
        </p:nvPicPr>
        <p:blipFill>
          <a:blip r:embed="rId3"/>
          <a:stretch>
            <a:fillRect/>
          </a:stretch>
        </p:blipFill>
        <p:spPr>
          <a:xfrm>
            <a:off x="4648200" y="1600200"/>
            <a:ext cx="4038600" cy="4419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Location</a:t>
            </a:r>
            <a:r>
              <a:rPr lang="en-US" dirty="0"/>
              <a:t> </a:t>
            </a:r>
          </a:p>
        </p:txBody>
      </p:sp>
      <p:sp>
        <p:nvSpPr>
          <p:cNvPr id="3" name="Content Placeholder 2"/>
          <p:cNvSpPr>
            <a:spLocks noGrp="1"/>
          </p:cNvSpPr>
          <p:nvPr>
            <p:ph type="body" sz="half" idx="2"/>
          </p:nvPr>
        </p:nvSpPr>
        <p:spPr>
          <a:xfrm>
            <a:off x="762000" y="3886200"/>
            <a:ext cx="7924800" cy="2590800"/>
          </a:xfrm>
        </p:spPr>
        <p:txBody>
          <a:bodyPr>
            <a:noAutofit/>
          </a:bodyPr>
          <a:lstStyle/>
          <a:p>
            <a:r>
              <a:rPr lang="en-US" sz="2000" dirty="0">
                <a:latin typeface="Times New Roman" pitchFamily="18" charset="0"/>
                <a:cs typeface="Times New Roman" pitchFamily="18" charset="0"/>
              </a:rPr>
              <a:t>The old fortress, </a:t>
            </a:r>
            <a:r>
              <a:rPr lang="en-US" sz="2000" dirty="0" err="1">
                <a:latin typeface="Times New Roman" pitchFamily="18" charset="0"/>
                <a:cs typeface="Times New Roman" pitchFamily="18" charset="0"/>
              </a:rPr>
              <a:t>Targoviste</a:t>
            </a:r>
            <a:r>
              <a:rPr lang="en-US" sz="2000" dirty="0">
                <a:latin typeface="Times New Roman" pitchFamily="18" charset="0"/>
                <a:cs typeface="Times New Roman" pitchFamily="18" charset="0"/>
              </a:rPr>
              <a:t> is located in central-southern part of Romania on a high terrace of 260m above </a:t>
            </a:r>
            <a:r>
              <a:rPr lang="en-US" sz="2000" dirty="0" smtClean="0">
                <a:latin typeface="Times New Roman" pitchFamily="18" charset="0"/>
                <a:cs typeface="Times New Roman" pitchFamily="18" charset="0"/>
              </a:rPr>
              <a:t>the valley </a:t>
            </a:r>
            <a:r>
              <a:rPr lang="en-US" sz="2000" dirty="0" err="1" smtClean="0">
                <a:latin typeface="Times New Roman" pitchFamily="18" charset="0"/>
                <a:cs typeface="Times New Roman" pitchFamily="18" charset="0"/>
              </a:rPr>
              <a:t>Ialomita</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boundary between the High Plains region and the </a:t>
            </a:r>
            <a:r>
              <a:rPr lang="en-US" sz="2000" dirty="0" smtClean="0">
                <a:latin typeface="Times New Roman" pitchFamily="18" charset="0"/>
                <a:cs typeface="Times New Roman" pitchFamily="18" charset="0"/>
              </a:rPr>
              <a:t>Carpathian </a:t>
            </a:r>
            <a:r>
              <a:rPr lang="en-US" sz="2000" dirty="0">
                <a:latin typeface="Times New Roman" pitchFamily="18" charset="0"/>
                <a:cs typeface="Times New Roman" pitchFamily="18" charset="0"/>
              </a:rPr>
              <a:t>foothills of </a:t>
            </a:r>
            <a:r>
              <a:rPr lang="en-US" sz="2000" dirty="0" err="1">
                <a:latin typeface="Times New Roman" pitchFamily="18" charset="0"/>
                <a:cs typeface="Times New Roman" pitchFamily="18" charset="0"/>
              </a:rPr>
              <a:t>Targoviste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Dambovita</a:t>
            </a:r>
            <a:r>
              <a:rPr lang="en-US" sz="2000" dirty="0">
                <a:latin typeface="Times New Roman" pitchFamily="18" charset="0"/>
                <a:cs typeface="Times New Roman" pitchFamily="18" charset="0"/>
              </a:rPr>
              <a:t> River that includes the </a:t>
            </a:r>
            <a:r>
              <a:rPr lang="en-US" sz="2000" dirty="0" err="1">
                <a:latin typeface="Times New Roman" pitchFamily="18" charset="0"/>
                <a:cs typeface="Times New Roman" pitchFamily="18" charset="0"/>
              </a:rPr>
              <a:t>interfluve</a:t>
            </a:r>
            <a:r>
              <a:rPr lang="en-US" sz="2000" dirty="0">
                <a:latin typeface="Times New Roman" pitchFamily="18" charset="0"/>
                <a:cs typeface="Times New Roman" pitchFamily="18" charset="0"/>
              </a:rPr>
              <a:t> between the </a:t>
            </a:r>
            <a:r>
              <a:rPr lang="en-US" sz="2000" dirty="0" err="1">
                <a:latin typeface="Times New Roman" pitchFamily="18" charset="0"/>
                <a:cs typeface="Times New Roman" pitchFamily="18" charset="0"/>
              </a:rPr>
              <a:t>Ialomita</a:t>
            </a:r>
            <a:r>
              <a:rPr lang="en-US" sz="2000" dirty="0">
                <a:latin typeface="Times New Roman" pitchFamily="18" charset="0"/>
                <a:cs typeface="Times New Roman" pitchFamily="18" charset="0"/>
              </a:rPr>
              <a:t> river and to contact with "plain ramble, low and monotonous, being an extension of the hilly plains. Plain uniformity is taken from the Romanian Plain, </a:t>
            </a:r>
            <a:r>
              <a:rPr lang="en-US" sz="2000" dirty="0" err="1">
                <a:latin typeface="Times New Roman" pitchFamily="18" charset="0"/>
                <a:cs typeface="Times New Roman" pitchFamily="18" charset="0"/>
              </a:rPr>
              <a:t>Targoviste</a:t>
            </a:r>
            <a:r>
              <a:rPr lang="en-US" sz="2000" dirty="0">
                <a:latin typeface="Times New Roman" pitchFamily="18" charset="0"/>
                <a:cs typeface="Times New Roman" pitchFamily="18" charset="0"/>
              </a:rPr>
              <a:t> is located in the hilly its part of the </a:t>
            </a:r>
            <a:r>
              <a:rPr lang="en-US" sz="2000" dirty="0" err="1">
                <a:latin typeface="Times New Roman" pitchFamily="18" charset="0"/>
                <a:cs typeface="Times New Roman" pitchFamily="18" charset="0"/>
              </a:rPr>
              <a:t>Ialomita</a:t>
            </a:r>
            <a:r>
              <a:rPr lang="en-US" sz="2000" dirty="0">
                <a:latin typeface="Times New Roman" pitchFamily="18" charset="0"/>
                <a:cs typeface="Times New Roman" pitchFamily="18" charset="0"/>
              </a:rPr>
              <a:t> High piedmont plain, and </a:t>
            </a:r>
            <a:r>
              <a:rPr lang="en-US" sz="2000" dirty="0" err="1">
                <a:latin typeface="Times New Roman" pitchFamily="18" charset="0"/>
                <a:cs typeface="Times New Roman" pitchFamily="18" charset="0"/>
              </a:rPr>
              <a:t>Subcarpathian</a:t>
            </a:r>
            <a:r>
              <a:rPr lang="en-US" sz="2000" dirty="0">
                <a:latin typeface="Times New Roman" pitchFamily="18" charset="0"/>
                <a:cs typeface="Times New Roman" pitchFamily="18" charset="0"/>
              </a:rPr>
              <a:t> Hills neighborhood. </a:t>
            </a:r>
          </a:p>
        </p:txBody>
      </p:sp>
      <p:pic>
        <p:nvPicPr>
          <p:cNvPr id="7" name="Picture Placeholder 6" descr="Targoviste_in_Romania.png"/>
          <p:cNvPicPr>
            <a:picLocks noGrp="1" noChangeAspect="1"/>
          </p:cNvPicPr>
          <p:nvPr>
            <p:ph type="pic" idx="1"/>
          </p:nvPr>
        </p:nvPicPr>
        <p:blipFill>
          <a:blip r:embed="rId2"/>
          <a:srcRect t="75" b="75"/>
          <a:stretch>
            <a:fillRect/>
          </a:stretch>
        </p:blipFill>
        <p:spPr>
          <a:xfrm>
            <a:off x="914400" y="612775"/>
            <a:ext cx="7086600" cy="31210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latin typeface="Times New Roman" pitchFamily="18" charset="0"/>
                <a:cs typeface="Times New Roman" pitchFamily="18" charset="0"/>
              </a:rPr>
              <a:t>SOME HISTORICAL FACTS</a:t>
            </a:r>
            <a:endParaRPr lang="en-US" sz="2400" dirty="0">
              <a:latin typeface="Times New Roman" pitchFamily="18" charset="0"/>
              <a:cs typeface="Times New Roman" pitchFamily="18" charset="0"/>
            </a:endParaRPr>
          </a:p>
        </p:txBody>
      </p:sp>
      <p:pic>
        <p:nvPicPr>
          <p:cNvPr id="5" name="Picture Placeholder 4" descr="DKAX60nXkAAKOmO.jpg"/>
          <p:cNvPicPr>
            <a:picLocks noGrp="1" noChangeAspect="1"/>
          </p:cNvPicPr>
          <p:nvPr>
            <p:ph type="pic" idx="1"/>
          </p:nvPr>
        </p:nvPicPr>
        <p:blipFill>
          <a:blip r:embed="rId2"/>
          <a:srcRect t="28945" b="28945"/>
          <a:stretch>
            <a:fillRect/>
          </a:stretch>
        </p:blipFill>
        <p:spPr>
          <a:xfrm>
            <a:off x="1219200" y="533400"/>
            <a:ext cx="6858000" cy="4114800"/>
          </a:xfrm>
        </p:spPr>
      </p:pic>
      <p:sp>
        <p:nvSpPr>
          <p:cNvPr id="4" name="Text Placeholder 3"/>
          <p:cNvSpPr>
            <a:spLocks noGrp="1"/>
          </p:cNvSpPr>
          <p:nvPr>
            <p:ph type="body" sz="half" idx="2"/>
          </p:nvPr>
        </p:nvSpPr>
        <p:spPr>
          <a:xfrm>
            <a:off x="914400" y="5367338"/>
            <a:ext cx="7391400" cy="1033462"/>
          </a:xfrm>
        </p:spPr>
        <p:txBody>
          <a:bodyPr>
            <a:noAutofit/>
          </a:bodyPr>
          <a:lstStyle/>
          <a:p>
            <a:pPr algn="just"/>
            <a:r>
              <a:rPr lang="en-US" sz="2000" dirty="0" smtClean="0">
                <a:latin typeface="Times New Roman" pitchFamily="18" charset="0"/>
                <a:cs typeface="Times New Roman" pitchFamily="18" charset="0"/>
              </a:rPr>
              <a:t>The first mention of the city, 1396, is made by Johann </a:t>
            </a:r>
            <a:r>
              <a:rPr lang="en-US" sz="2000" dirty="0" err="1" smtClean="0">
                <a:latin typeface="Times New Roman" pitchFamily="18" charset="0"/>
                <a:cs typeface="Times New Roman" pitchFamily="18" charset="0"/>
              </a:rPr>
              <a:t>Schiltberger</a:t>
            </a:r>
            <a:r>
              <a:rPr lang="en-US" sz="2000" dirty="0" smtClean="0">
                <a:latin typeface="Times New Roman" pitchFamily="18" charset="0"/>
                <a:cs typeface="Times New Roman" pitchFamily="18" charset="0"/>
              </a:rPr>
              <a:t> Bavarian crusader who visited the city during the preparations for the battle of </a:t>
            </a:r>
            <a:r>
              <a:rPr lang="en-US" sz="2000" dirty="0" err="1" smtClean="0">
                <a:latin typeface="Times New Roman" pitchFamily="18" charset="0"/>
                <a:cs typeface="Times New Roman" pitchFamily="18" charset="0"/>
              </a:rPr>
              <a:t>Nicopolis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History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buNone/>
            </a:pPr>
            <a:r>
              <a:rPr lang="en-US" sz="3300" dirty="0" smtClean="0">
                <a:latin typeface="Times New Roman" pitchFamily="18" charset="0"/>
                <a:cs typeface="Times New Roman" pitchFamily="18" charset="0"/>
              </a:rPr>
              <a:t>During </a:t>
            </a:r>
            <a:r>
              <a:rPr lang="en-US" sz="3300" dirty="0">
                <a:latin typeface="Times New Roman" pitchFamily="18" charset="0"/>
                <a:cs typeface="Times New Roman" pitchFamily="18" charset="0"/>
              </a:rPr>
              <a:t>the reign of </a:t>
            </a:r>
            <a:r>
              <a:rPr lang="en-US" sz="3300" dirty="0" err="1">
                <a:latin typeface="Times New Roman" pitchFamily="18" charset="0"/>
                <a:cs typeface="Times New Roman" pitchFamily="18" charset="0"/>
              </a:rPr>
              <a:t>Mircea</a:t>
            </a:r>
            <a:r>
              <a:rPr lang="en-US" sz="3300" dirty="0">
                <a:latin typeface="Times New Roman" pitchFamily="18" charset="0"/>
                <a:cs typeface="Times New Roman" pitchFamily="18" charset="0"/>
              </a:rPr>
              <a:t> the Old City became the main </a:t>
            </a:r>
            <a:endParaRPr lang="en-US" sz="3300" dirty="0" smtClean="0">
              <a:latin typeface="Times New Roman" pitchFamily="18" charset="0"/>
              <a:cs typeface="Times New Roman" pitchFamily="18" charset="0"/>
            </a:endParaRPr>
          </a:p>
          <a:p>
            <a:pPr algn="just">
              <a:buNone/>
            </a:pPr>
            <a:r>
              <a:rPr lang="en-US" sz="3300" dirty="0" smtClean="0">
                <a:latin typeface="Times New Roman" pitchFamily="18" charset="0"/>
                <a:cs typeface="Times New Roman" pitchFamily="18" charset="0"/>
              </a:rPr>
              <a:t>royal </a:t>
            </a:r>
            <a:r>
              <a:rPr lang="en-US" sz="3300" dirty="0">
                <a:latin typeface="Times New Roman" pitchFamily="18" charset="0"/>
                <a:cs typeface="Times New Roman" pitchFamily="18" charset="0"/>
              </a:rPr>
              <a:t>residence of the Romanian Country. Also during this </a:t>
            </a:r>
            <a:endParaRPr lang="en-US" sz="3300" dirty="0" smtClean="0">
              <a:latin typeface="Times New Roman" pitchFamily="18" charset="0"/>
              <a:cs typeface="Times New Roman" pitchFamily="18" charset="0"/>
            </a:endParaRPr>
          </a:p>
          <a:p>
            <a:pPr algn="just">
              <a:buNone/>
            </a:pPr>
            <a:r>
              <a:rPr lang="en-US" sz="3300" dirty="0" smtClean="0">
                <a:latin typeface="Times New Roman" pitchFamily="18" charset="0"/>
                <a:cs typeface="Times New Roman" pitchFamily="18" charset="0"/>
              </a:rPr>
              <a:t>ruler </a:t>
            </a:r>
            <a:r>
              <a:rPr lang="en-US" sz="3300" dirty="0">
                <a:latin typeface="Times New Roman" pitchFamily="18" charset="0"/>
                <a:cs typeface="Times New Roman" pitchFamily="18" charset="0"/>
              </a:rPr>
              <a:t>was restored Royal Court, whose ruins surround the </a:t>
            </a:r>
            <a:endParaRPr lang="en-US" sz="3300" dirty="0" smtClean="0">
              <a:latin typeface="Times New Roman" pitchFamily="18" charset="0"/>
              <a:cs typeface="Times New Roman" pitchFamily="18" charset="0"/>
            </a:endParaRPr>
          </a:p>
          <a:p>
            <a:pPr algn="just">
              <a:buNone/>
            </a:pPr>
            <a:r>
              <a:rPr lang="en-US" sz="3300" dirty="0" err="1" smtClean="0">
                <a:latin typeface="Times New Roman" pitchFamily="18" charset="0"/>
                <a:cs typeface="Times New Roman" pitchFamily="18" charset="0"/>
              </a:rPr>
              <a:t>Chindia</a:t>
            </a:r>
            <a:r>
              <a:rPr lang="en-US" sz="3300" dirty="0" smtClean="0">
                <a:latin typeface="Times New Roman" pitchFamily="18" charset="0"/>
                <a:cs typeface="Times New Roman" pitchFamily="18" charset="0"/>
              </a:rPr>
              <a:t> </a:t>
            </a:r>
            <a:r>
              <a:rPr lang="en-US" sz="3300" dirty="0">
                <a:latin typeface="Times New Roman" pitchFamily="18" charset="0"/>
                <a:cs typeface="Times New Roman" pitchFamily="18" charset="0"/>
              </a:rPr>
              <a:t>Tower today, the latest archaeological research </a:t>
            </a:r>
            <a:r>
              <a:rPr lang="en-US" sz="3300" dirty="0" smtClean="0">
                <a:latin typeface="Times New Roman" pitchFamily="18" charset="0"/>
                <a:cs typeface="Times New Roman" pitchFamily="18" charset="0"/>
              </a:rPr>
              <a:t>has </a:t>
            </a:r>
          </a:p>
          <a:p>
            <a:pPr algn="just">
              <a:buNone/>
            </a:pPr>
            <a:r>
              <a:rPr lang="en-US" sz="3300" dirty="0" smtClean="0">
                <a:latin typeface="Times New Roman" pitchFamily="18" charset="0"/>
                <a:cs typeface="Times New Roman" pitchFamily="18" charset="0"/>
              </a:rPr>
              <a:t>advanced </a:t>
            </a:r>
            <a:r>
              <a:rPr lang="en-US" sz="3300" dirty="0">
                <a:latin typeface="Times New Roman" pitchFamily="18" charset="0"/>
                <a:cs typeface="Times New Roman" pitchFamily="18" charset="0"/>
              </a:rPr>
              <a:t>the idea that a court has been built here before </a:t>
            </a:r>
            <a:endParaRPr lang="en-US" sz="3300" dirty="0" smtClean="0">
              <a:latin typeface="Times New Roman" pitchFamily="18" charset="0"/>
              <a:cs typeface="Times New Roman" pitchFamily="18" charset="0"/>
            </a:endParaRPr>
          </a:p>
          <a:p>
            <a:pPr algn="just">
              <a:buNone/>
            </a:pPr>
            <a:r>
              <a:rPr lang="en-US" sz="3300" dirty="0" err="1" smtClean="0">
                <a:latin typeface="Times New Roman" pitchFamily="18" charset="0"/>
                <a:cs typeface="Times New Roman" pitchFamily="18" charset="0"/>
              </a:rPr>
              <a:t>Mircea</a:t>
            </a:r>
            <a:r>
              <a:rPr lang="en-US" sz="3300" dirty="0" smtClean="0">
                <a:latin typeface="Times New Roman" pitchFamily="18" charset="0"/>
                <a:cs typeface="Times New Roman" pitchFamily="18" charset="0"/>
              </a:rPr>
              <a:t> </a:t>
            </a:r>
            <a:r>
              <a:rPr lang="en-US" sz="3300" dirty="0">
                <a:latin typeface="Times New Roman" pitchFamily="18" charset="0"/>
                <a:cs typeface="Times New Roman" pitchFamily="18" charset="0"/>
              </a:rPr>
              <a:t>the Old. The first official act of 1406, the monastery </a:t>
            </a:r>
            <a:endParaRPr lang="en-US" sz="3300" dirty="0" smtClean="0">
              <a:latin typeface="Times New Roman" pitchFamily="18" charset="0"/>
              <a:cs typeface="Times New Roman" pitchFamily="18" charset="0"/>
            </a:endParaRPr>
          </a:p>
          <a:p>
            <a:pPr algn="just">
              <a:buNone/>
            </a:pPr>
            <a:r>
              <a:rPr lang="en-US" sz="3300" dirty="0" smtClean="0">
                <a:latin typeface="Times New Roman" pitchFamily="18" charset="0"/>
                <a:cs typeface="Times New Roman" pitchFamily="18" charset="0"/>
              </a:rPr>
              <a:t>is </a:t>
            </a:r>
            <a:r>
              <a:rPr lang="en-US" sz="3300" dirty="0">
                <a:latin typeface="Times New Roman" pitchFamily="18" charset="0"/>
                <a:cs typeface="Times New Roman" pitchFamily="18" charset="0"/>
              </a:rPr>
              <a:t>written on paper </a:t>
            </a:r>
            <a:r>
              <a:rPr lang="en-US" sz="3300" dirty="0" err="1">
                <a:latin typeface="Times New Roman" pitchFamily="18" charset="0"/>
                <a:cs typeface="Times New Roman" pitchFamily="18" charset="0"/>
              </a:rPr>
              <a:t>Tismana</a:t>
            </a:r>
            <a:r>
              <a:rPr lang="en-US" sz="3300" dirty="0">
                <a:latin typeface="Times New Roman" pitchFamily="18" charset="0"/>
                <a:cs typeface="Times New Roman" pitchFamily="18" charset="0"/>
              </a:rPr>
              <a:t> of "Io. </a:t>
            </a:r>
            <a:r>
              <a:rPr lang="en-US" sz="3300" dirty="0" err="1">
                <a:latin typeface="Times New Roman" pitchFamily="18" charset="0"/>
                <a:cs typeface="Times New Roman" pitchFamily="18" charset="0"/>
              </a:rPr>
              <a:t>Mircea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Basarab</a:t>
            </a:r>
            <a:r>
              <a:rPr lang="en-US" sz="3300" dirty="0">
                <a:latin typeface="Times New Roman" pitchFamily="18" charset="0"/>
                <a:cs typeface="Times New Roman" pitchFamily="18" charset="0"/>
              </a:rPr>
              <a:t> I, Prince </a:t>
            </a:r>
            <a:endParaRPr lang="en-US" sz="3300" dirty="0" smtClean="0">
              <a:latin typeface="Times New Roman" pitchFamily="18" charset="0"/>
              <a:cs typeface="Times New Roman" pitchFamily="18" charset="0"/>
            </a:endParaRPr>
          </a:p>
          <a:p>
            <a:pPr algn="just">
              <a:buNone/>
            </a:pPr>
            <a:r>
              <a:rPr lang="en-US" sz="3300" dirty="0" smtClean="0">
                <a:latin typeface="Times New Roman" pitchFamily="18" charset="0"/>
                <a:cs typeface="Times New Roman" pitchFamily="18" charset="0"/>
              </a:rPr>
              <a:t>of </a:t>
            </a:r>
            <a:r>
              <a:rPr lang="en-US" sz="3300" dirty="0">
                <a:latin typeface="Times New Roman" pitchFamily="18" charset="0"/>
                <a:cs typeface="Times New Roman" pitchFamily="18" charset="0"/>
              </a:rPr>
              <a:t>the Romanian Country, Duke of </a:t>
            </a:r>
            <a:r>
              <a:rPr lang="en-US" sz="3300" dirty="0" err="1">
                <a:latin typeface="Times New Roman" pitchFamily="18" charset="0"/>
                <a:cs typeface="Times New Roman" pitchFamily="18" charset="0"/>
              </a:rPr>
              <a:t>Fagaras</a:t>
            </a:r>
            <a:r>
              <a:rPr lang="en-US" sz="3300" dirty="0">
                <a:latin typeface="Times New Roman" pitchFamily="18" charset="0"/>
                <a:cs typeface="Times New Roman" pitchFamily="18" charset="0"/>
              </a:rPr>
              <a:t> and </a:t>
            </a:r>
            <a:r>
              <a:rPr lang="en-US" sz="3300" dirty="0" err="1">
                <a:latin typeface="Times New Roman" pitchFamily="18" charset="0"/>
                <a:cs typeface="Times New Roman" pitchFamily="18" charset="0"/>
              </a:rPr>
              <a:t>Almas</a:t>
            </a:r>
            <a:r>
              <a:rPr lang="en-US" sz="3300" dirty="0">
                <a:latin typeface="Times New Roman" pitchFamily="18" charset="0"/>
                <a:cs typeface="Times New Roman" pitchFamily="18" charset="0"/>
              </a:rPr>
              <a:t>, </a:t>
            </a:r>
            <a:endParaRPr lang="en-US" sz="3300" dirty="0" smtClean="0">
              <a:latin typeface="Times New Roman" pitchFamily="18" charset="0"/>
              <a:cs typeface="Times New Roman" pitchFamily="18" charset="0"/>
            </a:endParaRPr>
          </a:p>
          <a:p>
            <a:pPr algn="just">
              <a:buNone/>
            </a:pPr>
            <a:r>
              <a:rPr lang="en-US" sz="3300" dirty="0" smtClean="0">
                <a:latin typeface="Times New Roman" pitchFamily="18" charset="0"/>
                <a:cs typeface="Times New Roman" pitchFamily="18" charset="0"/>
              </a:rPr>
              <a:t>committing </a:t>
            </a:r>
            <a:r>
              <a:rPr lang="en-US" sz="3300" dirty="0" err="1">
                <a:latin typeface="Times New Roman" pitchFamily="18" charset="0"/>
                <a:cs typeface="Times New Roman" pitchFamily="18" charset="0"/>
              </a:rPr>
              <a:t>Severin</a:t>
            </a:r>
            <a:r>
              <a:rPr lang="en-US" sz="3300" dirty="0">
                <a:latin typeface="Times New Roman" pitchFamily="18" charset="0"/>
                <a:cs typeface="Times New Roman" pitchFamily="18" charset="0"/>
              </a:rPr>
              <a:t>, the despot and ruler of the earth's </a:t>
            </a:r>
            <a:endParaRPr lang="en-US" sz="3300" dirty="0" smtClean="0">
              <a:latin typeface="Times New Roman" pitchFamily="18" charset="0"/>
              <a:cs typeface="Times New Roman" pitchFamily="18" charset="0"/>
            </a:endParaRPr>
          </a:p>
          <a:p>
            <a:pPr algn="just">
              <a:buNone/>
            </a:pPr>
            <a:r>
              <a:rPr lang="en-US" sz="3300" dirty="0" err="1" smtClean="0">
                <a:latin typeface="Times New Roman" pitchFamily="18" charset="0"/>
                <a:cs typeface="Times New Roman" pitchFamily="18" charset="0"/>
              </a:rPr>
              <a:t>Dobrotici</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Darstorului</a:t>
            </a:r>
            <a:r>
              <a:rPr lang="en-US" sz="3300" dirty="0">
                <a:latin typeface="Times New Roman" pitchFamily="18" charset="0"/>
                <a:cs typeface="Times New Roman" pitchFamily="18" charset="0"/>
              </a:rPr>
              <a:t>, to their knowledge, both those now </a:t>
            </a:r>
            <a:endParaRPr lang="en-US" sz="3300" dirty="0" smtClean="0">
              <a:latin typeface="Times New Roman" pitchFamily="18" charset="0"/>
              <a:cs typeface="Times New Roman" pitchFamily="18" charset="0"/>
            </a:endParaRPr>
          </a:p>
          <a:p>
            <a:pPr algn="just">
              <a:buNone/>
            </a:pPr>
            <a:r>
              <a:rPr lang="en-US" sz="3300" dirty="0" smtClean="0">
                <a:latin typeface="Times New Roman" pitchFamily="18" charset="0"/>
                <a:cs typeface="Times New Roman" pitchFamily="18" charset="0"/>
              </a:rPr>
              <a:t>and </a:t>
            </a:r>
            <a:r>
              <a:rPr lang="en-US" sz="3300" dirty="0">
                <a:latin typeface="Times New Roman" pitchFamily="18" charset="0"/>
                <a:cs typeface="Times New Roman" pitchFamily="18" charset="0"/>
              </a:rPr>
              <a:t>the future "as its sign treaties of alliance </a:t>
            </a:r>
            <a:r>
              <a:rPr lang="en-US"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Mircea</a:t>
            </a:r>
            <a:r>
              <a:rPr lang="en-US" dirty="0" smtClean="0"/>
              <a:t> the Old</a:t>
            </a:r>
            <a:endParaRPr lang="en-US" dirty="0"/>
          </a:p>
        </p:txBody>
      </p:sp>
      <p:pic>
        <p:nvPicPr>
          <p:cNvPr id="7" name="Content Placeholder 6" descr="220px-MirceatheElder.jpg"/>
          <p:cNvPicPr>
            <a:picLocks noGrp="1" noChangeAspect="1"/>
          </p:cNvPicPr>
          <p:nvPr>
            <p:ph sz="half" idx="1"/>
          </p:nvPr>
        </p:nvPicPr>
        <p:blipFill>
          <a:blip r:embed="rId2"/>
          <a:stretch>
            <a:fillRect/>
          </a:stretch>
        </p:blipFill>
        <p:spPr>
          <a:xfrm>
            <a:off x="914400" y="1905000"/>
            <a:ext cx="3276600" cy="4114800"/>
          </a:xfrm>
        </p:spPr>
      </p:pic>
      <p:pic>
        <p:nvPicPr>
          <p:cNvPr id="10" name="Content Placeholder 9" descr="3812_1.jpg"/>
          <p:cNvPicPr>
            <a:picLocks noGrp="1" noChangeAspect="1"/>
          </p:cNvPicPr>
          <p:nvPr>
            <p:ph sz="half" idx="2"/>
          </p:nvPr>
        </p:nvPicPr>
        <p:blipFill>
          <a:blip r:embed="rId3"/>
          <a:stretch>
            <a:fillRect/>
          </a:stretch>
        </p:blipFill>
        <p:spPr>
          <a:xfrm>
            <a:off x="4724400" y="1905000"/>
            <a:ext cx="3581400" cy="40385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Royal Court</a:t>
            </a:r>
            <a:endParaRPr lang="en-US" dirty="0"/>
          </a:p>
        </p:txBody>
      </p:sp>
      <p:pic>
        <p:nvPicPr>
          <p:cNvPr id="5" name="Content Placeholder 4" descr="download.jpg"/>
          <p:cNvPicPr>
            <a:picLocks noGrp="1" noChangeAspect="1"/>
          </p:cNvPicPr>
          <p:nvPr>
            <p:ph sz="half" idx="1"/>
          </p:nvPr>
        </p:nvPicPr>
        <p:blipFill>
          <a:blip r:embed="rId2"/>
          <a:stretch>
            <a:fillRect/>
          </a:stretch>
        </p:blipFill>
        <p:spPr>
          <a:xfrm>
            <a:off x="685800" y="1600200"/>
            <a:ext cx="3581400" cy="4419600"/>
          </a:xfrm>
        </p:spPr>
      </p:pic>
      <p:pic>
        <p:nvPicPr>
          <p:cNvPr id="6" name="Content Placeholder 5" descr="images.jpg"/>
          <p:cNvPicPr>
            <a:picLocks noGrp="1" noChangeAspect="1"/>
          </p:cNvPicPr>
          <p:nvPr>
            <p:ph sz="half" idx="2"/>
          </p:nvPr>
        </p:nvPicPr>
        <p:blipFill>
          <a:blip r:embed="rId3"/>
          <a:stretch>
            <a:fillRect/>
          </a:stretch>
        </p:blipFill>
        <p:spPr>
          <a:xfrm>
            <a:off x="4572000" y="1600200"/>
            <a:ext cx="3428999" cy="441959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capital of Romania </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1418 </a:t>
            </a:r>
            <a:r>
              <a:rPr lang="en-US" dirty="0" err="1">
                <a:latin typeface="Times New Roman" pitchFamily="18" charset="0"/>
                <a:cs typeface="Times New Roman" pitchFamily="18" charset="0"/>
              </a:rPr>
              <a:t>Targoviste</a:t>
            </a:r>
            <a:r>
              <a:rPr lang="en-US" dirty="0">
                <a:latin typeface="Times New Roman" pitchFamily="18" charset="0"/>
                <a:cs typeface="Times New Roman" pitchFamily="18" charset="0"/>
              </a:rPr>
              <a:t> is certified as a city and capital of the </a:t>
            </a:r>
            <a:r>
              <a:rPr lang="en-US" dirty="0" smtClean="0">
                <a:latin typeface="Times New Roman" pitchFamily="18" charset="0"/>
                <a:cs typeface="Times New Roman" pitchFamily="18" charset="0"/>
              </a:rPr>
              <a:t>Romanian Country</a:t>
            </a:r>
            <a:r>
              <a:rPr lang="en-US" dirty="0">
                <a:latin typeface="Times New Roman" pitchFamily="18" charset="0"/>
                <a:cs typeface="Times New Roman" pitchFamily="18" charset="0"/>
              </a:rPr>
              <a:t>. During this period the city of </a:t>
            </a:r>
            <a:r>
              <a:rPr lang="en-US" dirty="0" err="1">
                <a:latin typeface="Times New Roman" pitchFamily="18" charset="0"/>
                <a:cs typeface="Times New Roman" pitchFamily="18" charset="0"/>
              </a:rPr>
              <a:t>Targoviste</a:t>
            </a:r>
            <a:r>
              <a:rPr lang="en-US" dirty="0">
                <a:latin typeface="Times New Roman" pitchFamily="18" charset="0"/>
                <a:cs typeface="Times New Roman" pitchFamily="18" charset="0"/>
              </a:rPr>
              <a:t> received a privileged status as the most important economic and cultural center of the Romanian Country actually favored by its location at the crossroads of important trade routes.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From </a:t>
            </a:r>
            <a:r>
              <a:rPr lang="en-US" dirty="0">
                <a:latin typeface="Times New Roman" pitchFamily="18" charset="0"/>
                <a:cs typeface="Times New Roman" pitchFamily="18" charset="0"/>
              </a:rPr>
              <a:t>1424 to store the first regulation made by the ruler commercial Dan II, which establishes the local townsfolk customs privileges and rights that they enjoyed in the country. From 1451 dates the first collection of laws made by the grammar </a:t>
            </a:r>
            <a:r>
              <a:rPr lang="en-US" dirty="0" err="1">
                <a:latin typeface="Times New Roman" pitchFamily="18" charset="0"/>
                <a:cs typeface="Times New Roman" pitchFamily="18" charset="0"/>
              </a:rPr>
              <a:t>Dragomir</a:t>
            </a:r>
            <a:r>
              <a:rPr lang="en-US" dirty="0">
                <a:latin typeface="Times New Roman" pitchFamily="18" charset="0"/>
                <a:cs typeface="Times New Roman" pitchFamily="18" charset="0"/>
              </a:rPr>
              <a:t>, on orders from Prince </a:t>
            </a:r>
            <a:r>
              <a:rPr lang="en-US" dirty="0" err="1">
                <a:latin typeface="Times New Roman" pitchFamily="18" charset="0"/>
                <a:cs typeface="Times New Roman" pitchFamily="18" charset="0"/>
              </a:rPr>
              <a:t>Vladislav</a:t>
            </a:r>
            <a:r>
              <a:rPr lang="en-US" dirty="0">
                <a:latin typeface="Times New Roman" pitchFamily="18" charset="0"/>
                <a:cs typeface="Times New Roman" pitchFamily="18" charset="0"/>
              </a:rPr>
              <a:t> II. </a:t>
            </a:r>
            <a:r>
              <a:rPr lang="en-US" b="1" dirty="0" err="1">
                <a:latin typeface="Times New Roman" pitchFamily="18" charset="0"/>
                <a:cs typeface="Times New Roman" pitchFamily="18" charset="0"/>
              </a:rPr>
              <a:t>Vlad</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Tepes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ascend the throne in 1456 with the support of his friends John Hunyadi and Stefan </a:t>
            </a:r>
            <a:r>
              <a:rPr lang="en-US" dirty="0" err="1">
                <a:latin typeface="Times New Roman" pitchFamily="18" charset="0"/>
                <a:cs typeface="Times New Roman" pitchFamily="18" charset="0"/>
              </a:rPr>
              <a:t>cel</a:t>
            </a:r>
            <a:r>
              <a:rPr lang="en-US" dirty="0">
                <a:latin typeface="Times New Roman" pitchFamily="18" charset="0"/>
                <a:cs typeface="Times New Roman" pitchFamily="18" charset="0"/>
              </a:rPr>
              <a:t> Mare and enrolled in history to win in 1462 against the Sultan </a:t>
            </a:r>
            <a:r>
              <a:rPr lang="en-US" dirty="0" err="1">
                <a:latin typeface="Times New Roman" pitchFamily="18" charset="0"/>
                <a:cs typeface="Times New Roman" pitchFamily="18" charset="0"/>
              </a:rPr>
              <a:t>Mehmet</a:t>
            </a:r>
            <a:r>
              <a:rPr lang="en-US" dirty="0">
                <a:latin typeface="Times New Roman" pitchFamily="18" charset="0"/>
                <a:cs typeface="Times New Roman" pitchFamily="18" charset="0"/>
              </a:rPr>
              <a:t> II, conqueror of Constantinople. During and </a:t>
            </a:r>
            <a:r>
              <a:rPr lang="en-US" dirty="0" err="1">
                <a:latin typeface="Times New Roman" pitchFamily="18" charset="0"/>
                <a:cs typeface="Times New Roman" pitchFamily="18" charset="0"/>
              </a:rPr>
              <a:t>Chindia</a:t>
            </a:r>
            <a:r>
              <a:rPr lang="en-US" dirty="0">
                <a:latin typeface="Times New Roman" pitchFamily="18" charset="0"/>
                <a:cs typeface="Times New Roman" pitchFamily="18" charset="0"/>
              </a:rPr>
              <a:t> Tower was built.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Chindia</a:t>
            </a:r>
            <a:r>
              <a:rPr lang="en-US" dirty="0" smtClean="0"/>
              <a:t> Tower</a:t>
            </a:r>
            <a:endParaRPr lang="en-US" dirty="0"/>
          </a:p>
        </p:txBody>
      </p:sp>
      <p:pic>
        <p:nvPicPr>
          <p:cNvPr id="5" name="Content Placeholder 4" descr="TurnulChindiei.jpg"/>
          <p:cNvPicPr>
            <a:picLocks noGrp="1" noChangeAspect="1"/>
          </p:cNvPicPr>
          <p:nvPr>
            <p:ph sz="half" idx="1"/>
          </p:nvPr>
        </p:nvPicPr>
        <p:blipFill>
          <a:blip r:embed="rId2"/>
          <a:stretch>
            <a:fillRect/>
          </a:stretch>
        </p:blipFill>
        <p:spPr>
          <a:xfrm>
            <a:off x="730250" y="1600200"/>
            <a:ext cx="3492500" cy="4343400"/>
          </a:xfrm>
        </p:spPr>
      </p:pic>
      <p:pic>
        <p:nvPicPr>
          <p:cNvPr id="6" name="Content Placeholder 5" descr="download (1).jpg"/>
          <p:cNvPicPr>
            <a:picLocks noGrp="1" noChangeAspect="1"/>
          </p:cNvPicPr>
          <p:nvPr>
            <p:ph sz="half" idx="2"/>
          </p:nvPr>
        </p:nvPicPr>
        <p:blipFill>
          <a:blip r:embed="rId3"/>
          <a:stretch>
            <a:fillRect/>
          </a:stretch>
        </p:blipFill>
        <p:spPr>
          <a:xfrm>
            <a:off x="4800600" y="1600200"/>
            <a:ext cx="3505200" cy="4267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latin typeface="Times New Roman" pitchFamily="18" charset="0"/>
                <a:cs typeface="Times New Roman" pitchFamily="18" charset="0"/>
              </a:rPr>
              <a:t>The Real Dracula: </a:t>
            </a:r>
            <a:r>
              <a:rPr lang="en-US" b="0" dirty="0" err="1" smtClean="0">
                <a:latin typeface="Times New Roman" pitchFamily="18" charset="0"/>
                <a:cs typeface="Times New Roman" pitchFamily="18" charset="0"/>
              </a:rPr>
              <a:t>Vlad</a:t>
            </a:r>
            <a:r>
              <a:rPr lang="en-US" b="0" dirty="0" smtClean="0">
                <a:latin typeface="Times New Roman" pitchFamily="18" charset="0"/>
                <a:cs typeface="Times New Roman" pitchFamily="18" charset="0"/>
              </a:rPr>
              <a:t> the </a:t>
            </a:r>
            <a:r>
              <a:rPr lang="en-US" b="0" dirty="0" err="1" smtClean="0">
                <a:latin typeface="Times New Roman" pitchFamily="18" charset="0"/>
                <a:cs typeface="Times New Roman" pitchFamily="18" charset="0"/>
              </a:rPr>
              <a:t>Impaler</a:t>
            </a:r>
            <a:r>
              <a:rPr lang="en-US" b="0" dirty="0" smtClean="0"/>
              <a:t/>
            </a:r>
            <a:br>
              <a:rPr lang="en-US" b="0" dirty="0" smtClean="0"/>
            </a:br>
            <a:endParaRPr lang="en-US" dirty="0"/>
          </a:p>
        </p:txBody>
      </p:sp>
      <p:pic>
        <p:nvPicPr>
          <p:cNvPr id="8" name="Content Placeholder 7" descr="vlad-tepes-impaler-dracula.jpg"/>
          <p:cNvPicPr>
            <a:picLocks noGrp="1" noChangeAspect="1"/>
          </p:cNvPicPr>
          <p:nvPr>
            <p:ph idx="1"/>
          </p:nvPr>
        </p:nvPicPr>
        <p:blipFill>
          <a:blip r:embed="rId2"/>
          <a:stretch>
            <a:fillRect/>
          </a:stretch>
        </p:blipFill>
        <p:spPr>
          <a:xfrm>
            <a:off x="3757125" y="273050"/>
            <a:ext cx="4747600" cy="5853113"/>
          </a:xfrm>
        </p:spPr>
      </p:pic>
      <p:sp>
        <p:nvSpPr>
          <p:cNvPr id="7" name="Text Placeholder 6"/>
          <p:cNvSpPr>
            <a:spLocks noGrp="1"/>
          </p:cNvSpPr>
          <p:nvPr>
            <p:ph type="body" sz="half" idx="2"/>
          </p:nvPr>
        </p:nvSpPr>
        <p:spPr/>
        <p:txBody>
          <a:bodyPr>
            <a:normAutofit lnSpcReduction="10000"/>
          </a:bodyPr>
          <a:lstStyle/>
          <a:p>
            <a:pPr fontAlgn="base"/>
            <a:r>
              <a:rPr lang="en-US" sz="1600" dirty="0" smtClean="0">
                <a:latin typeface="Times New Roman" pitchFamily="18" charset="0"/>
                <a:cs typeface="Times New Roman" pitchFamily="18" charset="0"/>
              </a:rPr>
              <a:t>Few names have cast more terror into the human heart than Dracula. The legendary vampire, created by author Bram Stoker in his 1897 novel of the same name, has inspired countless horror movies, television shows and other bloodcurdling tales of vampires.</a:t>
            </a:r>
          </a:p>
          <a:p>
            <a:pPr fontAlgn="base"/>
            <a:r>
              <a:rPr lang="en-US" sz="1600" dirty="0" smtClean="0">
                <a:latin typeface="Times New Roman" pitchFamily="18" charset="0"/>
                <a:cs typeface="Times New Roman" pitchFamily="18" charset="0"/>
              </a:rPr>
              <a:t>Though Dracula is a purely fictional creation, Stoker named his infamous character after a real person who happened to have a taste for blood: </a:t>
            </a:r>
            <a:r>
              <a:rPr lang="en-US" sz="1600" dirty="0" err="1" smtClean="0">
                <a:latin typeface="Times New Roman" pitchFamily="18" charset="0"/>
                <a:cs typeface="Times New Roman" pitchFamily="18" charset="0"/>
              </a:rPr>
              <a:t>Vlad</a:t>
            </a:r>
            <a:r>
              <a:rPr lang="en-US" sz="1600" dirty="0" smtClean="0">
                <a:latin typeface="Times New Roman" pitchFamily="18" charset="0"/>
                <a:cs typeface="Times New Roman" pitchFamily="18" charset="0"/>
              </a:rPr>
              <a:t> III, Prince of Wallachia or — as he is better known — </a:t>
            </a:r>
            <a:r>
              <a:rPr lang="en-US" sz="1600" dirty="0" err="1" smtClean="0">
                <a:latin typeface="Times New Roman" pitchFamily="18" charset="0"/>
                <a:cs typeface="Times New Roman" pitchFamily="18" charset="0"/>
              </a:rPr>
              <a:t>Vlad</a:t>
            </a:r>
            <a:r>
              <a:rPr lang="en-US" sz="1600" dirty="0" smtClean="0">
                <a:latin typeface="Times New Roman" pitchFamily="18" charset="0"/>
                <a:cs typeface="Times New Roman" pitchFamily="18" charset="0"/>
              </a:rPr>
              <a:t> the </a:t>
            </a:r>
            <a:r>
              <a:rPr lang="en-US" sz="1600" dirty="0" err="1" smtClean="0">
                <a:latin typeface="Times New Roman" pitchFamily="18" charset="0"/>
                <a:cs typeface="Times New Roman" pitchFamily="18" charset="0"/>
              </a:rPr>
              <a:t>Impaler</a:t>
            </a:r>
            <a:r>
              <a:rPr lang="en-US" sz="1600" dirty="0" smtClean="0">
                <a:latin typeface="Times New Roman" pitchFamily="18" charset="0"/>
                <a:cs typeface="Times New Roman" pitchFamily="18" charset="0"/>
              </a:rPr>
              <a:t>. The morbid nickname is a testament to the </a:t>
            </a:r>
            <a:r>
              <a:rPr lang="en-US" sz="1600" dirty="0" err="1" smtClean="0">
                <a:latin typeface="Times New Roman" pitchFamily="18" charset="0"/>
                <a:cs typeface="Times New Roman" pitchFamily="18" charset="0"/>
              </a:rPr>
              <a:t>Wallachian</a:t>
            </a:r>
            <a:r>
              <a:rPr lang="en-US" sz="1600" dirty="0" smtClean="0">
                <a:latin typeface="Times New Roman" pitchFamily="18" charset="0"/>
                <a:cs typeface="Times New Roman" pitchFamily="18" charset="0"/>
              </a:rPr>
              <a:t> prince's favorite way of dispensing with his enemies.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689</Words>
  <Application>Microsoft Office PowerPoint</Application>
  <PresentationFormat>On-screen Show (4:3)</PresentationFormat>
  <Paragraphs>41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WELCOME TO TARGOVISTE</vt:lpstr>
      <vt:lpstr>Location </vt:lpstr>
      <vt:lpstr>SOME HISTORICAL FACTS</vt:lpstr>
      <vt:lpstr>History </vt:lpstr>
      <vt:lpstr>Mircea the Old</vt:lpstr>
      <vt:lpstr>The Royal Court</vt:lpstr>
      <vt:lpstr>The capital of Romania </vt:lpstr>
      <vt:lpstr>Chindia Tower</vt:lpstr>
      <vt:lpstr>The Real Dracula: Vlad the Impaler </vt:lpstr>
      <vt:lpstr>Other main attractions</vt:lpstr>
      <vt:lpstr>Târgu Church </vt:lpstr>
      <vt:lpstr> Zoo </vt:lpstr>
      <vt:lpstr>Museum of Printing &amp; Old Romanian Books</vt:lpstr>
      <vt:lpstr>Targoviste Cathedral </vt:lpstr>
      <vt:lpstr>Chindia Park/ Mitropoliei Park</vt:lpstr>
      <vt:lpstr>Statue of Mihai Viteazu </vt:lpstr>
      <vt:lpstr>The Old Town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TARGOVISTE</dc:title>
  <dc:creator>Statie</dc:creator>
  <cp:lastModifiedBy>RePack by Diakov</cp:lastModifiedBy>
  <cp:revision>10</cp:revision>
  <dcterms:created xsi:type="dcterms:W3CDTF">2018-10-20T19:03:13Z</dcterms:created>
  <dcterms:modified xsi:type="dcterms:W3CDTF">2020-01-31T16:01:02Z</dcterms:modified>
</cp:coreProperties>
</file>