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27"/>
  </p:notesMasterIdLst>
  <p:sldIdLst>
    <p:sldId id="269" r:id="rId2"/>
    <p:sldId id="294" r:id="rId3"/>
    <p:sldId id="305" r:id="rId4"/>
    <p:sldId id="292" r:id="rId5"/>
    <p:sldId id="293" r:id="rId6"/>
    <p:sldId id="296" r:id="rId7"/>
    <p:sldId id="297" r:id="rId8"/>
    <p:sldId id="308" r:id="rId9"/>
    <p:sldId id="299" r:id="rId10"/>
    <p:sldId id="298" r:id="rId11"/>
    <p:sldId id="300" r:id="rId12"/>
    <p:sldId id="301" r:id="rId13"/>
    <p:sldId id="303" r:id="rId14"/>
    <p:sldId id="304" r:id="rId15"/>
    <p:sldId id="311" r:id="rId16"/>
    <p:sldId id="313" r:id="rId17"/>
    <p:sldId id="307" r:id="rId18"/>
    <p:sldId id="302" r:id="rId19"/>
    <p:sldId id="283" r:id="rId20"/>
    <p:sldId id="284" r:id="rId21"/>
    <p:sldId id="285" r:id="rId22"/>
    <p:sldId id="309" r:id="rId23"/>
    <p:sldId id="310" r:id="rId24"/>
    <p:sldId id="312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cetta Maddalena" initials="C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E76C9-F323-47E7-B7F8-B36CBDBCD0AF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B8318-224B-4075-B13A-0358CA7F4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8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318-224B-4075-B13A-0358CA7F4D0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318-224B-4075-B13A-0358CA7F4D0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9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9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51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00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85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4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65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7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84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5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1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031A7A-EE5B-40BB-87E2-F323708E4BF7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FF269C-C8AC-412C-A8D3-AE718E66A90F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4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youtu.be/HM4na99R5q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9527BB4-322C-435A-953C-7ED6B5100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1" y="229009"/>
            <a:ext cx="9193650" cy="12698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0C5ABF9-D93B-4CAE-BCC1-C85AE05C8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79" y="1608885"/>
            <a:ext cx="2352381" cy="3619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D83242-5AB8-4144-B2E7-26F661E68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60" y="1608885"/>
            <a:ext cx="2104762" cy="34285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4A78C3-C786-4E23-9120-B1BC5EC0CDA0}"/>
              </a:ext>
            </a:extLst>
          </p:cNvPr>
          <p:cNvSpPr txBox="1"/>
          <p:nvPr/>
        </p:nvSpPr>
        <p:spPr>
          <a:xfrm>
            <a:off x="459622" y="1946227"/>
            <a:ext cx="9486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it-IT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it-IT" sz="4000" b="1" dirty="0" smtClean="0">
                <a:solidFill>
                  <a:schemeClr val="accent5">
                    <a:lumMod val="50000"/>
                  </a:schemeClr>
                </a:solidFill>
              </a:rPr>
              <a:t>ERASMUS + PROJECT</a:t>
            </a:r>
            <a:r>
              <a:rPr lang="it-IT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it-IT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4000" b="1" i="1" dirty="0">
                <a:solidFill>
                  <a:schemeClr val="accent5">
                    <a:lumMod val="50000"/>
                  </a:schemeClr>
                </a:solidFill>
              </a:rPr>
              <a:t>«AGENDA 2030: THAT’S OUR CHALLENGE»</a:t>
            </a:r>
            <a:br>
              <a:rPr lang="it-IT" sz="40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8800" b="1" i="1" dirty="0" smtClean="0">
                <a:solidFill>
                  <a:schemeClr val="accent5">
                    <a:lumMod val="50000"/>
                  </a:schemeClr>
                </a:solidFill>
              </a:rPr>
              <a:t>ECOAUDIT </a:t>
            </a:r>
            <a:endParaRPr lang="it-IT" sz="8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2961564" y="5439448"/>
            <a:ext cx="510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ALAQUAS -SPAIN - 2/9 MARCH 2019</a:t>
            </a:r>
            <a:endParaRPr lang="it-IT" sz="2400" b="1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485D3E3-75E8-46AF-9983-D6C9F9169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4" y="1447686"/>
            <a:ext cx="2080238" cy="60563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37" y="1447686"/>
            <a:ext cx="2238425" cy="187236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514" y="3981723"/>
            <a:ext cx="360304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436728" y="1912843"/>
            <a:ext cx="58548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 err="1" smtClean="0">
                <a:ln/>
                <a:solidFill>
                  <a:schemeClr val="accent4"/>
                </a:solidFill>
                <a:effectLst/>
              </a:rPr>
              <a:t>Preparation</a:t>
            </a:r>
            <a:r>
              <a:rPr lang="it-IT" sz="3600" b="1" cap="none" spc="0" dirty="0" smtClean="0">
                <a:ln/>
                <a:solidFill>
                  <a:schemeClr val="accent4"/>
                </a:solidFill>
                <a:effectLst/>
              </a:rPr>
              <a:t> of the </a:t>
            </a:r>
            <a:r>
              <a:rPr lang="it-IT" sz="3600" b="1" cap="none" spc="0" dirty="0" err="1" smtClean="0">
                <a:ln/>
                <a:solidFill>
                  <a:schemeClr val="accent4"/>
                </a:solidFill>
                <a:effectLst/>
              </a:rPr>
              <a:t>Spicy</a:t>
            </a:r>
            <a:r>
              <a:rPr lang="it-IT" sz="3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3600" b="1" cap="none" spc="0" dirty="0" err="1" smtClean="0">
                <a:ln/>
                <a:solidFill>
                  <a:schemeClr val="accent4"/>
                </a:solidFill>
                <a:effectLst/>
              </a:rPr>
              <a:t>salt</a:t>
            </a:r>
            <a:r>
              <a:rPr lang="it-IT" sz="3600" b="1" cap="none" spc="0" dirty="0" smtClean="0">
                <a:ln/>
                <a:solidFill>
                  <a:schemeClr val="accent4"/>
                </a:solidFill>
                <a:effectLst/>
              </a:rPr>
              <a:t> with </a:t>
            </a:r>
            <a:r>
              <a:rPr lang="it-IT" sz="3600" b="1" cap="none" spc="0" dirty="0" err="1" smtClean="0">
                <a:ln/>
                <a:solidFill>
                  <a:schemeClr val="accent4"/>
                </a:solidFill>
                <a:effectLst/>
              </a:rPr>
              <a:t>organic</a:t>
            </a:r>
            <a:r>
              <a:rPr lang="it-IT" sz="3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3600" b="1" cap="none" spc="0" dirty="0" err="1" smtClean="0">
                <a:ln/>
                <a:solidFill>
                  <a:schemeClr val="accent4"/>
                </a:solidFill>
                <a:effectLst/>
              </a:rPr>
              <a:t>herbs</a:t>
            </a:r>
            <a:endParaRPr lang="it-IT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545910" y="466292"/>
            <a:ext cx="7878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CONSUMPTION AND SOCIAL RESPONSABILITY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7" y="3476886"/>
            <a:ext cx="3162917" cy="23759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003" y="3476886"/>
            <a:ext cx="3188549" cy="23929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277" y="3476886"/>
            <a:ext cx="3143463" cy="23590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03" y="355425"/>
            <a:ext cx="3601812" cy="27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218364" y="2552178"/>
            <a:ext cx="119736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000" b="1" cap="none" spc="0" dirty="0" smtClean="0">
                <a:ln/>
                <a:solidFill>
                  <a:schemeClr val="accent4"/>
                </a:solidFill>
                <a:effectLst/>
              </a:rPr>
              <a:t>A MOTION SENSOR HAS BEEN PUT IN A SCHOOL BATHROOM</a:t>
            </a:r>
          </a:p>
          <a:p>
            <a:pPr algn="ctr"/>
            <a:r>
              <a:rPr lang="it-IT" sz="6000" b="1" dirty="0" smtClean="0">
                <a:ln/>
                <a:solidFill>
                  <a:schemeClr val="accent4"/>
                </a:solidFill>
              </a:rPr>
              <a:t>TO REDUCE THE CONSUMPTION OF ELECTRICITY</a:t>
            </a:r>
            <a:r>
              <a:rPr lang="it-IT" sz="60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it-IT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44" y="466293"/>
            <a:ext cx="2238425" cy="187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889612" y="341194"/>
            <a:ext cx="453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     2. ELECTRICITY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141287"/>
            <a:ext cx="360304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218364" y="2552178"/>
            <a:ext cx="1197363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800" b="1" dirty="0" err="1" smtClean="0">
                <a:ln/>
                <a:solidFill>
                  <a:schemeClr val="accent4"/>
                </a:solidFill>
              </a:rPr>
              <a:t>We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understood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how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to reduce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our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carbon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footprint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through</a:t>
            </a:r>
            <a:r>
              <a:rPr lang="it-IT" sz="4800" b="1" dirty="0">
                <a:ln/>
                <a:solidFill>
                  <a:schemeClr val="accent4"/>
                </a:solidFill>
              </a:rPr>
              <a:t> </a:t>
            </a:r>
            <a:r>
              <a:rPr lang="it-IT" sz="4800" b="1" u="sng" dirty="0" smtClean="0">
                <a:ln/>
                <a:solidFill>
                  <a:schemeClr val="accent4"/>
                </a:solidFill>
              </a:rPr>
              <a:t>CARSHARING</a:t>
            </a:r>
          </a:p>
          <a:p>
            <a:pPr algn="ctr"/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AND MORE </a:t>
            </a:r>
            <a:r>
              <a:rPr lang="it-IT" sz="4800" b="1" u="sng" cap="none" spc="0" dirty="0" smtClean="0">
                <a:ln/>
                <a:solidFill>
                  <a:schemeClr val="accent4"/>
                </a:solidFill>
                <a:effectLst/>
              </a:rPr>
              <a:t>SUSTAINABLE </a:t>
            </a:r>
          </a:p>
          <a:p>
            <a:pPr algn="ctr"/>
            <a:r>
              <a:rPr lang="it-IT" sz="4800" b="1" u="sng" cap="none" spc="0" dirty="0" smtClean="0">
                <a:ln/>
                <a:solidFill>
                  <a:schemeClr val="accent4"/>
                </a:solidFill>
                <a:effectLst/>
              </a:rPr>
              <a:t>MEANS OF TRANSPORT</a:t>
            </a:r>
            <a:endParaRPr lang="it-IT" sz="4800" b="1" u="sng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44" y="466293"/>
            <a:ext cx="2238425" cy="187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889612" y="341194"/>
            <a:ext cx="453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     3. MOBILITY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141287"/>
            <a:ext cx="360304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307975" y="2538841"/>
            <a:ext cx="119736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000" b="1" dirty="0" err="1" smtClean="0">
                <a:ln/>
                <a:solidFill>
                  <a:schemeClr val="accent4"/>
                </a:solidFill>
              </a:rPr>
              <a:t>Our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teachers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asked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us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to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reflect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upon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our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use of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headphones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 and to turn down the volume for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our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health</a:t>
            </a:r>
            <a:endParaRPr lang="it-IT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44" y="466293"/>
            <a:ext cx="2238425" cy="187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889612" y="341194"/>
            <a:ext cx="453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     4. NOISE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141287"/>
            <a:ext cx="3603048" cy="1938696"/>
          </a:xfrm>
          <a:prstGeom prst="rect">
            <a:avLst/>
          </a:prstGeom>
        </p:spPr>
      </p:pic>
      <p:sp>
        <p:nvSpPr>
          <p:cNvPr id="4" name="AutoShape 2" descr="Risultati immagini per immagini turn down the volu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982" y="111063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0" y="1678675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000" b="1" dirty="0" smtClean="0">
                <a:ln/>
                <a:solidFill>
                  <a:schemeClr val="accent4"/>
                </a:solidFill>
              </a:rPr>
              <a:t>Three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actions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:</a:t>
            </a:r>
          </a:p>
          <a:p>
            <a:pPr marL="1143000" indent="-1143000">
              <a:buFont typeface="+mj-lt"/>
              <a:buAutoNum type="arabicPeriod"/>
            </a:pPr>
            <a:r>
              <a:rPr lang="it-IT" sz="4800" b="1" dirty="0" smtClean="0">
                <a:ln/>
                <a:solidFill>
                  <a:schemeClr val="accent4"/>
                </a:solidFill>
              </a:rPr>
              <a:t>PAPER BINS in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each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class</a:t>
            </a:r>
            <a:r>
              <a:rPr lang="it-IT" sz="4800" b="1" dirty="0">
                <a:ln/>
                <a:solidFill>
                  <a:schemeClr val="accent4"/>
                </a:solidFill>
              </a:rPr>
              <a:t> 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and </a:t>
            </a:r>
          </a:p>
          <a:p>
            <a:r>
              <a:rPr lang="it-IT" sz="4800" b="1" dirty="0" smtClean="0">
                <a:ln/>
                <a:solidFill>
                  <a:schemeClr val="accent4"/>
                </a:solidFill>
              </a:rPr>
              <a:t>                            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ouside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the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school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entrance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           </a:t>
            </a:r>
          </a:p>
          <a:p>
            <a:r>
              <a:rPr lang="it-IT" sz="4800" b="1" dirty="0" smtClean="0">
                <a:ln/>
                <a:solidFill>
                  <a:schemeClr val="accent4"/>
                </a:solidFill>
              </a:rPr>
              <a:t>2.     Action on «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PACKAGING AND REUSE OF 			         	                 FOOD WASTE»                             </a:t>
            </a:r>
          </a:p>
          <a:p>
            <a:r>
              <a:rPr lang="it-IT" sz="4800" b="1" dirty="0" smtClean="0">
                <a:ln/>
                <a:solidFill>
                  <a:schemeClr val="accent4"/>
                </a:solidFill>
              </a:rPr>
              <a:t>3. 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The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day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of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superfluous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and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recycling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  </a:t>
            </a:r>
          </a:p>
          <a:p>
            <a:pPr marL="1143000" indent="-1143000">
              <a:buAutoNum type="arabicPeriod"/>
            </a:pPr>
            <a:endParaRPr lang="it-IT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3889612" y="341194"/>
            <a:ext cx="453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     5. RECYCLING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141287"/>
            <a:ext cx="3603048" cy="19386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9824" y="811188"/>
            <a:ext cx="3084397" cy="17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0" y="1678675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sz="4800" b="1" dirty="0" err="1" smtClean="0">
                <a:ln/>
                <a:solidFill>
                  <a:schemeClr val="accent4"/>
                </a:solidFill>
              </a:rPr>
              <a:t>We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must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pay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attention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to </a:t>
            </a:r>
          </a:p>
          <a:p>
            <a:r>
              <a:rPr lang="it-IT" sz="4800" b="1" dirty="0" smtClean="0">
                <a:ln/>
                <a:solidFill>
                  <a:schemeClr val="accent4"/>
                </a:solidFill>
              </a:rPr>
              <a:t>packaging and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learn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to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reuse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food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wastes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                           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3889612" y="341194"/>
            <a:ext cx="453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     5. RECYCLING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100344"/>
            <a:ext cx="2647666" cy="14246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12" y="3158323"/>
            <a:ext cx="2251880" cy="30025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21" y="141287"/>
            <a:ext cx="2969371" cy="22270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51" y="3203329"/>
            <a:ext cx="2218126" cy="29575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05" y="3158323"/>
            <a:ext cx="2241644" cy="298885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987" y="3835408"/>
            <a:ext cx="2976540" cy="16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0" y="1678675"/>
            <a:ext cx="1219200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it-IT" sz="4800" b="1" dirty="0" smtClean="0">
              <a:ln/>
              <a:solidFill>
                <a:schemeClr val="accent4"/>
              </a:solidFill>
            </a:endParaRPr>
          </a:p>
          <a:p>
            <a:r>
              <a:rPr lang="it-IT" sz="4800" b="1" dirty="0" smtClean="0">
                <a:ln/>
                <a:solidFill>
                  <a:schemeClr val="accent4"/>
                </a:solidFill>
              </a:rPr>
              <a:t>3. 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The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day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of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superfluous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and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recycling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: </a:t>
            </a:r>
          </a:p>
          <a:p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we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collected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a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lot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of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objects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we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have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at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home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which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are TOTALLY USELESS AND SUPERFLUOUS and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we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tried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to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see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if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they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could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be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useful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for </a:t>
            </a: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others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.    </a:t>
            </a:r>
          </a:p>
          <a:p>
            <a:pPr marL="1143000" indent="-1143000">
              <a:buAutoNum type="arabicPeriod"/>
            </a:pPr>
            <a:endParaRPr lang="it-IT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3889612" y="341194"/>
            <a:ext cx="453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     5. RECYCLING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141287"/>
            <a:ext cx="360304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0" y="1678675"/>
            <a:ext cx="121920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000" b="1" dirty="0" smtClean="0">
                <a:ln/>
                <a:solidFill>
                  <a:schemeClr val="accent4"/>
                </a:solidFill>
              </a:rPr>
              <a:t>Three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actions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:</a:t>
            </a:r>
          </a:p>
          <a:p>
            <a:pPr marL="1143000" indent="-1143000">
              <a:buAutoNum type="arabicPeriod"/>
            </a:pPr>
            <a:r>
              <a:rPr lang="it-IT" sz="4800" b="1" dirty="0" err="1" smtClean="0">
                <a:ln/>
                <a:solidFill>
                  <a:schemeClr val="accent4"/>
                </a:solidFill>
              </a:rPr>
              <a:t>Visit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to the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wastewater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treatment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plant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            </a:t>
            </a:r>
          </a:p>
          <a:p>
            <a:pPr marL="1143000" indent="-1143000">
              <a:buAutoNum type="arabicPeriod"/>
            </a:pPr>
            <a:r>
              <a:rPr lang="it-IT" sz="4800" b="1" dirty="0" smtClean="0">
                <a:ln/>
                <a:solidFill>
                  <a:schemeClr val="accent4"/>
                </a:solidFill>
              </a:rPr>
              <a:t>Seminar on the «Blue Gold»</a:t>
            </a:r>
            <a:endParaRPr lang="it-IT" sz="48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marL="1143000" indent="-1143000">
              <a:buAutoNum type="arabicPeriod"/>
            </a:pPr>
            <a:r>
              <a:rPr lang="it-IT" sz="4800" b="1" cap="none" spc="0" dirty="0" err="1" smtClean="0">
                <a:ln/>
                <a:solidFill>
                  <a:schemeClr val="accent4"/>
                </a:solidFill>
                <a:effectLst/>
              </a:rPr>
              <a:t>Visit</a:t>
            </a:r>
            <a:r>
              <a:rPr lang="it-IT" sz="4800" b="1" cap="none" spc="0" dirty="0" smtClean="0">
                <a:ln/>
                <a:solidFill>
                  <a:schemeClr val="accent4"/>
                </a:solidFill>
                <a:effectLst/>
              </a:rPr>
              <a:t> to the </a:t>
            </a:r>
            <a:r>
              <a:rPr lang="it-IT" sz="4800" b="1" dirty="0">
                <a:ln/>
                <a:solidFill>
                  <a:schemeClr val="accent4"/>
                </a:solidFill>
              </a:rPr>
              <a:t>«</a:t>
            </a:r>
            <a:r>
              <a:rPr lang="en-US" sz="4800" b="1" dirty="0">
                <a:ln/>
                <a:solidFill>
                  <a:schemeClr val="accent4"/>
                </a:solidFill>
              </a:rPr>
              <a:t>Natural Special Reservation of Lake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Pergusa</a:t>
            </a:r>
            <a:r>
              <a:rPr lang="it-IT" sz="4800" b="1" dirty="0">
                <a:ln/>
                <a:solidFill>
                  <a:schemeClr val="accent4"/>
                </a:solidFill>
              </a:rPr>
              <a:t>»</a:t>
            </a:r>
          </a:p>
          <a:p>
            <a:endParaRPr lang="it-IT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44" y="466293"/>
            <a:ext cx="2238425" cy="187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889612" y="341194"/>
            <a:ext cx="453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 </a:t>
            </a:r>
            <a:r>
              <a:rPr lang="it-IT" sz="4400" dirty="0" smtClean="0">
                <a:solidFill>
                  <a:srgbClr val="FF0000"/>
                </a:solidFill>
              </a:rPr>
              <a:t>      6</a:t>
            </a:r>
            <a:r>
              <a:rPr lang="it-IT" sz="4400" dirty="0">
                <a:solidFill>
                  <a:srgbClr val="FF0000"/>
                </a:solidFill>
              </a:rPr>
              <a:t>. WATER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141287"/>
            <a:ext cx="360304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44" y="466293"/>
            <a:ext cx="2238425" cy="187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889612" y="341194"/>
            <a:ext cx="453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     6. WATER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141287"/>
            <a:ext cx="3603048" cy="193869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05469" y="2338653"/>
            <a:ext cx="10085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n/>
                <a:solidFill>
                  <a:schemeClr val="accent4"/>
                </a:solidFill>
              </a:rPr>
              <a:t>VISIT TO THE WASTEWATER TREATMENT PLANT</a:t>
            </a:r>
            <a:endParaRPr lang="it-IT" sz="6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98" y="4378633"/>
            <a:ext cx="1645645" cy="16456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745" y="4381054"/>
            <a:ext cx="1669716" cy="16697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884" y="4336798"/>
            <a:ext cx="1692288" cy="16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2685150" y="1398109"/>
            <a:ext cx="446627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it-IT" sz="6600" b="1" dirty="0" smtClean="0">
                <a:ln/>
                <a:solidFill>
                  <a:schemeClr val="accent4"/>
                </a:solidFill>
              </a:rPr>
              <a:t>				</a:t>
            </a:r>
            <a:r>
              <a:rPr lang="it-IT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</a:p>
          <a:p>
            <a:pPr algn="r"/>
            <a:r>
              <a:rPr lang="it-IT" sz="3600" b="1" dirty="0" smtClean="0">
                <a:ln/>
                <a:solidFill>
                  <a:schemeClr val="accent4"/>
                </a:solidFill>
              </a:rPr>
              <a:t>To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better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understand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the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cycle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of water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we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went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to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visit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the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Wastewater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Treatment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Plant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of the city of Enna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5" y="461929"/>
            <a:ext cx="2238425" cy="18723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39" y="573088"/>
            <a:ext cx="3231960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022" y="153181"/>
            <a:ext cx="3596952" cy="19386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1" y="2091877"/>
            <a:ext cx="11275139" cy="44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95534" y="4571513"/>
            <a:ext cx="1175072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200" b="1" dirty="0" smtClean="0">
                <a:ln/>
                <a:solidFill>
                  <a:schemeClr val="accent4"/>
                </a:solidFill>
              </a:rPr>
              <a:t>A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curiosity</a:t>
            </a:r>
            <a:r>
              <a:rPr lang="it-IT" sz="3200" b="1" dirty="0">
                <a:ln/>
                <a:solidFill>
                  <a:schemeClr val="accent4"/>
                </a:solidFill>
              </a:rPr>
              <a:t>: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some big tanks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were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created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under the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Castle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of Enna,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being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the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highest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part of the city, from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where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the water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is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distributed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to the city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still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today</a:t>
            </a:r>
            <a:endParaRPr lang="it-IT" sz="3200" b="1" dirty="0">
              <a:ln/>
              <a:solidFill>
                <a:schemeClr val="accent4"/>
              </a:solidFill>
            </a:endParaRPr>
          </a:p>
          <a:p>
            <a:pPr algn="ctr"/>
            <a:endParaRPr lang="it-IT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83" y="535188"/>
            <a:ext cx="5381767" cy="40363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535188"/>
            <a:ext cx="5040573" cy="3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0" y="4585648"/>
            <a:ext cx="119554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smtClean="0">
                <a:ln/>
                <a:solidFill>
                  <a:schemeClr val="accent4"/>
                </a:solidFill>
              </a:rPr>
              <a:t>A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lot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of work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has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been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done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to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renew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the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plant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and new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projects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have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been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presented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to complete and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extend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 smtClean="0">
                <a:ln/>
                <a:solidFill>
                  <a:schemeClr val="accent4"/>
                </a:solidFill>
              </a:rPr>
              <a:t>it</a:t>
            </a:r>
            <a:r>
              <a:rPr lang="it-IT" sz="3600" b="1" dirty="0" smtClean="0">
                <a:ln/>
                <a:solidFill>
                  <a:schemeClr val="accent4"/>
                </a:solidFill>
              </a:rPr>
              <a:t> in a short time</a:t>
            </a:r>
            <a:endParaRPr lang="it-IT" sz="3600" b="1" dirty="0">
              <a:ln/>
              <a:solidFill>
                <a:schemeClr val="accent4"/>
              </a:solidFill>
            </a:endParaRPr>
          </a:p>
          <a:p>
            <a:pPr algn="ctr"/>
            <a:endParaRPr lang="it-IT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32" y="718766"/>
            <a:ext cx="2238425" cy="187236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69" y="163774"/>
            <a:ext cx="6023212" cy="45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44" y="466293"/>
            <a:ext cx="2238425" cy="187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889612" y="341194"/>
            <a:ext cx="453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     6. WATER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141287"/>
            <a:ext cx="3603048" cy="193869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05469" y="2338653"/>
            <a:ext cx="10085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err="1">
                <a:ln/>
                <a:solidFill>
                  <a:schemeClr val="accent4"/>
                </a:solidFill>
              </a:rPr>
              <a:t>Visit</a:t>
            </a:r>
            <a:r>
              <a:rPr lang="it-IT" sz="6000" b="1" dirty="0">
                <a:ln/>
                <a:solidFill>
                  <a:schemeClr val="accent4"/>
                </a:solidFill>
              </a:rPr>
              <a:t> to the 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«</a:t>
            </a:r>
            <a:r>
              <a:rPr lang="en-US" sz="6000" b="1" dirty="0" smtClean="0">
                <a:ln/>
                <a:solidFill>
                  <a:schemeClr val="accent4"/>
                </a:solidFill>
              </a:rPr>
              <a:t>Special Nature Reserve </a:t>
            </a:r>
            <a:r>
              <a:rPr lang="en-US" sz="6000" b="1" dirty="0">
                <a:ln/>
                <a:solidFill>
                  <a:schemeClr val="accent4"/>
                </a:solidFill>
              </a:rPr>
              <a:t>of Lake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Pergusa</a:t>
            </a:r>
            <a:r>
              <a:rPr lang="it-IT" sz="6000" b="1" dirty="0">
                <a:ln/>
                <a:solidFill>
                  <a:schemeClr val="accent4"/>
                </a:solidFill>
              </a:rPr>
              <a:t>»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98" y="4378633"/>
            <a:ext cx="1645645" cy="16456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745" y="4381054"/>
            <a:ext cx="1669716" cy="16697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884" y="4336798"/>
            <a:ext cx="1692288" cy="16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1392072" y="1398109"/>
            <a:ext cx="5759355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it-IT" sz="6600" b="1" dirty="0" smtClean="0">
                <a:ln/>
                <a:solidFill>
                  <a:schemeClr val="accent4"/>
                </a:solidFill>
              </a:rPr>
              <a:t>				</a:t>
            </a:r>
            <a:r>
              <a:rPr lang="it-IT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</a:p>
          <a:p>
            <a:pPr algn="r"/>
            <a:r>
              <a:rPr lang="it-IT" sz="4800" b="1" dirty="0" smtClean="0">
                <a:ln/>
                <a:solidFill>
                  <a:schemeClr val="accent4"/>
                </a:solidFill>
              </a:rPr>
              <a:t>Lake Pergusa, </a:t>
            </a:r>
          </a:p>
          <a:p>
            <a:pPr algn="r"/>
            <a:r>
              <a:rPr lang="it-IT" sz="4800" b="1" dirty="0" smtClean="0">
                <a:ln/>
                <a:solidFill>
                  <a:schemeClr val="accent4"/>
                </a:solidFill>
              </a:rPr>
              <a:t>the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myth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of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Proserpina’s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rape and the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cycle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of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seasons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" y="461929"/>
            <a:ext cx="2238425" cy="18723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52" y="327547"/>
            <a:ext cx="4247865" cy="56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2716256" y="109182"/>
            <a:ext cx="6796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sz="3200" b="1" dirty="0" smtClean="0">
                <a:ln/>
                <a:solidFill>
                  <a:schemeClr val="accent4"/>
                </a:solidFill>
              </a:rPr>
              <a:t>Lake Pergusa,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we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learnt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about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its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flora and fauna, </a:t>
            </a:r>
            <a:r>
              <a:rPr lang="it-IT" sz="3200" b="1" dirty="0" err="1" smtClean="0">
                <a:ln/>
                <a:solidFill>
                  <a:schemeClr val="accent4"/>
                </a:solidFill>
              </a:rPr>
              <a:t>risks</a:t>
            </a:r>
            <a:r>
              <a:rPr lang="it-IT" sz="3200" b="1" dirty="0" smtClean="0">
                <a:ln/>
                <a:solidFill>
                  <a:schemeClr val="accent4"/>
                </a:solidFill>
              </a:rPr>
              <a:t> and </a:t>
            </a:r>
          </a:p>
          <a:p>
            <a:r>
              <a:rPr lang="it-IT" sz="3200" b="1" dirty="0" err="1" smtClean="0">
                <a:ln/>
                <a:solidFill>
                  <a:schemeClr val="accent4"/>
                </a:solidFill>
              </a:rPr>
              <a:t>opportunities</a:t>
            </a:r>
            <a:endParaRPr lang="it-IT" sz="3200" b="1" dirty="0" smtClean="0">
              <a:ln/>
              <a:solidFill>
                <a:schemeClr val="accent4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9" y="222025"/>
            <a:ext cx="2238425" cy="187236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0" y="2852508"/>
            <a:ext cx="4413451" cy="33100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45" y="461929"/>
            <a:ext cx="2249932" cy="29999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73" y="1158205"/>
            <a:ext cx="3071509" cy="23036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82" y="3848670"/>
            <a:ext cx="2872339" cy="21542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38" y="3848670"/>
            <a:ext cx="2872339" cy="21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1F41E7B-68DE-4665-8E74-8DE123F83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69" y="0"/>
            <a:ext cx="3962400" cy="1016000"/>
          </a:xfr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BF36872-8F73-4EE9-AC9D-73DA68CE4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18582"/>
              </p:ext>
            </p:extLst>
          </p:nvPr>
        </p:nvGraphicFramePr>
        <p:xfrm>
          <a:off x="1081316" y="1237159"/>
          <a:ext cx="309814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140">
                  <a:extLst>
                    <a:ext uri="{9D8B030D-6E8A-4147-A177-3AD203B41FA5}">
                      <a16:colId xmlns:a16="http://schemas.microsoft.com/office/drawing/2014/main" val="4257432374"/>
                    </a:ext>
                  </a:extLst>
                </a:gridCol>
              </a:tblGrid>
              <a:tr h="24364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ERASMUS STUDENTS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05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Limam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Dhia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79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Incudine Gaia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45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Bevilacqua Daniela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7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Malfa Luca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20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Failla Martina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3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Pergola Chiara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31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Giunta Elisa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293273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C1E7288C-17C7-41C5-8C89-69682B2DD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74235"/>
              </p:ext>
            </p:extLst>
          </p:nvPr>
        </p:nvGraphicFramePr>
        <p:xfrm>
          <a:off x="4187374" y="1237159"/>
          <a:ext cx="3404260" cy="2984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260">
                  <a:extLst>
                    <a:ext uri="{9D8B030D-6E8A-4147-A177-3AD203B41FA5}">
                      <a16:colId xmlns:a16="http://schemas.microsoft.com/office/drawing/2014/main" val="3644919336"/>
                    </a:ext>
                  </a:extLst>
                </a:gridCol>
              </a:tblGrid>
              <a:tr h="3890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ERASMUS STUDENTS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Ruszel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Andrea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97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Fagarasan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Claudia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241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Savoca Francesca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89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Nicotra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Gabriele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2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Licata Adam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0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Schillaci Giorgio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17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Sanfilippo Sonia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37716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B513090-4DF5-41E6-8487-5487A1AD5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61693"/>
              </p:ext>
            </p:extLst>
          </p:nvPr>
        </p:nvGraphicFramePr>
        <p:xfrm>
          <a:off x="8263902" y="1897937"/>
          <a:ext cx="3372591" cy="298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591">
                  <a:extLst>
                    <a:ext uri="{9D8B030D-6E8A-4147-A177-3AD203B41FA5}">
                      <a16:colId xmlns:a16="http://schemas.microsoft.com/office/drawing/2014/main" val="2018693342"/>
                    </a:ext>
                  </a:extLst>
                </a:gridCol>
              </a:tblGrid>
              <a:tr h="2133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Concetta Maddalena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17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Giuseppa Dell'Aera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1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Francesco Paolo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Tirrito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7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Lucia </a:t>
                      </a:r>
                      <a:r>
                        <a:rPr lang="it-IT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Pampallona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327703"/>
                  </a:ext>
                </a:extLst>
              </a:tr>
              <a:tr h="393171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Rossella Trovato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4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Silvia Salerno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1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Di Venti Tiziana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4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Manuela Parlato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48670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FC8A176B-1B37-4957-9B15-8DA314AC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3695"/>
              </p:ext>
            </p:extLst>
          </p:nvPr>
        </p:nvGraphicFramePr>
        <p:xfrm>
          <a:off x="4187373" y="4233277"/>
          <a:ext cx="340425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259">
                  <a:extLst>
                    <a:ext uri="{9D8B030D-6E8A-4147-A177-3AD203B41FA5}">
                      <a16:colId xmlns:a16="http://schemas.microsoft.com/office/drawing/2014/main" val="140651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CLASS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72113"/>
                  </a:ext>
                </a:extLst>
              </a:tr>
              <a:tr h="3227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B ENO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094645"/>
                  </a:ext>
                </a:extLst>
              </a:tr>
              <a:tr h="3227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B MAT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50193"/>
                  </a:ext>
                </a:extLst>
              </a:tr>
              <a:tr h="3227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A ENO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1902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D56B4BA-0432-4BC9-8448-569F37810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41277"/>
              </p:ext>
            </p:extLst>
          </p:nvPr>
        </p:nvGraphicFramePr>
        <p:xfrm>
          <a:off x="1081316" y="4233277"/>
          <a:ext cx="309814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140">
                  <a:extLst>
                    <a:ext uri="{9D8B030D-6E8A-4147-A177-3AD203B41FA5}">
                      <a16:colId xmlns:a16="http://schemas.microsoft.com/office/drawing/2014/main" val="3930627719"/>
                    </a:ext>
                  </a:extLst>
                </a:gridCol>
              </a:tblGrid>
              <a:tr h="13293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Armeli</a:t>
                      </a:r>
                      <a:r>
                        <a:rPr lang="it-IT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Gricio</a:t>
                      </a:r>
                      <a:r>
                        <a:rPr lang="it-IT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Martina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62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Serra Giada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08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Miano Elisea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4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Pagana Silvia Pia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74561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401E43C-9E7C-4D34-A0ED-B9A74C661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48508"/>
              </p:ext>
            </p:extLst>
          </p:nvPr>
        </p:nvGraphicFramePr>
        <p:xfrm>
          <a:off x="8263902" y="1237159"/>
          <a:ext cx="331321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214">
                  <a:extLst>
                    <a:ext uri="{9D8B030D-6E8A-4147-A177-3AD203B41FA5}">
                      <a16:colId xmlns:a16="http://schemas.microsoft.com/office/drawing/2014/main" val="4148383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TEACHERS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404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B2419F0-BF81-4C33-9642-4F32EC4FC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545532"/>
              </p:ext>
            </p:extLst>
          </p:nvPr>
        </p:nvGraphicFramePr>
        <p:xfrm>
          <a:off x="8248069" y="4787029"/>
          <a:ext cx="3404259" cy="128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259">
                  <a:extLst>
                    <a:ext uri="{9D8B030D-6E8A-4147-A177-3AD203B41FA5}">
                      <a16:colId xmlns:a16="http://schemas.microsoft.com/office/drawing/2014/main" val="2497932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Baldini Francesca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4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Nobile Maria Concetta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6083"/>
                  </a:ext>
                </a:extLst>
              </a:tr>
              <a:tr h="545200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/>
                        <a:t>Taibi</a:t>
                      </a:r>
                      <a:r>
                        <a:rPr lang="it-IT" b="1" dirty="0"/>
                        <a:t> </a:t>
                      </a:r>
                      <a:r>
                        <a:rPr lang="it-IT" b="1" dirty="0" smtClean="0"/>
                        <a:t>Giovanna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6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1897039" y="1678676"/>
            <a:ext cx="85298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000" b="1" dirty="0" err="1" smtClean="0">
                <a:ln/>
                <a:solidFill>
                  <a:schemeClr val="accent4"/>
                </a:solidFill>
              </a:rPr>
              <a:t>Four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000" b="1" dirty="0" err="1" smtClean="0">
                <a:ln/>
                <a:solidFill>
                  <a:schemeClr val="accent4"/>
                </a:solidFill>
              </a:rPr>
              <a:t>actions</a:t>
            </a:r>
            <a:r>
              <a:rPr lang="it-IT" sz="6000" b="1" dirty="0" smtClean="0">
                <a:ln/>
                <a:solidFill>
                  <a:schemeClr val="accent4"/>
                </a:solidFill>
              </a:rPr>
              <a:t>:</a:t>
            </a:r>
          </a:p>
          <a:p>
            <a:pPr marL="1143000" indent="-1143000">
              <a:buAutoNum type="arabicPeriod"/>
            </a:pPr>
            <a:r>
              <a:rPr lang="it-IT" sz="4800" b="1" dirty="0" smtClean="0">
                <a:ln/>
                <a:solidFill>
                  <a:schemeClr val="accent4"/>
                </a:solidFill>
              </a:rPr>
              <a:t>Seminar</a:t>
            </a:r>
          </a:p>
          <a:p>
            <a:pPr marL="1143000" indent="-1143000">
              <a:buAutoNum type="arabicPeriod"/>
            </a:pPr>
            <a:r>
              <a:rPr lang="it-IT" sz="4800" b="1" dirty="0" err="1" smtClean="0">
                <a:ln/>
                <a:solidFill>
                  <a:schemeClr val="accent4"/>
                </a:solidFill>
              </a:rPr>
              <a:t>Survey</a:t>
            </a:r>
            <a:endParaRPr lang="it-IT" sz="48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marL="1143000" indent="-1143000">
              <a:buAutoNum type="arabicPeriod"/>
            </a:pPr>
            <a:r>
              <a:rPr lang="it-IT" sz="4800" b="1" dirty="0" smtClean="0">
                <a:ln/>
                <a:solidFill>
                  <a:schemeClr val="accent4"/>
                </a:solidFill>
              </a:rPr>
              <a:t>Led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Diplay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</a:t>
            </a:r>
          </a:p>
          <a:p>
            <a:r>
              <a:rPr lang="it-IT" sz="4800" b="1" dirty="0" smtClean="0">
                <a:ln/>
                <a:solidFill>
                  <a:schemeClr val="accent4"/>
                </a:solidFill>
              </a:rPr>
              <a:t>4. 	 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Preparation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of </a:t>
            </a:r>
            <a:r>
              <a:rPr lang="it-IT" sz="4800" b="1" dirty="0" err="1" smtClean="0">
                <a:ln/>
                <a:solidFill>
                  <a:schemeClr val="accent4"/>
                </a:solidFill>
              </a:rPr>
              <a:t>Spicy</a:t>
            </a:r>
            <a:r>
              <a:rPr lang="it-IT" sz="4800" b="1" dirty="0" smtClean="0">
                <a:ln/>
                <a:solidFill>
                  <a:schemeClr val="accent4"/>
                </a:solidFill>
              </a:rPr>
              <a:t> Salt</a:t>
            </a:r>
          </a:p>
          <a:p>
            <a:pPr marL="1143000" indent="-1143000">
              <a:buAutoNum type="arabicPeriod"/>
            </a:pPr>
            <a:endParaRPr lang="it-IT" sz="48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marL="1143000" indent="-1143000">
              <a:buAutoNum type="arabicPeriod"/>
            </a:pPr>
            <a:endParaRPr lang="it-IT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99" y="4383200"/>
            <a:ext cx="2238425" cy="187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821412" y="191069"/>
            <a:ext cx="8233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400" dirty="0">
                <a:solidFill>
                  <a:srgbClr val="FF0000"/>
                </a:solidFill>
              </a:rPr>
              <a:t>1.CONSUMPTION </a:t>
            </a:r>
            <a:r>
              <a:rPr lang="it-IT" sz="4400" dirty="0" smtClean="0">
                <a:solidFill>
                  <a:srgbClr val="FF0000"/>
                </a:solidFill>
              </a:rPr>
              <a:t>AND SOCIAL </a:t>
            </a:r>
            <a:r>
              <a:rPr lang="it-IT" sz="4400" dirty="0">
                <a:solidFill>
                  <a:srgbClr val="FF0000"/>
                </a:solidFill>
              </a:rPr>
              <a:t>RESPONSABILITY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145"/>
            <a:ext cx="360304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218364" y="2552178"/>
            <a:ext cx="119736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600" b="1" dirty="0" smtClean="0">
                <a:ln/>
              </a:rPr>
              <a:t> </a:t>
            </a:r>
            <a:r>
              <a:rPr lang="it-IT" sz="6600" b="1" dirty="0">
                <a:ln/>
                <a:solidFill>
                  <a:schemeClr val="accent4"/>
                </a:solidFill>
              </a:rPr>
              <a:t>Seminar </a:t>
            </a:r>
          </a:p>
          <a:p>
            <a:pPr algn="ctr"/>
            <a:r>
              <a:rPr lang="it-IT" sz="6600" b="1" dirty="0">
                <a:ln/>
                <a:solidFill>
                  <a:schemeClr val="accent4"/>
                </a:solidFill>
              </a:rPr>
              <a:t>«LET’S START OUR </a:t>
            </a:r>
          </a:p>
          <a:p>
            <a:pPr algn="ctr"/>
            <a:r>
              <a:rPr lang="it-IT" sz="6600" b="1" dirty="0">
                <a:ln/>
                <a:solidFill>
                  <a:schemeClr val="accent4"/>
                </a:solidFill>
              </a:rPr>
              <a:t>ECOAUDIT CAMPAIGN»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44" y="466293"/>
            <a:ext cx="2238425" cy="187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425782" y="-204716"/>
            <a:ext cx="44316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400" dirty="0" smtClean="0">
              <a:solidFill>
                <a:srgbClr val="FF0000"/>
              </a:solidFill>
            </a:endParaRPr>
          </a:p>
          <a:p>
            <a:r>
              <a:rPr lang="it-IT" sz="4400" dirty="0" smtClean="0">
                <a:solidFill>
                  <a:srgbClr val="FF0000"/>
                </a:solidFill>
              </a:rPr>
              <a:t>1.CONSUMPTION </a:t>
            </a:r>
            <a:r>
              <a:rPr lang="it-IT" sz="4400" dirty="0">
                <a:solidFill>
                  <a:srgbClr val="FF0000"/>
                </a:solidFill>
              </a:rPr>
              <a:t>AND SOCIAL RESPONSABILITY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7" y="226319"/>
            <a:ext cx="360304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31" y="302018"/>
            <a:ext cx="2238425" cy="187236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612DCBA-4C76-4986-85A5-DCA39550E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69" y="378515"/>
            <a:ext cx="33954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91570" y="2374710"/>
            <a:ext cx="10740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454C"/>
                </a:solidFill>
                <a:latin typeface="Calibri" panose="020F0502020204030204" pitchFamily="34" charset="0"/>
              </a:rPr>
              <a:t>On </a:t>
            </a:r>
            <a:r>
              <a:rPr lang="en-US" b="1" dirty="0">
                <a:solidFill>
                  <a:srgbClr val="3E454C"/>
                </a:solidFill>
                <a:latin typeface="Calibri" panose="020F0502020204030204" pitchFamily="34" charset="0"/>
              </a:rPr>
              <a:t>Monday 17th December </a:t>
            </a:r>
            <a:r>
              <a:rPr lang="en-US" dirty="0">
                <a:solidFill>
                  <a:srgbClr val="3E454C"/>
                </a:solidFill>
                <a:latin typeface="Calibri" panose="020F0502020204030204" pitchFamily="34" charset="0"/>
              </a:rPr>
              <a:t>we started our activities for the </a:t>
            </a:r>
            <a:r>
              <a:rPr lang="en-US" dirty="0" err="1">
                <a:solidFill>
                  <a:srgbClr val="3E454C"/>
                </a:solidFill>
                <a:latin typeface="Calibri" panose="020F0502020204030204" pitchFamily="34" charset="0"/>
              </a:rPr>
              <a:t>Ecoaudit</a:t>
            </a:r>
            <a:r>
              <a:rPr lang="en-US" dirty="0">
                <a:solidFill>
                  <a:srgbClr val="3E454C"/>
                </a:solidFill>
                <a:latin typeface="Calibri" panose="020F0502020204030204" pitchFamily="34" charset="0"/>
              </a:rPr>
              <a:t> campaign with a  seminar. </a:t>
            </a:r>
            <a:r>
              <a:rPr lang="en-US" dirty="0" smtClean="0">
                <a:solidFill>
                  <a:srgbClr val="3E454C"/>
                </a:solidFill>
                <a:latin typeface="Calibri" panose="020F0502020204030204" pitchFamily="34" charset="0"/>
              </a:rPr>
              <a:t>The expert Rosa </a:t>
            </a:r>
            <a:r>
              <a:rPr lang="en-US" dirty="0" err="1" smtClean="0">
                <a:solidFill>
                  <a:srgbClr val="3E454C"/>
                </a:solidFill>
                <a:latin typeface="Calibri" panose="020F0502020204030204" pitchFamily="34" charset="0"/>
              </a:rPr>
              <a:t>Termine</a:t>
            </a:r>
            <a:r>
              <a:rPr lang="en-US" dirty="0" smtClean="0">
                <a:solidFill>
                  <a:srgbClr val="3E454C"/>
                </a:solidFill>
                <a:latin typeface="Calibri" panose="020F0502020204030204" pitchFamily="34" charset="0"/>
              </a:rPr>
              <a:t> focused our </a:t>
            </a:r>
            <a:r>
              <a:rPr lang="en-US" dirty="0">
                <a:solidFill>
                  <a:srgbClr val="3E454C"/>
                </a:solidFill>
                <a:latin typeface="Calibri" panose="020F0502020204030204" pitchFamily="34" charset="0"/>
              </a:rPr>
              <a:t>attention on the concept of Sustainable Development and on some goals of Agenda 2030,  Goal 12 "Responsible Consumption and Production", Goal 11 " Sustainable Cities and Communities" and Goal 13 "Climate actions". The expert invited </a:t>
            </a:r>
            <a:r>
              <a:rPr lang="en-US" dirty="0" smtClean="0">
                <a:solidFill>
                  <a:srgbClr val="3E454C"/>
                </a:solidFill>
                <a:latin typeface="Calibri" panose="020F0502020204030204" pitchFamily="34" charset="0"/>
              </a:rPr>
              <a:t>us to </a:t>
            </a:r>
            <a:r>
              <a:rPr lang="en-US" dirty="0">
                <a:solidFill>
                  <a:srgbClr val="3E454C"/>
                </a:solidFill>
                <a:latin typeface="Calibri" panose="020F0502020204030204" pitchFamily="34" charset="0"/>
              </a:rPr>
              <a:t>engage </a:t>
            </a:r>
            <a:r>
              <a:rPr lang="en-US" dirty="0" smtClean="0">
                <a:solidFill>
                  <a:srgbClr val="3E454C"/>
                </a:solidFill>
                <a:latin typeface="Calibri" panose="020F0502020204030204" pitchFamily="34" charset="0"/>
              </a:rPr>
              <a:t>ourselves in </a:t>
            </a:r>
            <a:r>
              <a:rPr lang="en-US" dirty="0">
                <a:solidFill>
                  <a:srgbClr val="3E454C"/>
                </a:solidFill>
                <a:latin typeface="Calibri" panose="020F0502020204030204" pitchFamily="34" charset="0"/>
              </a:rPr>
              <a:t>recycling, reducing </a:t>
            </a:r>
            <a:r>
              <a:rPr lang="en-US" dirty="0" smtClean="0">
                <a:solidFill>
                  <a:srgbClr val="3E454C"/>
                </a:solidFill>
                <a:latin typeface="Calibri" panose="020F0502020204030204" pitchFamily="34" charset="0"/>
              </a:rPr>
              <a:t>our </a:t>
            </a:r>
            <a:r>
              <a:rPr lang="en-US" dirty="0">
                <a:solidFill>
                  <a:srgbClr val="3E454C"/>
                </a:solidFill>
                <a:latin typeface="Calibri" panose="020F0502020204030204" pitchFamily="34" charset="0"/>
              </a:rPr>
              <a:t>consumption of water, electricity and gas and using sustainable means  of transport</a:t>
            </a:r>
            <a:r>
              <a:rPr lang="en-US" dirty="0" smtClean="0">
                <a:solidFill>
                  <a:srgbClr val="3E454C"/>
                </a:solidFill>
                <a:latin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rgbClr val="3E454C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3E454C"/>
                </a:solidFill>
                <a:latin typeface="Calibri" panose="020F0502020204030204" pitchFamily="34" charset="0"/>
              </a:rPr>
              <a:t>This is a video realized on that occasion:</a:t>
            </a:r>
          </a:p>
          <a:p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youtu.be/HM4na99R5qI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2" y="3579903"/>
            <a:ext cx="3680346" cy="27602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46" y="3944203"/>
            <a:ext cx="2114646" cy="18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218364" y="2552178"/>
            <a:ext cx="119736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600" b="1" dirty="0" err="1" smtClean="0">
                <a:ln/>
                <a:solidFill>
                  <a:schemeClr val="accent4"/>
                </a:solidFill>
              </a:rPr>
              <a:t>Survey</a:t>
            </a:r>
            <a:r>
              <a:rPr lang="it-IT" sz="6600" b="1" dirty="0" smtClean="0">
                <a:ln/>
                <a:solidFill>
                  <a:schemeClr val="accent4"/>
                </a:solidFill>
              </a:rPr>
              <a:t> on the </a:t>
            </a:r>
            <a:r>
              <a:rPr lang="it-IT" sz="6600" b="1" dirty="0" err="1" smtClean="0">
                <a:ln/>
                <a:solidFill>
                  <a:schemeClr val="accent4"/>
                </a:solidFill>
              </a:rPr>
              <a:t>six</a:t>
            </a:r>
            <a:r>
              <a:rPr lang="it-IT" sz="6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600" b="1" dirty="0" err="1">
                <a:ln/>
                <a:solidFill>
                  <a:schemeClr val="accent4"/>
                </a:solidFill>
              </a:rPr>
              <a:t>p</a:t>
            </a:r>
            <a:r>
              <a:rPr lang="it-IT" sz="6600" b="1" dirty="0" err="1" smtClean="0">
                <a:ln/>
                <a:solidFill>
                  <a:schemeClr val="accent4"/>
                </a:solidFill>
              </a:rPr>
              <a:t>oints</a:t>
            </a:r>
            <a:r>
              <a:rPr lang="it-IT" sz="6600" b="1" dirty="0" smtClean="0">
                <a:ln/>
                <a:solidFill>
                  <a:schemeClr val="accent4"/>
                </a:solidFill>
              </a:rPr>
              <a:t> of </a:t>
            </a:r>
            <a:r>
              <a:rPr lang="it-IT" sz="6600" b="1" dirty="0">
                <a:ln/>
                <a:solidFill>
                  <a:schemeClr val="accent4"/>
                </a:solidFill>
              </a:rPr>
              <a:t>t</a:t>
            </a:r>
            <a:r>
              <a:rPr lang="it-IT" sz="6600" b="1" dirty="0" smtClean="0">
                <a:ln/>
                <a:solidFill>
                  <a:schemeClr val="accent4"/>
                </a:solidFill>
              </a:rPr>
              <a:t>he </a:t>
            </a:r>
            <a:r>
              <a:rPr lang="it-IT" sz="6600" b="1" dirty="0" err="1" smtClean="0">
                <a:ln/>
                <a:solidFill>
                  <a:schemeClr val="accent4"/>
                </a:solidFill>
              </a:rPr>
              <a:t>Ecoaudit</a:t>
            </a:r>
            <a:r>
              <a:rPr lang="it-IT" sz="6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600" b="1" dirty="0" err="1" smtClean="0">
                <a:ln/>
                <a:solidFill>
                  <a:schemeClr val="accent4"/>
                </a:solidFill>
              </a:rPr>
              <a:t>Campaign</a:t>
            </a:r>
            <a:r>
              <a:rPr lang="it-IT" sz="6600" b="1" dirty="0" smtClean="0">
                <a:ln/>
                <a:solidFill>
                  <a:schemeClr val="accent4"/>
                </a:solidFill>
              </a:rPr>
              <a:t> and the </a:t>
            </a:r>
            <a:r>
              <a:rPr lang="it-IT" sz="6600" b="1" dirty="0" err="1" smtClean="0">
                <a:ln/>
                <a:solidFill>
                  <a:schemeClr val="accent4"/>
                </a:solidFill>
              </a:rPr>
              <a:t>students’habits</a:t>
            </a:r>
            <a:endParaRPr lang="it-IT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44" y="466293"/>
            <a:ext cx="2238425" cy="187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45910" y="466292"/>
            <a:ext cx="7878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CONSUMPTION AND SOCIAL RESPONSABILITY </a:t>
            </a:r>
          </a:p>
        </p:txBody>
      </p:sp>
    </p:spTree>
    <p:extLst>
      <p:ext uri="{BB962C8B-B14F-4D97-AF65-F5344CB8AC3E}">
        <p14:creationId xmlns:p14="http://schemas.microsoft.com/office/powerpoint/2010/main" val="36213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218364" y="2552178"/>
            <a:ext cx="119736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600" b="1" cap="none" spc="0" dirty="0" err="1" smtClean="0">
                <a:ln/>
                <a:solidFill>
                  <a:schemeClr val="accent4"/>
                </a:solidFill>
                <a:effectLst/>
              </a:rPr>
              <a:t>Dissemination</a:t>
            </a:r>
            <a:r>
              <a:rPr lang="it-IT" sz="6600" b="1" cap="none" spc="0" dirty="0" smtClean="0">
                <a:ln/>
                <a:solidFill>
                  <a:schemeClr val="accent4"/>
                </a:solidFill>
                <a:effectLst/>
              </a:rPr>
              <a:t> and promotion of the </a:t>
            </a:r>
            <a:r>
              <a:rPr lang="it-IT" sz="6600" b="1" dirty="0" err="1" smtClean="0">
                <a:ln/>
                <a:solidFill>
                  <a:schemeClr val="accent4"/>
                </a:solidFill>
              </a:rPr>
              <a:t>Ecoaudit</a:t>
            </a:r>
            <a:r>
              <a:rPr lang="it-IT" sz="6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it-IT" sz="6600" b="1" dirty="0" err="1" smtClean="0">
                <a:ln/>
                <a:solidFill>
                  <a:schemeClr val="accent4"/>
                </a:solidFill>
              </a:rPr>
              <a:t>campaign</a:t>
            </a:r>
            <a:r>
              <a:rPr lang="it-IT" sz="6600" b="1" dirty="0" smtClean="0">
                <a:ln/>
                <a:solidFill>
                  <a:schemeClr val="accent4"/>
                </a:solidFill>
              </a:rPr>
              <a:t> by </a:t>
            </a:r>
            <a:r>
              <a:rPr lang="it-IT" sz="6600" b="1" dirty="0" err="1" smtClean="0">
                <a:ln/>
                <a:solidFill>
                  <a:schemeClr val="accent4"/>
                </a:solidFill>
              </a:rPr>
              <a:t>means</a:t>
            </a:r>
            <a:r>
              <a:rPr lang="it-IT" sz="6600" b="1" dirty="0" smtClean="0">
                <a:ln/>
                <a:solidFill>
                  <a:schemeClr val="accent4"/>
                </a:solidFill>
              </a:rPr>
              <a:t> of a LED DISPLAY</a:t>
            </a:r>
            <a:endParaRPr lang="it-IT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545910" y="466292"/>
            <a:ext cx="7878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CONSUMPTION AND SOCIAL RESPONSABILITY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922" y="280993"/>
            <a:ext cx="284707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545910" y="466292"/>
            <a:ext cx="7878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CONSUMPTION AND SOCIAL RESPONSABILITY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912842"/>
            <a:ext cx="2810228" cy="17250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4145838"/>
            <a:ext cx="3252171" cy="19664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7" y="4145838"/>
            <a:ext cx="3441248" cy="19664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7" y="1350592"/>
            <a:ext cx="3441248" cy="196443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637" y="501740"/>
            <a:ext cx="2872226" cy="169792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77" y="2459167"/>
            <a:ext cx="2604486" cy="149749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4209898"/>
            <a:ext cx="3159364" cy="19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FA6B99C-7FC0-4521-9C77-8964A1265D1C}"/>
              </a:ext>
            </a:extLst>
          </p:cNvPr>
          <p:cNvSpPr/>
          <p:nvPr/>
        </p:nvSpPr>
        <p:spPr>
          <a:xfrm>
            <a:off x="296856" y="2277379"/>
            <a:ext cx="1189514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600" b="1" cap="none" spc="0" dirty="0" err="1" smtClean="0">
                <a:ln/>
                <a:solidFill>
                  <a:schemeClr val="accent4"/>
                </a:solidFill>
                <a:effectLst/>
              </a:rPr>
              <a:t>Preparation</a:t>
            </a:r>
            <a:r>
              <a:rPr lang="it-IT" sz="6600" b="1" cap="none" spc="0" dirty="0" smtClean="0">
                <a:ln/>
                <a:solidFill>
                  <a:schemeClr val="accent4"/>
                </a:solidFill>
                <a:effectLst/>
              </a:rPr>
              <a:t> of </a:t>
            </a:r>
            <a:r>
              <a:rPr lang="it-IT" sz="6600" b="1" cap="none" spc="0" dirty="0" err="1" smtClean="0">
                <a:ln/>
                <a:solidFill>
                  <a:schemeClr val="accent4"/>
                </a:solidFill>
                <a:effectLst/>
              </a:rPr>
              <a:t>Spicy</a:t>
            </a:r>
            <a:r>
              <a:rPr lang="it-IT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6600" b="1" cap="none" spc="0" dirty="0" err="1" smtClean="0">
                <a:ln/>
                <a:solidFill>
                  <a:schemeClr val="accent4"/>
                </a:solidFill>
                <a:effectLst/>
              </a:rPr>
              <a:t>salt</a:t>
            </a:r>
            <a:endParaRPr lang="it-IT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3A4036-1D0D-4B2B-B824-D0D5B1C81EED}"/>
              </a:ext>
            </a:extLst>
          </p:cNvPr>
          <p:cNvSpPr txBox="1"/>
          <p:nvPr/>
        </p:nvSpPr>
        <p:spPr>
          <a:xfrm>
            <a:off x="791570" y="1569493"/>
            <a:ext cx="363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B87B1F-1651-419A-BB88-AC645338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0" y="307554"/>
            <a:ext cx="1698435" cy="142067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45910" y="466292"/>
            <a:ext cx="7878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					CONSUMPTION </a:t>
            </a:r>
            <a:r>
              <a:rPr lang="it-IT" sz="4400" dirty="0">
                <a:solidFill>
                  <a:srgbClr val="FF0000"/>
                </a:solidFill>
              </a:rPr>
              <a:t>AND </a:t>
            </a:r>
            <a:r>
              <a:rPr lang="it-IT" sz="4400" dirty="0" smtClean="0">
                <a:solidFill>
                  <a:srgbClr val="FF0000"/>
                </a:solidFill>
              </a:rPr>
              <a:t>				   SOCIAL </a:t>
            </a:r>
            <a:r>
              <a:rPr lang="it-IT" sz="4400" dirty="0">
                <a:solidFill>
                  <a:srgbClr val="FF0000"/>
                </a:solidFill>
              </a:rPr>
              <a:t>RESPONSABILITY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64" y="3552318"/>
            <a:ext cx="3470027" cy="26041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61" y="3564640"/>
            <a:ext cx="3453608" cy="259182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57" y="3564640"/>
            <a:ext cx="3465976" cy="260110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139" y="166029"/>
            <a:ext cx="3957851" cy="22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922</TotalTime>
  <Words>464</Words>
  <Application>Microsoft Office PowerPoint</Application>
  <PresentationFormat>Widescreen</PresentationFormat>
  <Paragraphs>105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Salerno</dc:creator>
  <cp:lastModifiedBy>Concetta Maddalena</cp:lastModifiedBy>
  <cp:revision>135</cp:revision>
  <dcterms:created xsi:type="dcterms:W3CDTF">2019-01-26T18:57:30Z</dcterms:created>
  <dcterms:modified xsi:type="dcterms:W3CDTF">2019-02-28T10:07:46Z</dcterms:modified>
</cp:coreProperties>
</file>