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6" r:id="rId8"/>
    <p:sldId id="262" r:id="rId9"/>
    <p:sldId id="267" r:id="rId10"/>
    <p:sldId id="263" r:id="rId11"/>
    <p:sldId id="264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E4398-CB1F-4F77-A589-747FF4A94446}" v="3" dt="2021-10-12T15:09:35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unjela Krajacic" userId="582034cf19030b6b" providerId="LiveId" clId="{02FE4398-CB1F-4F77-A589-747FF4A94446}"/>
    <pc:docChg chg="modSld">
      <pc:chgData name="Petrunjela Krajacic" userId="582034cf19030b6b" providerId="LiveId" clId="{02FE4398-CB1F-4F77-A589-747FF4A94446}" dt="2021-10-12T15:09:41.729" v="18" actId="1076"/>
      <pc:docMkLst>
        <pc:docMk/>
      </pc:docMkLst>
      <pc:sldChg chg="addSp modSp mod">
        <pc:chgData name="Petrunjela Krajacic" userId="582034cf19030b6b" providerId="LiveId" clId="{02FE4398-CB1F-4F77-A589-747FF4A94446}" dt="2021-10-12T15:09:41.729" v="18" actId="1076"/>
        <pc:sldMkLst>
          <pc:docMk/>
          <pc:sldMk cId="2526335953" sldId="256"/>
        </pc:sldMkLst>
        <pc:spChg chg="mod">
          <ac:chgData name="Petrunjela Krajacic" userId="582034cf19030b6b" providerId="LiveId" clId="{02FE4398-CB1F-4F77-A589-747FF4A94446}" dt="2021-10-12T15:08:32.770" v="13" actId="14100"/>
          <ac:spMkLst>
            <pc:docMk/>
            <pc:sldMk cId="2526335953" sldId="256"/>
            <ac:spMk id="3" creationId="{9DC508F0-67B0-4877-BF9C-36F6AB2ED2C6}"/>
          </ac:spMkLst>
        </pc:spChg>
        <pc:picChg chg="add mod">
          <ac:chgData name="Petrunjela Krajacic" userId="582034cf19030b6b" providerId="LiveId" clId="{02FE4398-CB1F-4F77-A589-747FF4A94446}" dt="2021-10-12T15:09:41.729" v="18" actId="1076"/>
          <ac:picMkLst>
            <pc:docMk/>
            <pc:sldMk cId="2526335953" sldId="256"/>
            <ac:picMk id="5" creationId="{5A06E2FD-2CD2-45B6-827D-1FE6338FA379}"/>
          </ac:picMkLst>
        </pc:picChg>
      </pc:sldChg>
      <pc:sldChg chg="modSp mod">
        <pc:chgData name="Petrunjela Krajacic" userId="582034cf19030b6b" providerId="LiveId" clId="{02FE4398-CB1F-4F77-A589-747FF4A94446}" dt="2021-10-12T15:05:18.602" v="7" actId="20577"/>
        <pc:sldMkLst>
          <pc:docMk/>
          <pc:sldMk cId="2828064784" sldId="266"/>
        </pc:sldMkLst>
        <pc:spChg chg="mod">
          <ac:chgData name="Petrunjela Krajacic" userId="582034cf19030b6b" providerId="LiveId" clId="{02FE4398-CB1F-4F77-A589-747FF4A94446}" dt="2021-10-12T15:05:18.602" v="7" actId="20577"/>
          <ac:spMkLst>
            <pc:docMk/>
            <pc:sldMk cId="2828064784" sldId="266"/>
            <ac:spMk id="3" creationId="{DF4C7B4F-C358-4E7B-A6E0-5E344710626A}"/>
          </ac:spMkLst>
        </pc:spChg>
      </pc:sldChg>
      <pc:sldChg chg="modSp mod">
        <pc:chgData name="Petrunjela Krajacic" userId="582034cf19030b6b" providerId="LiveId" clId="{02FE4398-CB1F-4F77-A589-747FF4A94446}" dt="2021-10-12T15:06:02.945" v="10" actId="20577"/>
        <pc:sldMkLst>
          <pc:docMk/>
          <pc:sldMk cId="3308598588" sldId="268"/>
        </pc:sldMkLst>
        <pc:spChg chg="mod">
          <ac:chgData name="Petrunjela Krajacic" userId="582034cf19030b6b" providerId="LiveId" clId="{02FE4398-CB1F-4F77-A589-747FF4A94446}" dt="2021-10-12T15:06:02.945" v="10" actId="20577"/>
          <ac:spMkLst>
            <pc:docMk/>
            <pc:sldMk cId="3308598588" sldId="268"/>
            <ac:spMk id="3" creationId="{DF4C7B4F-C358-4E7B-A6E0-5E344710626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6BD7FD-8870-4C74-8D9E-DE0F63962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B97A015-FDC9-4CB7-8F39-42BCD386B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hr-BA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8025FF9-AA31-4F63-83B6-EE240977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C9845DA-B639-452E-8F9D-9EB95E1F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8C7523-EA7B-4E46-9A86-1509E8D3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4286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64840D-5A6D-4DF5-89AD-0CACE4BF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AEB2C1A-795B-4A1B-9294-B4039090F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0FF90E5-3153-47AB-942F-6A1BBBA07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5FF23D-7522-4233-A682-F35BB65B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109863-B7B5-453B-B687-58D45EB1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94010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F5BAD41-BBF5-4B75-A0AD-DE781A207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0501D77-6C0C-4185-ABC7-E132654F8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C2C69B-6490-45A1-90CB-35F4F3E8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FDF3D69-A827-4F34-9F84-BAADF0B9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18F9E00-BBD1-4994-9E01-197DB278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18218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88C8E-70CF-49F5-836B-84827E17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1D4A9B-1D69-4F88-B4C9-E4B0EB603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2013DF9-F7F6-413F-AD6F-7C3B773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FCF707-3B6B-4F77-B655-4C6547BC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D90F51-05AC-4EFF-8D6A-77495B3C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817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D762EF-198A-40D0-958E-3B54CD31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BFEAE49-1BBA-4121-B434-59D154AE2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5999DF-2047-41F2-A887-FD39257E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700A72-41E8-43E1-8FE7-4BA54FC3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448E1A1-7E67-4573-B72A-45ED1D89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94563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B2E3CE-602C-4356-9F0C-7CD76764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8D5E2C-DE76-4698-BC90-BB010BE4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805E036-7580-48DB-A5A7-03A3BD742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71CB59B-7382-4A29-B3B5-489940DD5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D78540E-20FB-4E99-995B-A1DD0747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91AEB9C-4C62-4011-9F8A-8284A903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9786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920E90-4883-4346-B4FD-EF23160A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C6AAEB-2688-44F2-BBBD-7C8D4679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AA9B352-1BF5-4037-A9EC-F5594CC39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BA52E6C-5AD9-43FD-90D5-66A096C46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910E152-310B-4821-B3A0-A656451DB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F8C7103-F311-4C52-BBB9-E3EAB8E1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D444B12-0294-4483-BE84-CDE52C0E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51E1A0B-A803-435F-9200-6525B4F1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92050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878E9B-4138-459A-9CFB-81EF0BBFB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A48576A-57E3-4305-B60E-33A725DD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7DE8D53-2F4A-4E8E-A6BC-64B870DA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6CCA592-8EFB-4C2F-8757-3E0A9EC3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70614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D489742-2938-47B1-A03C-309EA3A88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62A3AB1-FA76-4F63-88F0-24B62DC5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A134046-54AD-4DFF-9862-3C4101D3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23378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79D2D6-269D-469A-86AF-2D05DCB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F2C8AB-A594-496A-AAF5-2AF1E9D5C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E8B6BD-361C-466D-A229-2644C1608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C16BE42-20FD-47BD-82D9-30631B16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D70CE09-165C-45A7-938E-E983EB09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22FF2BA-17AB-4A95-8DC6-F2FEF351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8690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89CBD5-1E16-4F33-AFCD-F96A7D16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F1BB275-0C2D-477C-BDFB-C562BDA24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BA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FA2DAE9-C3F9-404D-9CC4-A3AB2012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CA585B5-3703-4247-8DBD-ACD04C9D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26BDFAC-5373-499F-BCC2-98A6FE29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DD7EA48-5B57-485E-A2F6-58A57D07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9405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CEBE124-3DDC-4BC3-8526-A3B276DA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hr-BA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0439FA-BB00-4C65-8104-F8A079D5E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209E8A-4D01-49E6-8DE5-CF37B6487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8C3F-A377-4B46-97DC-E2BC071F0F5F}" type="datetimeFigureOut">
              <a:rPr lang="hr-BA" smtClean="0"/>
              <a:t>12. 10. 2021.</a:t>
            </a:fld>
            <a:endParaRPr lang="hr-BA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328E50-048E-414A-9C7B-09E63379B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BA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A1DCBB-B5AE-44DF-A69F-A313ABE9D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6D1E6-C2D9-4F90-9DB0-BED4077F9C7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93429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39329821225055" TargetMode="External"/><Relationship Id="rId2" Type="http://schemas.openxmlformats.org/officeDocument/2006/relationships/hyperlink" Target="https://live.etwinning.net/projects/project/3157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DC508F0-67B0-4877-BF9C-36F6AB2ED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1950" y="4518923"/>
            <a:ext cx="4370569" cy="1141851"/>
          </a:xfrm>
          <a:noFill/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080808"/>
                </a:solidFill>
              </a:rPr>
              <a:t> </a:t>
            </a:r>
            <a:r>
              <a:rPr lang="hr-HR" sz="2000" dirty="0">
                <a:solidFill>
                  <a:srgbClr val="080808"/>
                </a:solidFill>
                <a:highlight>
                  <a:srgbClr val="FFFF00"/>
                </a:highlight>
              </a:rPr>
              <a:t>Webučionica, 12. 10. 2021.</a:t>
            </a:r>
          </a:p>
          <a:p>
            <a:r>
              <a:rPr lang="hr-HR" sz="2000" dirty="0">
                <a:solidFill>
                  <a:srgbClr val="080808"/>
                </a:solidFill>
              </a:rPr>
              <a:t>Predavačica: Petrunjela Krajačić, učiteljica mentor</a:t>
            </a:r>
            <a:endParaRPr lang="hr-BA" sz="2000" dirty="0">
              <a:solidFill>
                <a:srgbClr val="080808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6ACDD88-EEC0-4B7D-BE98-A7568417A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hr-HR" sz="3600" dirty="0">
                <a:solidFill>
                  <a:srgbClr val="080808"/>
                </a:solidFill>
              </a:rPr>
              <a:t>Predstavljanje e Twinning projekta</a:t>
            </a:r>
            <a:br>
              <a:rPr lang="hr-HR" sz="3600" dirty="0">
                <a:solidFill>
                  <a:srgbClr val="080808"/>
                </a:solidFill>
              </a:rPr>
            </a:br>
            <a:r>
              <a:rPr lang="hr-HR" sz="3600" dirty="0">
                <a:solidFill>
                  <a:srgbClr val="080808"/>
                </a:solidFill>
              </a:rPr>
              <a:t>WINNIE THE POOH ČITA DJECI</a:t>
            </a:r>
            <a:br>
              <a:rPr lang="hr-HR" sz="3600" dirty="0">
                <a:solidFill>
                  <a:srgbClr val="080808"/>
                </a:solidFill>
              </a:rPr>
            </a:br>
            <a:r>
              <a:rPr lang="hr-HR" sz="3600" dirty="0">
                <a:solidFill>
                  <a:srgbClr val="080808"/>
                </a:solidFill>
              </a:rPr>
              <a:t> </a:t>
            </a:r>
            <a:endParaRPr lang="hr-BA" sz="3600" dirty="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5A06E2FD-2CD2-45B6-827D-1FE6338F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99" y="511371"/>
            <a:ext cx="23812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hr-HR" sz="5400"/>
              <a:t>e Twinning projekt</a:t>
            </a:r>
            <a:endParaRPr lang="hr-BA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3016400"/>
            <a:ext cx="7308026" cy="32015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BA" sz="2400" b="0" i="0" u="sng" dirty="0">
                <a:effectLst/>
              </a:rPr>
              <a:t>AUTORICE PROJEKTA: </a:t>
            </a:r>
          </a:p>
          <a:p>
            <a:pPr marL="0" indent="0">
              <a:buNone/>
            </a:pPr>
            <a:r>
              <a:rPr lang="hr-BA" sz="2400" dirty="0"/>
              <a:t>SLAĐANA DOBROTA, OŠ Ive Lole Ribara, Smederevo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PETRUNJELA </a:t>
            </a:r>
            <a:r>
              <a:rPr lang="hr-BA" sz="2400" dirty="0"/>
              <a:t>Krajačić</a:t>
            </a:r>
            <a:r>
              <a:rPr lang="hr-BA" sz="2400" b="0" i="0" dirty="0">
                <a:effectLst/>
              </a:rPr>
              <a:t>, OŠ Augusta Šenoe, Zagreb</a:t>
            </a:r>
          </a:p>
          <a:p>
            <a:pPr marL="0" indent="0">
              <a:buNone/>
            </a:pPr>
            <a:r>
              <a:rPr lang="hr-BA" sz="2400" b="0" i="0" dirty="0">
                <a:effectLst/>
                <a:hlinkClick r:id="rId2"/>
              </a:rPr>
              <a:t>https://live.etwinning.net/projects/project/315703</a:t>
            </a:r>
            <a:endParaRPr lang="hr-BA" sz="2400" b="0" i="0" dirty="0">
              <a:effectLst/>
            </a:endParaRPr>
          </a:p>
          <a:p>
            <a:pPr marL="0" indent="0">
              <a:buNone/>
            </a:pPr>
            <a:endParaRPr lang="hr-BA" sz="2400" b="0" i="0" dirty="0">
              <a:effectLst/>
            </a:endParaRPr>
          </a:p>
          <a:p>
            <a:pPr marL="0" indent="0">
              <a:buNone/>
            </a:pPr>
            <a:r>
              <a:rPr lang="hr-BA" sz="2400" b="0" i="0" dirty="0">
                <a:effectLst/>
                <a:hlinkClick r:id="rId3"/>
              </a:rPr>
              <a:t>https://www.facebook.com/groups/339329821225055</a:t>
            </a:r>
            <a:endParaRPr lang="hr-BA" sz="2400" b="0" i="0" dirty="0">
              <a:effectLst/>
            </a:endParaRPr>
          </a:p>
          <a:p>
            <a:pPr marL="0" indent="0">
              <a:buNone/>
            </a:pPr>
            <a:endParaRPr lang="hr-BA" sz="1500" b="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5" name="Slika 4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C0E4DD21-B71D-4554-91B3-8E1607FC6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81" y="876499"/>
            <a:ext cx="3945189" cy="45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Winnie the Pooh u 2.e</a:t>
            </a:r>
            <a:endParaRPr lang="hr-BA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89CA647-5688-465A-8E60-9597B2FE0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88" y="254009"/>
            <a:ext cx="4167241" cy="317499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28" y="3573195"/>
            <a:ext cx="6867144" cy="30307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000" b="1" i="0" dirty="0">
                <a:effectLst/>
                <a:highlight>
                  <a:srgbClr val="FFFF00"/>
                </a:highlight>
              </a:rPr>
              <a:t>RADNI POSTUPAK u 2.e OŠ Augusta Šenoe:</a:t>
            </a:r>
          </a:p>
          <a:p>
            <a:pPr marL="514350" indent="-514350">
              <a:buAutoNum type="arabicPeriod"/>
            </a:pPr>
            <a:r>
              <a:rPr lang="hr-HR" sz="2400" dirty="0"/>
              <a:t>Izrada loga projekta</a:t>
            </a:r>
          </a:p>
          <a:p>
            <a:pPr marL="514350" indent="-514350">
              <a:buAutoNum type="arabicPeriod"/>
            </a:pPr>
            <a:r>
              <a:rPr lang="hr-HR" sz="2400" b="0" i="0" dirty="0">
                <a:effectLst/>
              </a:rPr>
              <a:t>Osmišljavanje čitateljskog kutka u razredu</a:t>
            </a:r>
          </a:p>
          <a:p>
            <a:pPr marL="514350" indent="-514350">
              <a:buAutoNum type="arabicPeriod"/>
            </a:pPr>
            <a:r>
              <a:rPr lang="hr-HR" sz="2400" dirty="0"/>
              <a:t>Upoznavanje s likom medvjedića zvanog Winnie the Pooh </a:t>
            </a:r>
          </a:p>
          <a:p>
            <a:pPr marL="514350" indent="-514350">
              <a:buAutoNum type="arabicPeriod"/>
            </a:pPr>
            <a:r>
              <a:rPr lang="hr-HR" sz="2400" dirty="0"/>
              <a:t>Svakodnevno  15 - 20 minutno čitanje u produženom boravku</a:t>
            </a:r>
          </a:p>
          <a:p>
            <a:pPr marL="514350" indent="-514350">
              <a:buAutoNum type="arabicPeriod"/>
            </a:pPr>
            <a:endParaRPr lang="hr-BA" sz="1200" b="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Slika 6" descr="Slika na kojoj se prikazuje tekst, na zatvorenom, nekoliko&#10;&#10;Opis je automatski generiran">
            <a:extLst>
              <a:ext uri="{FF2B5EF4-FFF2-40B4-BE49-F238E27FC236}">
                <a16:creationId xmlns:a16="http://schemas.microsoft.com/office/drawing/2014/main" id="{BED673AD-A958-4AD5-8B4D-B23E0B62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936" y="4282629"/>
            <a:ext cx="3107984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/>
              <a:t>Winnie the Pooh u 2.e</a:t>
            </a:r>
            <a:endParaRPr lang="hr-BA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F933504-ABB0-4EBC-9FEE-96E91AEDE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82" y="490204"/>
            <a:ext cx="4499551" cy="259062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610" y="3319975"/>
            <a:ext cx="6874764" cy="30478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400" b="0" i="0" dirty="0">
                <a:effectLst/>
                <a:highlight>
                  <a:srgbClr val="FFFF00"/>
                </a:highlight>
              </a:rPr>
              <a:t>RADNI POSTUPAK u 2.e OŠ Augusta Šenoe:</a:t>
            </a:r>
          </a:p>
          <a:p>
            <a:pPr marL="0" indent="0">
              <a:buNone/>
            </a:pPr>
            <a:r>
              <a:rPr lang="hr-HR" sz="2400" dirty="0"/>
              <a:t>5.   Sastavljanje popisa knjiga za čitanje tijekom ove školske godine</a:t>
            </a:r>
          </a:p>
          <a:p>
            <a:pPr marL="0" indent="0">
              <a:buNone/>
            </a:pPr>
            <a:r>
              <a:rPr lang="hr-HR" sz="2400" dirty="0"/>
              <a:t>6. Medvjedićeve razredne novine</a:t>
            </a:r>
          </a:p>
          <a:p>
            <a:pPr marL="0" indent="0">
              <a:buNone/>
            </a:pPr>
            <a:r>
              <a:rPr lang="hr-HR" sz="2400" dirty="0"/>
              <a:t>7. Pisanje pisma prijateljima iz projekta</a:t>
            </a:r>
          </a:p>
          <a:p>
            <a:pPr marL="0" indent="0">
              <a:buNone/>
            </a:pPr>
            <a:r>
              <a:rPr lang="hr-HR" sz="2400" dirty="0"/>
              <a:t>8. Videokonferencija s prijateljima iz projekta</a:t>
            </a:r>
          </a:p>
          <a:p>
            <a:pPr marL="514350" indent="-514350">
              <a:buAutoNum type="arabicPeriod"/>
            </a:pPr>
            <a:endParaRPr lang="hr-BA" sz="1200" b="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Slika 7" descr="Slika na kojoj se prikazuje tekst, na zatvorenom, nekoliko&#10;&#10;Opis je automatski generiran">
            <a:extLst>
              <a:ext uri="{FF2B5EF4-FFF2-40B4-BE49-F238E27FC236}">
                <a16:creationId xmlns:a16="http://schemas.microsoft.com/office/drawing/2014/main" id="{1AFF8915-7FFF-4FF5-9DF1-DF1E9948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936" y="4282628"/>
            <a:ext cx="3107984" cy="20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9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Winnie the Pooh u 2.e</a:t>
            </a:r>
            <a:endParaRPr lang="hr-BA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id="{1931644F-3AFB-4F1F-A1C6-97D8FC669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53" y="316322"/>
            <a:ext cx="3486678" cy="2588858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3221502"/>
            <a:ext cx="6894576" cy="30055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400" b="0" i="0" dirty="0">
                <a:effectLst/>
                <a:highlight>
                  <a:srgbClr val="FFFF00"/>
                </a:highlight>
              </a:rPr>
              <a:t>RADNI POSTUPAK u 2.e OŠ Augusta Šenoe:</a:t>
            </a:r>
          </a:p>
          <a:p>
            <a:pPr marL="0" indent="0">
              <a:buNone/>
            </a:pPr>
            <a:r>
              <a:rPr lang="hr-HR" sz="2400" dirty="0"/>
              <a:t>9.    Winnie the Pooh upoznaje Zagreb</a:t>
            </a:r>
          </a:p>
          <a:p>
            <a:pPr marL="0" indent="0">
              <a:buNone/>
            </a:pPr>
            <a:r>
              <a:rPr lang="hr-HR" sz="2400" dirty="0"/>
              <a:t>10. Godišnja top lista pročitanih knjiga</a:t>
            </a:r>
          </a:p>
          <a:p>
            <a:pPr marL="0" indent="0">
              <a:buNone/>
            </a:pPr>
            <a:r>
              <a:rPr lang="hr-HR" sz="2400" dirty="0"/>
              <a:t>10. Kazališna predstava  Winnie the Pooh u 2.e </a:t>
            </a:r>
          </a:p>
          <a:p>
            <a:pPr marL="0" indent="0">
              <a:buNone/>
            </a:pPr>
            <a:endParaRPr lang="hr-HR" sz="2400" dirty="0"/>
          </a:p>
          <a:p>
            <a:pPr marL="514350" indent="-514350">
              <a:buAutoNum type="arabicPeriod"/>
            </a:pPr>
            <a:endParaRPr lang="hr-BA" sz="1200" b="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11" name="Slika 10" descr="Slika na kojoj se prikazuje tekst, na zatvorenom, nekoliko&#10;&#10;Opis je automatski generiran">
            <a:extLst>
              <a:ext uri="{FF2B5EF4-FFF2-40B4-BE49-F238E27FC236}">
                <a16:creationId xmlns:a16="http://schemas.microsoft.com/office/drawing/2014/main" id="{1334A8A1-5203-4C0C-8DBA-73AE5EAF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3156" y="4220307"/>
            <a:ext cx="3107984" cy="21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pPr algn="ctr"/>
            <a:r>
              <a:rPr lang="hr-HR" sz="5400" dirty="0"/>
              <a:t>e Twinning projekt </a:t>
            </a:r>
            <a:r>
              <a:rPr lang="hr-HR" sz="5400" dirty="0">
                <a:highlight>
                  <a:srgbClr val="FFFF00"/>
                </a:highlight>
              </a:rPr>
              <a:t>Winnie the Pooh čita djeci</a:t>
            </a:r>
            <a:endParaRPr lang="hr-BA" sz="5400" dirty="0">
              <a:highlight>
                <a:srgbClr val="FFFF00"/>
              </a:highlight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3221502"/>
            <a:ext cx="6894576" cy="30055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hr-HR" sz="4800" dirty="0"/>
          </a:p>
          <a:p>
            <a:pPr marL="0" indent="0" algn="ctr">
              <a:buNone/>
            </a:pPr>
            <a:r>
              <a:rPr lang="hr-HR" sz="4800" dirty="0"/>
              <a:t>POZIVAMO VAS, </a:t>
            </a:r>
          </a:p>
          <a:p>
            <a:pPr marL="0" indent="0" algn="ctr">
              <a:buNone/>
            </a:pPr>
            <a:r>
              <a:rPr lang="hr-HR" sz="4800" dirty="0"/>
              <a:t>PRIDRUŽITE NAM SE!</a:t>
            </a:r>
          </a:p>
          <a:p>
            <a:pPr marL="514350" indent="-514350" algn="ctr">
              <a:buAutoNum type="arabicPeriod"/>
            </a:pPr>
            <a:endParaRPr lang="hr-BA" sz="1200" b="0" i="0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5" name="Slika 4" descr="Slika na kojoj se prikazuje osoba, dijete, mali, dječak&#10;&#10;Opis je automatski generiran">
            <a:extLst>
              <a:ext uri="{FF2B5EF4-FFF2-40B4-BE49-F238E27FC236}">
                <a16:creationId xmlns:a16="http://schemas.microsoft.com/office/drawing/2014/main" id="{AEF602F7-CF9E-44B1-9CB1-2C63D6E26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27" y="630935"/>
            <a:ext cx="3045273" cy="276307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8E94DB8-A415-437E-A3B5-E88404B15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7601" y="903168"/>
            <a:ext cx="2649525" cy="19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8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110163-11DC-4A91-98E4-C0EDC4EF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Hrvatska godina čitanja</a:t>
            </a:r>
          </a:p>
        </p:txBody>
      </p:sp>
      <p:pic>
        <p:nvPicPr>
          <p:cNvPr id="5" name="Rezervirano mjesto sadržaja 4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3FF7C79A-51B6-4074-9C14-FECBD790C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r="9417"/>
          <a:stretch/>
        </p:blipFill>
        <p:spPr>
          <a:xfrm>
            <a:off x="630936" y="707754"/>
            <a:ext cx="5458968" cy="5442492"/>
          </a:xfrm>
          <a:prstGeom prst="rect">
            <a:avLst/>
          </a:pr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26EBC72-818E-4A7C-85AC-0399022B0DBF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000" dirty="0">
                <a:effectLst/>
              </a:rPr>
              <a:t>Vlada Republike Hrvatske je na sjednici održanoj 30. prosinca 2020. podržala prijedlog Ministarstva kulture i medija da se 2021. godina proglasi </a:t>
            </a:r>
            <a:r>
              <a:rPr lang="hr-HR" sz="2000" b="1" dirty="0">
                <a:effectLst/>
              </a:rPr>
              <a:t>Godinom čitanja.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000" dirty="0">
                <a:effectLst/>
              </a:rPr>
              <a:t>Realizacija je to mjere Akcijskog </a:t>
            </a:r>
            <a:r>
              <a:rPr lang="hr-HR" sz="2000" b="1" dirty="0">
                <a:effectLst/>
              </a:rPr>
              <a:t>plana Nacionalne strategije poticanja čitanja </a:t>
            </a:r>
            <a:r>
              <a:rPr lang="hr-HR" sz="2000" dirty="0">
                <a:effectLst/>
              </a:rPr>
              <a:t>koju je Vlada usvojila 2017. godine, a koja pridonosi razvoju kulture čitanja i omogućava što većem dijelu društva čitanje sa zadovoljstvom i razumijevanjem.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081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Zašto e Twinning projekt?</a:t>
            </a:r>
            <a:endParaRPr lang="hr-BA" sz="5400" dirty="0"/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. A. Milne was born on this day in 1882. He was an English author, best  known for his books about the teddy bear Winnie-the-Pooh. Photo: A.A. Milne,  his son Christopher Robin,">
            <a:extLst>
              <a:ext uri="{FF2B5EF4-FFF2-40B4-BE49-F238E27FC236}">
                <a16:creationId xmlns:a16="http://schemas.microsoft.com/office/drawing/2014/main" id="{D0925633-5492-431D-A0EB-CF083A799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0" b="-1"/>
          <a:stretch/>
        </p:blipFill>
        <p:spPr bwMode="auto">
          <a:xfrm>
            <a:off x="4654297" y="630936"/>
            <a:ext cx="3252218" cy="32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184" y="4108175"/>
            <a:ext cx="7028688" cy="211889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BA" sz="2400" b="0" i="0" dirty="0">
                <a:effectLst/>
              </a:rPr>
              <a:t>Autor Alan Aleksander Milne pišući knjige o medvjediću nazvanom  Winnie the Pooh stvorio je jedan od najpažljivijih i najdubljih likova dječje književnosti , a medvjedićeve ˝mudrosti˝ kojima obiluje knjiga sadrže životne lekcije iz kojih današnja djeca mogu puno naučiti.</a:t>
            </a:r>
            <a:br>
              <a:rPr lang="hr-BA" sz="2400" dirty="0"/>
            </a:b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170951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Zašto e Twinning projekt?</a:t>
            </a:r>
            <a:endParaRPr lang="hr-BA" sz="5400" dirty="0"/>
          </a:p>
        </p:txBody>
      </p:sp>
      <p:sp>
        <p:nvSpPr>
          <p:cNvPr id="205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vadeset prilično dubokih citata Medvjedića Winniea Pooha – Školski.ba">
            <a:extLst>
              <a:ext uri="{FF2B5EF4-FFF2-40B4-BE49-F238E27FC236}">
                <a16:creationId xmlns:a16="http://schemas.microsoft.com/office/drawing/2014/main" id="{F7F150B3-7CAF-4680-B6F6-D17595EE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64971"/>
            <a:ext cx="6894576" cy="22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470" y="3710532"/>
            <a:ext cx="7162402" cy="251653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BA" sz="2400" b="0" i="0" dirty="0">
                <a:effectLst/>
              </a:rPr>
              <a:t>Uz mnoštvo tehnologije koja današnju djecu okružuje od malih nogu, sve manje i manje djece čita knjige. Većinu vremena provode pred ekranima. Ne pomaže ni činjenica da velikom broju roditelja sve više nedostaje vremena za kvalitetno druženje s njihovom djecom, te zaboravljaju da ljudi koji su čitali kad su bili djeca imaju veliku prednost nad onima koji nisu čitali.</a:t>
            </a:r>
            <a:br>
              <a:rPr lang="hr-BA" sz="2400" dirty="0"/>
            </a:b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184982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e Twinning projekt</a:t>
            </a:r>
            <a:endParaRPr lang="hr-BA" sz="5400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snovna škola Remete - Logoped">
            <a:extLst>
              <a:ext uri="{FF2B5EF4-FFF2-40B4-BE49-F238E27FC236}">
                <a16:creationId xmlns:a16="http://schemas.microsoft.com/office/drawing/2014/main" id="{78311BEF-FBDB-4A0C-878B-05343143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6008" y="478302"/>
            <a:ext cx="5896473" cy="22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96" y="2869809"/>
            <a:ext cx="7046976" cy="33572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BA" sz="2400" dirty="0"/>
              <a:t>Ovim projektom želimo </a:t>
            </a:r>
            <a:r>
              <a:rPr lang="hr-BA" sz="2400" b="0" i="0" dirty="0">
                <a:effectLst/>
              </a:rPr>
              <a:t> približiti djeci kulturu čitanja i pisanja koja je temelj dobre komunikacije, razvijati bogatstvo vokabulara, usmenog i pisanog izražavanja te potaknuti učenika da se stvaralački izražava prema vlastitom interesu, različitim iskustvima i doživljajima.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Pobuditi interes i radost stvaranja i govorenja, čitanja i pisanja.</a:t>
            </a: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244622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e Twinning projekt</a:t>
            </a:r>
            <a:endParaRPr lang="hr-BA" sz="5400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vadeset prilično dubokih citata Medvjedića Winniea Pooha – Školski.ba">
            <a:extLst>
              <a:ext uri="{FF2B5EF4-FFF2-40B4-BE49-F238E27FC236}">
                <a16:creationId xmlns:a16="http://schemas.microsoft.com/office/drawing/2014/main" id="{338DB8F2-CD63-466E-93F5-7CF2A11F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6659" y="335430"/>
            <a:ext cx="5432239" cy="15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28" y="1887182"/>
            <a:ext cx="6867144" cy="433988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BA" sz="2200" b="1" i="0" dirty="0">
                <a:effectLst/>
              </a:rPr>
              <a:t>CILJ PROJEKTA: </a:t>
            </a:r>
          </a:p>
          <a:p>
            <a:pPr marL="0" indent="0">
              <a:buNone/>
            </a:pPr>
            <a:r>
              <a:rPr lang="hr-BA" sz="2200" b="0" i="0" dirty="0">
                <a:effectLst/>
              </a:rPr>
              <a:t>Projektnim aktivnostima poticati radost pisanog stvaralaštva, pobuditi interes za pisanje, stvaranje vlastitih stihova, dijaloga, monologa, pripovijetki, basni, bajki, igrokaza...</a:t>
            </a:r>
          </a:p>
          <a:p>
            <a:pPr marL="0" indent="0">
              <a:buNone/>
            </a:pPr>
            <a:br>
              <a:rPr lang="hr-BA" sz="2200" dirty="0"/>
            </a:br>
            <a:r>
              <a:rPr lang="hr-BA" sz="2200" b="0" i="0" dirty="0">
                <a:effectLst/>
              </a:rPr>
              <a:t>Pokazati projektne aktivnosti kroz upotrebu IKT-a.</a:t>
            </a:r>
            <a:br>
              <a:rPr lang="hr-BA" sz="2200" dirty="0"/>
            </a:br>
            <a:r>
              <a:rPr lang="hr-BA" sz="2200" b="0" i="0" dirty="0">
                <a:effectLst/>
              </a:rPr>
              <a:t>Poticati druge učenike škole, javnost i lokalnu zajednicu svojim primjerom na razvijanje kulture provođenja svog slobodnog vremena.</a:t>
            </a:r>
          </a:p>
          <a:p>
            <a:pPr marL="0" indent="0">
              <a:buNone/>
            </a:pPr>
            <a:br>
              <a:rPr lang="hr-BA" sz="2200" dirty="0"/>
            </a:br>
            <a:r>
              <a:rPr lang="hr-BA" sz="2200" b="0" i="0" dirty="0">
                <a:effectLst/>
              </a:rPr>
              <a:t>Osnažiti ulogu pisanja kao temelj jezičnih, komunikacijskih i u konačnici stvaralačkih kompetencija potrebnih za život.</a:t>
            </a:r>
            <a:endParaRPr lang="hr-BA" sz="2200" dirty="0"/>
          </a:p>
        </p:txBody>
      </p:sp>
    </p:spTree>
    <p:extLst>
      <p:ext uri="{BB962C8B-B14F-4D97-AF65-F5344CB8AC3E}">
        <p14:creationId xmlns:p14="http://schemas.microsoft.com/office/powerpoint/2010/main" val="21265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/>
              <a:t>e Twinning projekt</a:t>
            </a:r>
            <a:endParaRPr lang="hr-BA" sz="540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vadeset prilično dubokih citata Medvjedića Winniea Pooha – Školski.ba">
            <a:extLst>
              <a:ext uri="{FF2B5EF4-FFF2-40B4-BE49-F238E27FC236}">
                <a16:creationId xmlns:a16="http://schemas.microsoft.com/office/drawing/2014/main" id="{F45C11D2-0303-4809-925E-3AB11B92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15927"/>
            <a:ext cx="6894576" cy="19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96" y="2532185"/>
            <a:ext cx="7046976" cy="36948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BA" sz="2400" b="1" i="0" dirty="0">
                <a:effectLst/>
              </a:rPr>
              <a:t>RADNI POSTUPAK: 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Radni postupak će se provoditi tijekom nastavne godine 2021./2022. Projektni partneri će odabrati svoje  aktivnosti ovisno o interesu  i dobi učenika. 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Kroz svoje pisano stvaralaštvo učenici mogu obilježiti i neke od prigodnih datuma, a svoje uratke postaviti na Twinspace.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 Projekt će u konačnici imati zajednički zbornik pisanih i digitalnih radova te provedenu evaluaciju i diseminaciju.</a:t>
            </a:r>
            <a:br>
              <a:rPr lang="hr-BA" sz="2400" dirty="0"/>
            </a:br>
            <a:endParaRPr lang="hr-BA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8064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e Twinning projekt</a:t>
            </a:r>
            <a:endParaRPr lang="hr-BA" sz="5400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488" y="1033671"/>
            <a:ext cx="7263384" cy="519339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BA" sz="2400" b="1" i="0" dirty="0">
                <a:effectLst/>
              </a:rPr>
              <a:t>RADNI POSTUPAK:</a:t>
            </a:r>
            <a:r>
              <a:rPr lang="hr-BA" sz="2400" b="0" i="0" dirty="0">
                <a:effectLst/>
              </a:rPr>
              <a:t> </a:t>
            </a:r>
          </a:p>
          <a:p>
            <a:pPr marL="0" indent="0">
              <a:buNone/>
            </a:pPr>
            <a:r>
              <a:rPr lang="hr-BA" sz="2400" b="0" i="0" dirty="0">
                <a:effectLst/>
              </a:rPr>
              <a:t>• prijava za projekt zainteresiranih partnerskih škola </a:t>
            </a:r>
            <a:endParaRPr lang="hr-BA" sz="2400" dirty="0"/>
          </a:p>
          <a:p>
            <a:pPr marL="0" indent="0">
              <a:buNone/>
            </a:pPr>
            <a:br>
              <a:rPr lang="hr-BA" sz="2400" dirty="0"/>
            </a:br>
            <a:r>
              <a:rPr lang="hr-BA" sz="2400" b="0" i="0" dirty="0">
                <a:effectLst/>
              </a:rPr>
              <a:t>• ostvarivanje aktivnosti projekta od listopada 2021. godine do lipnja 2022. godine</a:t>
            </a:r>
          </a:p>
          <a:p>
            <a:pPr marL="0" indent="0">
              <a:buNone/>
            </a:pPr>
            <a:br>
              <a:rPr lang="hr-BA" sz="2400" dirty="0"/>
            </a:br>
            <a:r>
              <a:rPr lang="hr-BA" sz="2400" b="0" i="0" dirty="0">
                <a:effectLst/>
              </a:rPr>
              <a:t>• stvaranje stranica unutar Twin spacea  projekta</a:t>
            </a:r>
          </a:p>
          <a:p>
            <a:pPr marL="0" indent="0">
              <a:buNone/>
            </a:pPr>
            <a:br>
              <a:rPr lang="hr-BA" sz="2400" dirty="0"/>
            </a:br>
            <a:r>
              <a:rPr lang="hr-BA" sz="2400" b="0" i="0" dirty="0">
                <a:effectLst/>
              </a:rPr>
              <a:t>• predstavljanje svoje škole i razreda</a:t>
            </a:r>
          </a:p>
          <a:p>
            <a:pPr marL="0" indent="0">
              <a:buNone/>
            </a:pPr>
            <a:br>
              <a:rPr lang="hr-BA" sz="2400" dirty="0"/>
            </a:br>
            <a:r>
              <a:rPr lang="hr-BA" sz="2400" b="0" i="0" dirty="0">
                <a:effectLst/>
              </a:rPr>
              <a:t>• učeničko pisano stvaralaštvo</a:t>
            </a:r>
            <a:br>
              <a:rPr lang="hr-BA" sz="2400" dirty="0"/>
            </a:br>
            <a:r>
              <a:rPr lang="hr-BA" sz="2400" dirty="0"/>
              <a:t>(</a:t>
            </a:r>
            <a:r>
              <a:rPr lang="hr-BA" sz="2400" b="0" i="0" dirty="0">
                <a:effectLst/>
              </a:rPr>
              <a:t>jednostavne prozne vrste,  pripovijetke, bajke, basne, poezija, drama, igrokazi...)</a:t>
            </a:r>
            <a:br>
              <a:rPr lang="hr-BA" sz="2400" dirty="0"/>
            </a:br>
            <a:endParaRPr lang="hr-BA" sz="2400" b="0" i="0" dirty="0">
              <a:effectLst/>
            </a:endParaRPr>
          </a:p>
        </p:txBody>
      </p:sp>
      <p:pic>
        <p:nvPicPr>
          <p:cNvPr id="5" name="Slika 4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9F624D4A-1970-49B7-8601-4FEE0B022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23" y="1033671"/>
            <a:ext cx="2213397" cy="12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00C564-4F2B-48EF-BE47-249DB59D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r-HR" sz="5400"/>
              <a:t>e Twinning projekt</a:t>
            </a:r>
            <a:endParaRPr lang="hr-BA" sz="540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4C7B4F-C358-4E7B-A6E0-5E344710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488" y="1033671"/>
            <a:ext cx="7263384" cy="519339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br>
              <a:rPr lang="hr-BA" sz="2000" dirty="0"/>
            </a:br>
            <a:r>
              <a:rPr lang="hr-BA" sz="2000" b="1" i="0" dirty="0">
                <a:effectLst/>
              </a:rPr>
              <a:t>RADNI POSTUPAK:</a:t>
            </a:r>
            <a:r>
              <a:rPr lang="hr-BA" sz="2000" b="0" i="0" dirty="0">
                <a:effectLst/>
              </a:rPr>
              <a:t> </a:t>
            </a:r>
          </a:p>
          <a:p>
            <a:pPr marL="0" indent="0">
              <a:buNone/>
            </a:pPr>
            <a:r>
              <a:rPr lang="hr-BA" sz="2000" b="0" i="0" dirty="0">
                <a:effectLst/>
                <a:latin typeface="Open Sans" panose="020B0606030504020204" pitchFamily="34" charset="0"/>
              </a:rPr>
              <a:t>• stvarati različite  medijske sadržaje u skladu s opisom i ciljevima</a:t>
            </a:r>
          </a:p>
          <a:p>
            <a:pPr marL="0" indent="0">
              <a:buNone/>
            </a:pPr>
            <a:br>
              <a:rPr lang="hr-BA" sz="2000" dirty="0"/>
            </a:br>
            <a:r>
              <a:rPr lang="hr-BA" sz="2000" b="0" i="0" dirty="0">
                <a:effectLst/>
                <a:latin typeface="Open Sans" panose="020B0606030504020204" pitchFamily="34" charset="0"/>
              </a:rPr>
              <a:t>• razmijeniti sadržaje s partnerskim školama</a:t>
            </a:r>
          </a:p>
          <a:p>
            <a:pPr marL="0" indent="0">
              <a:buNone/>
            </a:pPr>
            <a:br>
              <a:rPr lang="hr-BA" sz="2000" dirty="0"/>
            </a:br>
            <a:r>
              <a:rPr lang="hr-BA" sz="2000" b="0" i="0" dirty="0">
                <a:effectLst/>
                <a:latin typeface="Open Sans" panose="020B0606030504020204" pitchFamily="34" charset="0"/>
              </a:rPr>
              <a:t> • provesti diseminaciju i evaluaciju projekta putem različitih medija</a:t>
            </a:r>
          </a:p>
        </p:txBody>
      </p:sp>
      <p:pic>
        <p:nvPicPr>
          <p:cNvPr id="6" name="Slika 5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A5164604-D08B-478E-A00A-24DC133A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23" y="1033671"/>
            <a:ext cx="2255600" cy="12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712</Words>
  <Application>Microsoft Office PowerPoint</Application>
  <PresentationFormat>Široki zaslon</PresentationFormat>
  <Paragraphs>64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Tema sustava Office</vt:lpstr>
      <vt:lpstr>Predstavljanje e Twinning projekta WINNIE THE POOH ČITA DJECI  </vt:lpstr>
      <vt:lpstr>Hrvatska godina čitanja</vt:lpstr>
      <vt:lpstr>Zašto e Twinning projekt?</vt:lpstr>
      <vt:lpstr>Zašto e Twinning projekt?</vt:lpstr>
      <vt:lpstr>e Twinning projekt</vt:lpstr>
      <vt:lpstr>e Twinning projekt</vt:lpstr>
      <vt:lpstr>e Twinning projekt</vt:lpstr>
      <vt:lpstr>e Twinning projekt</vt:lpstr>
      <vt:lpstr>e Twinning projekt</vt:lpstr>
      <vt:lpstr>e Twinning projekt</vt:lpstr>
      <vt:lpstr>Winnie the Pooh u 2.e</vt:lpstr>
      <vt:lpstr>Winnie the Pooh u 2.e</vt:lpstr>
      <vt:lpstr>Winnie the Pooh u 2.e</vt:lpstr>
      <vt:lpstr>e Twinning projekt Winnie the Pooh čita djeci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Predstavljanje e Twinning projekta WINNIE THE POOH ČITA DJECI  </dc:title>
  <dc:creator>Petrunjela Krajacic</dc:creator>
  <cp:lastModifiedBy>Petrunjela Krajacic</cp:lastModifiedBy>
  <cp:revision>7</cp:revision>
  <dcterms:created xsi:type="dcterms:W3CDTF">2021-10-12T14:02:02Z</dcterms:created>
  <dcterms:modified xsi:type="dcterms:W3CDTF">2021-10-12T15:09:46Z</dcterms:modified>
</cp:coreProperties>
</file>