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Comfortaa" panose="020B0604020202020204" charset="0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obster" panose="020B0604020202020204" charset="-18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a4d6022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a4d6022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a4d6022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a4d6022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a4d6022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a4d6022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2efeede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2efeede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a4d60224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a4d60224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a4d60224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a4d60224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a4d60224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a4d60224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8d72f8a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8d72f8a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6700" y="-148050"/>
            <a:ext cx="8520600" cy="26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Tradycje wielkanocne w Estonii</a:t>
            </a:r>
            <a:endParaRPr sz="51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Easter traditions in Estonia</a:t>
            </a:r>
            <a:endParaRPr sz="51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65475" y="3221400"/>
            <a:ext cx="4715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by Tajrisza and Blanka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SP9 Dzierżoniów</a:t>
            </a:r>
            <a:endParaRPr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0700" y="425775"/>
            <a:ext cx="87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132725" y="604050"/>
            <a:ext cx="5347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0" y="2823000"/>
            <a:ext cx="4243400" cy="23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C1EA4D-442B-40E2-A116-2273076B8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914" y="4356661"/>
            <a:ext cx="1058386" cy="72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3CDFA-6991-4B78-A9AC-D799B02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727" y="345788"/>
            <a:ext cx="5373175" cy="572700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Dziękujemy za współpracę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CF5457-576E-45B6-9076-992806E8F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dirty="0"/>
              <a:t>         Szkoła Podstawowa nr 9 im. Mikołaja Kopernika w Dzierżoniowie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C4E4E6-D4BA-41B3-9CBE-9858E072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37" y="1747762"/>
            <a:ext cx="3704641" cy="2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24540" y="725375"/>
            <a:ext cx="8201246" cy="13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50" dirty="0">
                <a:solidFill>
                  <a:srgbClr val="85200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 zabawie uczestniczą dwie osoby. Jedna stoi na końcu deski położonej na kamieniu lub korzeniu drzewa, a druga energicznie wskakuje na przeciwną jej stronę. </a:t>
            </a:r>
            <a:endParaRPr sz="1650" dirty="0">
              <a:solidFill>
                <a:srgbClr val="85200C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0550" y="170225"/>
            <a:ext cx="898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Jedną z estońskich wielkanocnych tradycji są skoki na desce</a:t>
            </a:r>
            <a:endParaRPr>
              <a:solidFill>
                <a:srgbClr val="FF00FF"/>
              </a:solidFill>
            </a:endParaRPr>
          </a:p>
        </p:txBody>
      </p:sp>
      <p:pic>
        <p:nvPicPr>
          <p:cNvPr id="65" name="Google Shape;65;p14" descr="Unikatowe estońskie tradycje wielkanocne - WP Turystyk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350" y="2094275"/>
            <a:ext cx="4696650" cy="30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00" y="1837775"/>
            <a:ext cx="3466599" cy="274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873200" y="479975"/>
            <a:ext cx="4270800" cy="4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7500" lnSpcReduction="20000"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A61C00"/>
                </a:solidFill>
              </a:rPr>
              <a:t>Niektórzy również przebierają się za zwierzęta, życzące mieszkańcom zdrowia i szczęścia.</a:t>
            </a:r>
            <a:endParaRPr sz="8000" dirty="0"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2" name="Google Shape;72;p15" descr="Żywieckie Gody. Tradycje związane z kolędowaniem dziadów noworocznych na  Żywiecczyźnie - Podróże bez ośc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347"/>
            <a:ext cx="5672750" cy="4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24425" y="344100"/>
            <a:ext cx="4045200" cy="10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50" b="1" dirty="0">
                <a:solidFill>
                  <a:srgbClr val="FF0000"/>
                </a:solidFill>
                <a:highlight>
                  <a:srgbClr val="FFFFFF"/>
                </a:highlight>
              </a:rPr>
              <a:t>Wierzenia ludowe związane z Wielkanocą w Estonii</a:t>
            </a:r>
            <a:r>
              <a:rPr lang="en" sz="1850" b="1" dirty="0">
                <a:solidFill>
                  <a:srgbClr val="FF0000"/>
                </a:solidFill>
                <a:highlight>
                  <a:srgbClr val="FFFFFF"/>
                </a:highlight>
              </a:rPr>
              <a:t>: </a:t>
            </a:r>
            <a:endParaRPr sz="4700" b="1" dirty="0">
              <a:solidFill>
                <a:srgbClr val="FF0000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68800" y="2112335"/>
            <a:ext cx="8040300" cy="2822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206897"/>
              </a:lnSpc>
              <a:spcBef>
                <a:spcPts val="1300"/>
              </a:spcBef>
              <a:spcAft>
                <a:spcPts val="2000"/>
              </a:spcAft>
              <a:buClr>
                <a:schemeClr val="dk1"/>
              </a:buClr>
              <a:buSzPct val="59535"/>
              <a:buFont typeface="Arial"/>
              <a:buNone/>
            </a:pPr>
            <a:r>
              <a:rPr lang="en" sz="1847" dirty="0">
                <a:solidFill>
                  <a:srgbClr val="E06666"/>
                </a:solidFill>
                <a:highlight>
                  <a:srgbClr val="FFFFFF"/>
                </a:highlight>
              </a:rPr>
              <a:t>Spośród wielu interesujących wierzeń przywołam dwa szczególne: otóż uważano, że </a:t>
            </a:r>
            <a:r>
              <a:rPr lang="en" sz="1847" dirty="0">
                <a:solidFill>
                  <a:srgbClr val="E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słońce w poranek wielkanocny tańczy</a:t>
            </a:r>
            <a:r>
              <a:rPr lang="en" sz="1847" dirty="0">
                <a:solidFill>
                  <a:srgbClr val="E06666"/>
                </a:solidFill>
                <a:highlight>
                  <a:srgbClr val="FFFFFF"/>
                </a:highlight>
              </a:rPr>
              <a:t>, co można zobaczyć odpowiednio wcześnie zrywając się z łóżka</a:t>
            </a:r>
            <a:r>
              <a:rPr lang="en" sz="1847" dirty="0">
                <a:solidFill>
                  <a:srgbClr val="00FFFF"/>
                </a:solidFill>
                <a:highlight>
                  <a:srgbClr val="FFFFFF"/>
                </a:highlight>
              </a:rPr>
              <a:t>; </a:t>
            </a:r>
            <a:r>
              <a:rPr lang="en" sz="1847" dirty="0">
                <a:solidFill>
                  <a:srgbClr val="111111"/>
                </a:solidFill>
                <a:highlight>
                  <a:srgbClr val="FFFFFF"/>
                </a:highlight>
              </a:rPr>
              <a:t>l</a:t>
            </a:r>
            <a:r>
              <a:rPr lang="en" sz="1847" dirty="0">
                <a:solidFill>
                  <a:srgbClr val="FF00FF"/>
                </a:solidFill>
                <a:highlight>
                  <a:srgbClr val="FFFFFF"/>
                </a:highlight>
              </a:rPr>
              <a:t>udzie zbierali się więc na dachach albo wzgórzach, by móc ujrzeć to zjawisko. Wierzono też, że </a:t>
            </a:r>
            <a:r>
              <a:rPr lang="en" sz="1847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woda w czasie Wielkanocy może stać się słodka</a:t>
            </a:r>
            <a:r>
              <a:rPr lang="en" sz="1847" dirty="0">
                <a:solidFill>
                  <a:srgbClr val="FF00FF"/>
                </a:solidFill>
                <a:highlight>
                  <a:srgbClr val="FFFFFF"/>
                </a:highlight>
              </a:rPr>
              <a:t>, jeśli ktoś choć na minutę w ciągu całych </a:t>
            </a:r>
            <a:r>
              <a:rPr lang="en" sz="1847" dirty="0">
                <a:solidFill>
                  <a:srgbClr val="FF0000"/>
                </a:solidFill>
                <a:highlight>
                  <a:srgbClr val="FFFFFF"/>
                </a:highlight>
              </a:rPr>
              <a:t>świąt wrzuci do niej cukier (dzieci wrzucały więc bryłki cukru do studni lub źródeł).</a:t>
            </a:r>
            <a:endParaRPr dirty="0">
              <a:solidFill>
                <a:srgbClr val="A64D79"/>
              </a:solidFill>
            </a:endParaRPr>
          </a:p>
        </p:txBody>
      </p:sp>
      <p:pic>
        <p:nvPicPr>
          <p:cNvPr id="80" name="Google Shape;80;p16" descr="Toczenie jajka u Obamów - Toczenie jajka u Obamów - WP Wiadomośc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650" y="249050"/>
            <a:ext cx="3558850" cy="20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36875" y="377200"/>
            <a:ext cx="579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 b="1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 laickiej Estonii</a:t>
            </a:r>
            <a:endParaRPr sz="2920" b="1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97225" y="1580725"/>
            <a:ext cx="5862300" cy="31653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 laickiej Estonii Święta Wielkanocne nie są tak uroczyście i powszechnie obchodzone jak w Polsce. </a:t>
            </a:r>
            <a:br>
              <a:rPr lang="en" b="1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  <a:r>
              <a:rPr lang="en" b="1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Ze względu jednak na złożoność etniczną kraju, na historyczne oddziaływanie kultur niemieckiej i szwedzkiej oraz zachowane ślady wierzeń przedchrześcijańskich, okres wielkanocny jest ciekawą mozaiką tych wpływów. </a:t>
            </a:r>
            <a:endParaRPr sz="2100" dirty="0">
              <a:solidFill>
                <a:srgbClr val="9900FF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554750" y="3640025"/>
            <a:ext cx="5347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125" y="3026875"/>
            <a:ext cx="2507247" cy="185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09750" y="267218"/>
            <a:ext cx="442452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Wielkanoc w estońskim kalendarzu ludowym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44506" y="1087814"/>
            <a:ext cx="524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</a:rPr>
              <a:t>Wielkanoc w estońskim kalendarzu ludowym oznacza nie tylko ważne święto religijne. Jest to również powitanie wiosny.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2000"/>
              </a:lnSpc>
              <a:spcBef>
                <a:spcPts val="2300"/>
              </a:spcBef>
              <a:spcAft>
                <a:spcPts val="5600"/>
              </a:spcAft>
              <a:buClr>
                <a:schemeClr val="dk1"/>
              </a:buClr>
              <a:buSzPct val="8148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Z tym okresem związane były ciekawe i niespotykane zwyczaje. I choć na estońskich stołach znajdziemy dzisiaj czekoladowe króliczki oraz kolorowe pióra, niektóre z dawnych tradycji nadal są podtrzymywane.  Estonia jest obecnie krajem, w którym dominującą religią jest luteranizm, ale przez wieki ścierały się w nim różne religie. Z tego powodu tradycje wielkanocne są tutaj mieszanką czerpiącą z wielu kultur. Większość obrzędów wykorzystuje powszechnie znany symbol świąt – </a:t>
            </a:r>
            <a:r>
              <a:rPr lang="en" sz="1400" b="1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jajko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 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300" y="43525"/>
            <a:ext cx="3908699" cy="50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Zabawy wielkanocne w Estonii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08524"/>
            <a:ext cx="4708200" cy="3959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9900FF"/>
                </a:solidFill>
              </a:rPr>
              <a:t>Wiele zabaw wielkanocnych w Estonii związanych jest z pisankami które tradycyjnie barwiono skórkami cebuli, listkami brzozy itp.</a:t>
            </a:r>
            <a:r>
              <a:rPr lang="pl-PL" dirty="0">
                <a:solidFill>
                  <a:srgbClr val="9900FF"/>
                </a:solidFill>
              </a:rPr>
              <a:t> </a:t>
            </a:r>
            <a:br>
              <a:rPr lang="pl-PL" dirty="0">
                <a:solidFill>
                  <a:srgbClr val="9900FF"/>
                </a:solidFill>
              </a:rPr>
            </a:br>
            <a:r>
              <a:rPr lang="pl-PL" dirty="0">
                <a:solidFill>
                  <a:srgbClr val="9900FF"/>
                </a:solidFill>
              </a:rPr>
              <a:t>S</a:t>
            </a:r>
            <a:r>
              <a:rPr lang="en" dirty="0">
                <a:solidFill>
                  <a:srgbClr val="9900FF"/>
                </a:solidFill>
              </a:rPr>
              <a:t>tukanie jajko o jajko znane i w Polsce oraz toczenie jajek to dwie najpopularniejsze zabawy istniały również zwyczaje wręczania pisanek najbliższym a jego szczególną formą były takie podarunki małym chrześniakom.</a:t>
            </a:r>
            <a:endParaRPr dirty="0">
              <a:solidFill>
                <a:srgbClr val="9900FF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00" y="1170125"/>
            <a:ext cx="3819301" cy="254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Wielkanoc</a:t>
            </a: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Estonii 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226154" y="669212"/>
            <a:ext cx="569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206897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400" dirty="0">
                <a:solidFill>
                  <a:srgbClr val="1155CC"/>
                </a:solidFill>
                <a:highlight>
                  <a:srgbClr val="FFFFFF"/>
                </a:highlight>
              </a:rPr>
              <a:t>Ci z kolei,  po podrośnięciu, mieli się chrzestnym rodzicom odwdzięczyć tym samym. Na ziemiach estońskich, tak jak i u nas, znane było wielkanocne obchodzenie wsi przez  chłopców piejących jak koguty, proszących gospodynie o datki, jajka i inne świąteczne przysmaki. Z kolei wpływ wielowiekowej kultury niemieckiej widać w kultywowanej do dziś tradycji poszukiwania przez dzieci czekoladowych jajek oraz w postaci ‚wielkanocnego zająca’.</a:t>
            </a:r>
            <a:endParaRPr sz="6400" dirty="0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783" y="0"/>
            <a:ext cx="4436825" cy="13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300" y="1490813"/>
            <a:ext cx="2832300" cy="28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6906B8-F5B1-41FF-B0E7-CA3A8CE8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433" y="4307313"/>
            <a:ext cx="4196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3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H</a:t>
            </a:r>
            <a:r>
              <a:rPr kumimoji="0" lang="et-EE" altLang="pl-PL" sz="3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Rounded MT Bold" panose="020F0704030504030204" pitchFamily="34" charset="0"/>
              </a:rPr>
              <a:t>äid </a:t>
            </a:r>
            <a:r>
              <a:rPr lang="pl-PL" altLang="pl-PL" sz="3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L</a:t>
            </a:r>
            <a:r>
              <a:rPr kumimoji="0" lang="et-EE" altLang="pl-PL" sz="3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Rounded MT Bold" panose="020F0704030504030204" pitchFamily="34" charset="0"/>
              </a:rPr>
              <a:t>ihavõtteid</a:t>
            </a:r>
            <a:r>
              <a:rPr kumimoji="0" lang="pl-PL" altLang="pl-PL" sz="3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Rounded MT Bold" panose="020F0704030504030204" pitchFamily="34" charset="0"/>
              </a:rPr>
              <a:t>!</a:t>
            </a:r>
            <a:r>
              <a:rPr kumimoji="0" lang="et-EE" altLang="pl-PL" sz="3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Rounded MT Bold" panose="020F07040305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65225" y="1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E06666"/>
                </a:solidFill>
                <a:latin typeface="Lobster"/>
                <a:ea typeface="Lobster"/>
                <a:cs typeface="Lobster"/>
                <a:sym typeface="Lobster"/>
              </a:rPr>
              <a:t>Pytania:</a:t>
            </a:r>
            <a:endParaRPr sz="2420">
              <a:solidFill>
                <a:srgbClr val="E0666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118825" y="648975"/>
            <a:ext cx="8520600" cy="43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Czy w trakcie obrotu na huśtawce zawodnik stoi? </a:t>
            </a:r>
            <a:endParaRPr sz="1400" dirty="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a) Tak  b) Nie  </a:t>
            </a:r>
            <a:endParaRPr sz="1500" dirty="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Czy w Estonii stosuje się inne metody barwienia jajek?</a:t>
            </a:r>
            <a:endParaRPr sz="15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a)Tak   b)Nie </a:t>
            </a:r>
            <a:endParaRPr sz="14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Czy zwierzęta za które niektórzy mieszkańcy się przebierają życzą szczęścia innym?</a:t>
            </a:r>
            <a:endParaRPr sz="1400" dirty="0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a)Tak  b)Nie </a:t>
            </a:r>
            <a:endParaRPr sz="1400" dirty="0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Czy podczas gry toczenia jajek zawodnik może dotknąć jajka przeciwnika?</a:t>
            </a:r>
            <a:endParaRPr sz="1400" dirty="0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a)Tak  b)Nie </a:t>
            </a:r>
            <a:endParaRPr sz="1400" dirty="0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Ile osób jest potrzebnych do skoków na desce</a:t>
            </a:r>
            <a:endParaRPr sz="1400" dirty="0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a)4  </a:t>
            </a:r>
            <a:r>
              <a:rPr lang="pl-PL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b)3   </a:t>
            </a:r>
            <a:r>
              <a:rPr lang="pl-PL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c)2   </a:t>
            </a:r>
            <a:r>
              <a:rPr lang="pl-PL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400" dirty="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d)1</a:t>
            </a:r>
            <a:endParaRPr sz="1400" dirty="0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rgbClr val="4A86E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537</Words>
  <Application>Microsoft Office PowerPoint</Application>
  <PresentationFormat>Pokaz na ekranie (16:9)</PresentationFormat>
  <Paragraphs>32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Comic Sans MS</vt:lpstr>
      <vt:lpstr>Arial Rounded MT Bold</vt:lpstr>
      <vt:lpstr>Cambria Math</vt:lpstr>
      <vt:lpstr>Lobster</vt:lpstr>
      <vt:lpstr>Georgia</vt:lpstr>
      <vt:lpstr>Arial</vt:lpstr>
      <vt:lpstr>Comfortaa</vt:lpstr>
      <vt:lpstr>Wingdings</vt:lpstr>
      <vt:lpstr>Simple Light</vt:lpstr>
      <vt:lpstr>Tradycje wielkanocne w Estonii Easter traditions in Estonia</vt:lpstr>
      <vt:lpstr>Jedną z estońskich wielkanocnych tradycji są skoki na desce</vt:lpstr>
      <vt:lpstr>Prezentacja programu PowerPoint</vt:lpstr>
      <vt:lpstr>Wierzenia ludowe związane z Wielkanocą w Estonii: </vt:lpstr>
      <vt:lpstr>W laickiej Estonii</vt:lpstr>
      <vt:lpstr>Wielkanoc w estońskim kalendarzu ludowym</vt:lpstr>
      <vt:lpstr>Zabawy wielkanocne w Estonii</vt:lpstr>
      <vt:lpstr>Wielkanoc w Estonii </vt:lpstr>
      <vt:lpstr>Pytania:</vt:lpstr>
      <vt:lpstr>Dziękujemy za współpracę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Tradycje wielkanocne w Estonii Easter traditions in Estonia</dc:title>
  <dc:creator>Admin</dc:creator>
  <cp:lastModifiedBy>Admin</cp:lastModifiedBy>
  <cp:revision>5</cp:revision>
  <dcterms:modified xsi:type="dcterms:W3CDTF">2021-03-25T07:51:25Z</dcterms:modified>
</cp:coreProperties>
</file>