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6" r:id="rId3"/>
    <p:sldId id="274" r:id="rId4"/>
    <p:sldId id="258" r:id="rId5"/>
    <p:sldId id="259" r:id="rId6"/>
    <p:sldId id="260" r:id="rId7"/>
    <p:sldId id="268" r:id="rId8"/>
    <p:sldId id="261" r:id="rId9"/>
    <p:sldId id="262" r:id="rId10"/>
    <p:sldId id="263" r:id="rId11"/>
    <p:sldId id="270" r:id="rId12"/>
    <p:sldId id="271" r:id="rId13"/>
    <p:sldId id="272" r:id="rId14"/>
    <p:sldId id="265" r:id="rId15"/>
    <p:sldId id="285" r:id="rId16"/>
    <p:sldId id="273" r:id="rId17"/>
    <p:sldId id="275" r:id="rId18"/>
    <p:sldId id="276" r:id="rId19"/>
    <p:sldId id="286" r:id="rId20"/>
    <p:sldId id="277" r:id="rId21"/>
    <p:sldId id="278" r:id="rId22"/>
    <p:sldId id="279" r:id="rId23"/>
    <p:sldId id="290" r:id="rId24"/>
    <p:sldId id="280" r:id="rId25"/>
    <p:sldId id="293" r:id="rId26"/>
    <p:sldId id="291" r:id="rId27"/>
    <p:sldId id="281" r:id="rId28"/>
    <p:sldId id="283" r:id="rId29"/>
  </p:sldIdLst>
  <p:sldSz cx="10691813" cy="7562850"/>
  <p:notesSz cx="9144000" cy="6858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82">
          <p15:clr>
            <a:srgbClr val="A4A3A4"/>
          </p15:clr>
        </p15:guide>
        <p15:guide id="2" pos="33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27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C6D9F1"/>
    <a:srgbClr val="00B050"/>
    <a:srgbClr val="DBEE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-1302" y="-78"/>
      </p:cViewPr>
      <p:guideLst>
        <p:guide orient="horz" pos="2382"/>
        <p:guide pos="336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20000">
    <p:pull dir="u"/>
  </p:transition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 spd="slow" advTm="20000">
    <p:pull dir="u"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61892624.jpg"/>
          <p:cNvPicPr>
            <a:picLocks noChangeAspect="1"/>
          </p:cNvPicPr>
          <p:nvPr/>
        </p:nvPicPr>
        <p:blipFill>
          <a:blip r:embed="rId2"/>
          <a:srcRect t="12500" r="6200"/>
          <a:stretch>
            <a:fillRect/>
          </a:stretch>
        </p:blipFill>
        <p:spPr bwMode="auto">
          <a:xfrm>
            <a:off x="0" y="0"/>
            <a:ext cx="10691813" cy="756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078706" y="2790825"/>
            <a:ext cx="8381012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MY COUNTRY, MY CITY, MY SCHOOL</a:t>
            </a: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1154112" y="200025"/>
            <a:ext cx="9068593" cy="1219200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en-US" sz="4000" b="1" dirty="0">
                <a:solidFill>
                  <a:schemeClr val="bg1"/>
                </a:solidFill>
                <a:latin typeface="NEW ACADEMY" panose="02000800000000000000" pitchFamily="2" charset="0"/>
                <a:ea typeface="+mj-ea"/>
                <a:cs typeface="+mj-cs"/>
              </a:rPr>
              <a:t>GAMES FOR ACTIVE LEARNING</a:t>
            </a:r>
            <a:r>
              <a:rPr lang="en-US" sz="4000" b="1" dirty="0">
                <a:solidFill>
                  <a:schemeClr val="bg1"/>
                </a:solidFill>
                <a:latin typeface="Arial Black" pitchFamily="34" charset="0"/>
                <a:ea typeface="+mj-ea"/>
                <a:cs typeface="+mj-cs"/>
              </a:rPr>
              <a:t/>
            </a:r>
            <a:br>
              <a:rPr lang="en-US" sz="4000" b="1" dirty="0">
                <a:solidFill>
                  <a:schemeClr val="bg1"/>
                </a:solidFill>
                <a:latin typeface="Arial Black" pitchFamily="34" charset="0"/>
                <a:ea typeface="+mj-ea"/>
                <a:cs typeface="+mj-cs"/>
              </a:rPr>
            </a:br>
            <a:endParaRPr lang="ru-RU" sz="2800" b="1" dirty="0">
              <a:solidFill>
                <a:schemeClr val="bg1"/>
              </a:solidFill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1029" name="Rectangle 8"/>
          <p:cNvSpPr txBox="1">
            <a:spLocks noChangeArrowheads="1"/>
          </p:cNvSpPr>
          <p:nvPr/>
        </p:nvSpPr>
        <p:spPr bwMode="auto">
          <a:xfrm>
            <a:off x="1367213" y="1724025"/>
            <a:ext cx="8305799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8600" indent="-228600" algn="ctr" eaLnBrk="1" hangingPunct="1">
              <a:lnSpc>
                <a:spcPct val="90000"/>
              </a:lnSpc>
              <a:spcBef>
                <a:spcPts val="1000"/>
              </a:spcBef>
            </a:pPr>
            <a:r>
              <a:rPr lang="en-US" sz="2800" b="1" dirty="0">
                <a:solidFill>
                  <a:schemeClr val="bg1"/>
                </a:solidFill>
                <a:latin typeface="NEW ACADEMY"/>
              </a:rPr>
              <a:t>2019-1-RO01-KA229-063665_1</a:t>
            </a:r>
          </a:p>
          <a:p>
            <a:pPr marL="228600" indent="-228600" algn="ctr" eaLnBrk="1" hangingPunct="1">
              <a:lnSpc>
                <a:spcPct val="90000"/>
              </a:lnSpc>
              <a:spcBef>
                <a:spcPts val="1000"/>
              </a:spcBef>
            </a:pPr>
            <a:r>
              <a:rPr lang="en-US" sz="2800" b="1" dirty="0">
                <a:solidFill>
                  <a:schemeClr val="bg1"/>
                </a:solidFill>
                <a:latin typeface="Arial Black" pitchFamily="34" charset="0"/>
              </a:rPr>
              <a:t>2019 -  2021</a:t>
            </a:r>
            <a:endParaRPr lang="ru-RU" sz="2800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1030" name="Picture 5" descr="Erasmuslogo-810x250-1@2x.gif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518" t="28000" r="18520" b="28000"/>
          <a:stretch>
            <a:fillRect/>
          </a:stretch>
        </p:blipFill>
        <p:spPr bwMode="auto">
          <a:xfrm>
            <a:off x="316706" y="6448425"/>
            <a:ext cx="3744913" cy="80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450306" y="4772025"/>
            <a:ext cx="6403035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“Elena </a:t>
            </a:r>
            <a:r>
              <a:rPr lang="en-US" sz="4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Cuza</a:t>
            </a:r>
            <a:r>
              <a:rPr lang="en-US" sz="4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” National College</a:t>
            </a:r>
          </a:p>
        </p:txBody>
      </p:sp>
    </p:spTree>
  </p:cSld>
  <p:clrMapOvr>
    <a:masterClrMapping/>
  </p:clrMapOvr>
  <p:transition spd="slow" advTm="20000">
    <p:pull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Sfinxu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744200" cy="756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Rectangle 1"/>
          <p:cNvSpPr>
            <a:spLocks noChangeArrowheads="1"/>
          </p:cNvSpPr>
          <p:nvPr/>
        </p:nvSpPr>
        <p:spPr bwMode="auto">
          <a:xfrm>
            <a:off x="239713" y="200025"/>
            <a:ext cx="10210800" cy="113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>
              <a:lnSpc>
                <a:spcPct val="150000"/>
              </a:lnSpc>
              <a:spcAft>
                <a:spcPts val="625"/>
              </a:spcAft>
            </a:pPr>
            <a:r>
              <a:rPr lang="en-US" sz="24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 Bucegi Plateau is mostly known for one of the most impressive natural monuments in Romania, the Sphinx. </a:t>
            </a:r>
          </a:p>
        </p:txBody>
      </p:sp>
    </p:spTree>
  </p:cSld>
  <p:clrMapOvr>
    <a:masterClrMapping/>
  </p:clrMapOvr>
  <p:transition spd="slow" advTm="20000">
    <p:pull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ChangeArrowheads="1"/>
          </p:cNvSpPr>
          <p:nvPr/>
        </p:nvSpPr>
        <p:spPr bwMode="auto">
          <a:xfrm>
            <a:off x="0" y="-28575"/>
            <a:ext cx="5497513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>
              <a:lnSpc>
                <a:spcPct val="150000"/>
              </a:lnSpc>
              <a:spcAft>
                <a:spcPts val="625"/>
              </a:spcAft>
            </a:pPr>
            <a:r>
              <a:rPr lang="en-US" sz="2400" b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The name was chosen because of its shape that resembles the human face, the shape resulting from erosion produced by wind over a long period of time. </a:t>
            </a:r>
          </a:p>
        </p:txBody>
      </p:sp>
      <p:pic>
        <p:nvPicPr>
          <p:cNvPr id="4" name="Picture 3" descr="Bucegi_Sphinx,_Romani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1882" y="0"/>
            <a:ext cx="5039931" cy="7439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bucegi_3016_13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06" y="2714625"/>
            <a:ext cx="5334000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269" name="Rectangle 6"/>
          <p:cNvSpPr>
            <a:spLocks noChangeArrowheads="1"/>
          </p:cNvSpPr>
          <p:nvPr/>
        </p:nvSpPr>
        <p:spPr bwMode="auto">
          <a:xfrm>
            <a:off x="163513" y="5991225"/>
            <a:ext cx="5334000" cy="113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>
              <a:lnSpc>
                <a:spcPct val="150000"/>
              </a:lnSpc>
              <a:spcAft>
                <a:spcPts val="625"/>
              </a:spcAft>
            </a:pPr>
            <a:r>
              <a:rPr lang="en-US" sz="2400" b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It measures 8 meters in height and 12 meters in width.</a:t>
            </a:r>
          </a:p>
        </p:txBody>
      </p:sp>
    </p:spTree>
  </p:cSld>
  <p:clrMapOvr>
    <a:masterClrMapping/>
  </p:clrMapOvr>
  <p:transition spd="slow" advTm="20000">
    <p:pull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3"/>
          <p:cNvSpPr>
            <a:spLocks noChangeArrowheads="1"/>
          </p:cNvSpPr>
          <p:nvPr/>
        </p:nvSpPr>
        <p:spPr bwMode="auto">
          <a:xfrm>
            <a:off x="0" y="0"/>
            <a:ext cx="10374313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50000"/>
              </a:lnSpc>
              <a:spcAft>
                <a:spcPts val="2313"/>
              </a:spcAft>
            </a:pPr>
            <a:r>
              <a:rPr lang="en-US" sz="2400" b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FAMOUS ATTRACTIONS IN ROMANIA</a:t>
            </a:r>
          </a:p>
        </p:txBody>
      </p:sp>
      <p:grpSp>
        <p:nvGrpSpPr>
          <p:cNvPr id="12291" name="Group 16"/>
          <p:cNvGrpSpPr>
            <a:grpSpLocks/>
          </p:cNvGrpSpPr>
          <p:nvPr/>
        </p:nvGrpSpPr>
        <p:grpSpPr bwMode="auto">
          <a:xfrm>
            <a:off x="315913" y="581025"/>
            <a:ext cx="10223500" cy="6829425"/>
            <a:chOff x="621506" y="733425"/>
            <a:chExt cx="9917906" cy="6829425"/>
          </a:xfrm>
        </p:grpSpPr>
        <p:grpSp>
          <p:nvGrpSpPr>
            <p:cNvPr id="12292" name="Group 12"/>
            <p:cNvGrpSpPr>
              <a:grpSpLocks/>
            </p:cNvGrpSpPr>
            <p:nvPr/>
          </p:nvGrpSpPr>
          <p:grpSpPr bwMode="auto">
            <a:xfrm>
              <a:off x="621506" y="733425"/>
              <a:ext cx="9917906" cy="6829425"/>
              <a:chOff x="-1" y="-1"/>
              <a:chExt cx="10691814" cy="7562851"/>
            </a:xfrm>
          </p:grpSpPr>
          <p:grpSp>
            <p:nvGrpSpPr>
              <p:cNvPr id="12295" name="Group 10"/>
              <p:cNvGrpSpPr>
                <a:grpSpLocks/>
              </p:cNvGrpSpPr>
              <p:nvPr/>
            </p:nvGrpSpPr>
            <p:grpSpPr bwMode="auto">
              <a:xfrm>
                <a:off x="-1" y="-1"/>
                <a:ext cx="10691814" cy="3400426"/>
                <a:chOff x="-1" y="-1"/>
                <a:chExt cx="10691814" cy="3400426"/>
              </a:xfrm>
            </p:grpSpPr>
            <p:pic>
              <p:nvPicPr>
                <p:cNvPr id="5" name="Picture 4" descr="Castelul-Bran-Torzburg-Bran-2.jpg"/>
                <p:cNvPicPr>
                  <a:picLocks noChangeAspect="1"/>
                </p:cNvPicPr>
                <p:nvPr/>
              </p:nvPicPr>
              <p:blipFill>
                <a:blip r:embed="rId2" cstate="print"/>
                <a:stretch>
                  <a:fillRect/>
                </a:stretch>
              </p:blipFill>
              <p:spPr>
                <a:xfrm>
                  <a:off x="-1" y="0"/>
                  <a:ext cx="5345907" cy="3400425"/>
                </a:xfrm>
                <a:prstGeom prst="rect">
                  <a:avLst/>
                </a:prstGeom>
                <a:ln>
                  <a:noFill/>
                </a:ln>
                <a:effectLst>
                  <a:softEdge rad="112500"/>
                </a:effectLst>
              </p:spPr>
            </p:pic>
            <p:pic>
              <p:nvPicPr>
                <p:cNvPr id="8" name="Picture 7" descr="Bran_Castle_2.jpg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422106" y="-1"/>
                  <a:ext cx="5269707" cy="3400426"/>
                </a:xfrm>
                <a:prstGeom prst="rect">
                  <a:avLst/>
                </a:prstGeom>
                <a:ln>
                  <a:noFill/>
                </a:ln>
                <a:effectLst>
                  <a:softEdge rad="112500"/>
                </a:effectLst>
              </p:spPr>
            </p:pic>
          </p:grpSp>
          <p:grpSp>
            <p:nvGrpSpPr>
              <p:cNvPr id="12296" name="Group 11"/>
              <p:cNvGrpSpPr>
                <a:grpSpLocks/>
              </p:cNvGrpSpPr>
              <p:nvPr/>
            </p:nvGrpSpPr>
            <p:grpSpPr bwMode="auto">
              <a:xfrm>
                <a:off x="0" y="3476625"/>
                <a:ext cx="10691813" cy="4086225"/>
                <a:chOff x="0" y="3476625"/>
                <a:chExt cx="10691813" cy="4086225"/>
              </a:xfrm>
            </p:grpSpPr>
            <p:pic>
              <p:nvPicPr>
                <p:cNvPr id="10" name="Picture 9" descr="maxresdefault.jpg"/>
                <p:cNvPicPr>
                  <a:picLocks noChangeAspect="1"/>
                </p:cNvPicPr>
                <p:nvPr/>
              </p:nvPicPr>
              <p:blipFill>
                <a:blip r:embed="rId4"/>
                <a:srcRect l="19531" t="5556" r="3125"/>
                <a:stretch>
                  <a:fillRect/>
                </a:stretch>
              </p:blipFill>
              <p:spPr>
                <a:xfrm>
                  <a:off x="5422106" y="3476625"/>
                  <a:ext cx="5269707" cy="4086225"/>
                </a:xfrm>
                <a:prstGeom prst="rect">
                  <a:avLst/>
                </a:prstGeom>
                <a:ln>
                  <a:noFill/>
                </a:ln>
                <a:effectLst>
                  <a:softEdge rad="112500"/>
                </a:effectLst>
              </p:spPr>
            </p:pic>
            <p:pic>
              <p:nvPicPr>
                <p:cNvPr id="9" name="Picture 8" descr="peles-castle-romania-shutterstock_285846593-1680x1050.jpg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0" y="3476625"/>
                  <a:ext cx="5345906" cy="4086225"/>
                </a:xfrm>
                <a:prstGeom prst="rect">
                  <a:avLst/>
                </a:prstGeom>
                <a:ln>
                  <a:noFill/>
                </a:ln>
                <a:effectLst>
                  <a:softEdge rad="112500"/>
                </a:effectLst>
              </p:spPr>
            </p:pic>
          </p:grpSp>
        </p:grpSp>
        <p:sp>
          <p:nvSpPr>
            <p:cNvPr id="15" name="Rectangle 14"/>
            <p:cNvSpPr/>
            <p:nvPr/>
          </p:nvSpPr>
          <p:spPr>
            <a:xfrm>
              <a:off x="3593306" y="809625"/>
              <a:ext cx="1585562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Bran Castle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440906" y="4010025"/>
              <a:ext cx="1659430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4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Peles</a:t>
              </a:r>
              <a:r>
                <a:rPr lang="en-US" sz="2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 Castle</a:t>
              </a:r>
            </a:p>
          </p:txBody>
        </p:sp>
      </p:grpSp>
    </p:spTree>
  </p:cSld>
  <p:clrMapOvr>
    <a:masterClrMapping/>
  </p:clrMapOvr>
  <p:transition spd="slow" advTm="20000">
    <p:pull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6"/>
          <p:cNvGrpSpPr>
            <a:grpSpLocks/>
          </p:cNvGrpSpPr>
          <p:nvPr/>
        </p:nvGrpSpPr>
        <p:grpSpPr bwMode="auto">
          <a:xfrm>
            <a:off x="315913" y="123825"/>
            <a:ext cx="10147300" cy="7315200"/>
            <a:chOff x="0" y="-28575"/>
            <a:chExt cx="10691813" cy="7620000"/>
          </a:xfrm>
        </p:grpSpPr>
        <p:pic>
          <p:nvPicPr>
            <p:cNvPr id="2" name="Picture 1" descr="Iulia_Hasdeu_s_Castle_Credits_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28575"/>
              <a:ext cx="5193506" cy="355282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" name="Picture 2" descr="Jidvei_Castle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69706" y="3581401"/>
              <a:ext cx="5422106" cy="401002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" name="Picture 4" descr="Sturdza.jpg"/>
            <p:cNvPicPr>
              <a:picLocks noChangeAspect="1"/>
            </p:cNvPicPr>
            <p:nvPr/>
          </p:nvPicPr>
          <p:blipFill>
            <a:blip r:embed="rId4"/>
            <a:srcRect t="4847" r="12305"/>
            <a:stretch>
              <a:fillRect/>
            </a:stretch>
          </p:blipFill>
          <p:spPr>
            <a:xfrm>
              <a:off x="5269706" y="-28575"/>
              <a:ext cx="5422107" cy="355282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6" name="Picture 5" descr="hunyad-castle-corvin-hunedoara-romania-transylvania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3593753"/>
              <a:ext cx="5193506" cy="399767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8" name="Rectangle 7"/>
          <p:cNvSpPr/>
          <p:nvPr/>
        </p:nvSpPr>
        <p:spPr>
          <a:xfrm>
            <a:off x="8165306" y="200025"/>
            <a:ext cx="1943161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Sturdza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Castle</a:t>
            </a:r>
          </a:p>
        </p:txBody>
      </p:sp>
      <p:sp>
        <p:nvSpPr>
          <p:cNvPr id="9" name="Rectangle 8"/>
          <p:cNvSpPr/>
          <p:nvPr/>
        </p:nvSpPr>
        <p:spPr>
          <a:xfrm>
            <a:off x="1993106" y="200025"/>
            <a:ext cx="2542427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Iulia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Hasdeu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Castle</a:t>
            </a:r>
          </a:p>
        </p:txBody>
      </p:sp>
      <p:sp>
        <p:nvSpPr>
          <p:cNvPr id="10" name="Rectangle 9"/>
          <p:cNvSpPr/>
          <p:nvPr/>
        </p:nvSpPr>
        <p:spPr>
          <a:xfrm>
            <a:off x="8698706" y="3705225"/>
            <a:ext cx="169944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Jidvei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Castle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450306" y="3705225"/>
            <a:ext cx="1884875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Corvin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Castle</a:t>
            </a:r>
          </a:p>
        </p:txBody>
      </p:sp>
    </p:spTree>
  </p:cSld>
  <p:clrMapOvr>
    <a:masterClrMapping/>
  </p:clrMapOvr>
  <p:transition spd="slow" advTm="20000">
    <p:pull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239713" y="352425"/>
            <a:ext cx="5105400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>
              <a:lnSpc>
                <a:spcPct val="150000"/>
              </a:lnSpc>
              <a:spcAft>
                <a:spcPts val="1050"/>
              </a:spcAft>
            </a:pPr>
            <a:r>
              <a:rPr lang="en-US" sz="2400" b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The Black Sea is one of the natural borders of Romania and the busiest and most popular summer destination for Romanians. </a:t>
            </a:r>
          </a:p>
        </p:txBody>
      </p:sp>
      <p:grpSp>
        <p:nvGrpSpPr>
          <p:cNvPr id="14339" name="Group 7"/>
          <p:cNvGrpSpPr>
            <a:grpSpLocks/>
          </p:cNvGrpSpPr>
          <p:nvPr/>
        </p:nvGrpSpPr>
        <p:grpSpPr bwMode="auto">
          <a:xfrm>
            <a:off x="179388" y="200025"/>
            <a:ext cx="10512425" cy="7362825"/>
            <a:chOff x="1" y="200025"/>
            <a:chExt cx="10512265" cy="7362825"/>
          </a:xfrm>
        </p:grpSpPr>
        <p:pic>
          <p:nvPicPr>
            <p:cNvPr id="4" name="Picture 3" descr="BIG_Constanta - old casino_146719755481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74506" y="200025"/>
              <a:ext cx="4937760" cy="3429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6" name="Picture 5" descr="f5a85bf4a9211d629f579a2cee1f37ad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" y="3705225"/>
              <a:ext cx="5498305" cy="385762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" name="Picture 6" descr="delfini1-1380214750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74506" y="3705225"/>
              <a:ext cx="4871690" cy="385762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</p:cSld>
  <p:clrMapOvr>
    <a:masterClrMapping/>
  </p:clrMapOvr>
  <p:transition spd="slow" advTm="20000">
    <p:pull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portul-constant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513" y="4162425"/>
            <a:ext cx="5715000" cy="340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 descr="2016.06.30-Port of the Mont-Constantza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513" y="182563"/>
            <a:ext cx="5715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 descr="40_big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30913" y="4162425"/>
            <a:ext cx="4660900" cy="340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6184900" y="885825"/>
            <a:ext cx="4343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o-RO" sz="2400" b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The Port of Constanța is located the western</a:t>
            </a:r>
            <a:r>
              <a:rPr lang="en-US" sz="2400" b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o-RO" sz="2400" b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coast of the Black Sea.</a:t>
            </a:r>
          </a:p>
        </p:txBody>
      </p:sp>
    </p:spTree>
  </p:cSld>
  <p:clrMapOvr>
    <a:masterClrMapping/>
  </p:clrMapOvr>
  <p:transition spd="slow" advTm="20000">
    <p:pull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1001713" y="352425"/>
            <a:ext cx="3121025" cy="10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algn="just" eaLnBrk="1" hangingPunct="1">
              <a:spcBef>
                <a:spcPts val="2313"/>
              </a:spcBef>
            </a:pPr>
            <a:endParaRPr lang="ro-RO" sz="2400"/>
          </a:p>
        </p:txBody>
      </p:sp>
      <p:sp>
        <p:nvSpPr>
          <p:cNvPr id="16387" name="Rectangle 6"/>
          <p:cNvSpPr>
            <a:spLocks noChangeArrowheads="1"/>
          </p:cNvSpPr>
          <p:nvPr/>
        </p:nvSpPr>
        <p:spPr bwMode="auto">
          <a:xfrm>
            <a:off x="163513" y="885825"/>
            <a:ext cx="38100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o-RO" sz="2400" b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Bucharest  is the capital and largest city of Romania, as well as its cultural, industrial, and financial centre. </a:t>
            </a:r>
          </a:p>
        </p:txBody>
      </p:sp>
      <p:sp>
        <p:nvSpPr>
          <p:cNvPr id="16388" name="Rectangle 8"/>
          <p:cNvSpPr>
            <a:spLocks noChangeArrowheads="1"/>
          </p:cNvSpPr>
          <p:nvPr/>
        </p:nvSpPr>
        <p:spPr bwMode="auto">
          <a:xfrm>
            <a:off x="6716713" y="4924425"/>
            <a:ext cx="38100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o-RO" sz="2400" b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It is located in the southeast of the country, on the banks of the Dâmbovița River.</a:t>
            </a:r>
          </a:p>
        </p:txBody>
      </p:sp>
      <p:pic>
        <p:nvPicPr>
          <p:cNvPr id="16389" name="Picture 9" descr="Dambovita_near_Ciurel_Bridge_in_Buchares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513" y="3697288"/>
            <a:ext cx="6477000" cy="386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10" descr="184509 (1)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25913" y="0"/>
            <a:ext cx="6565900" cy="36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20000">
    <p:pull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 descr="arch-bucharest-romania.adapt.1900.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691813" cy="756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392906" y="352425"/>
            <a:ext cx="602421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o-RO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The Arc de Triomphe</a:t>
            </a:r>
          </a:p>
        </p:txBody>
      </p:sp>
    </p:spTree>
  </p:cSld>
  <p:clrMapOvr>
    <a:masterClrMapping/>
  </p:clrMapOvr>
  <p:transition spd="slow" advTm="20000">
    <p:pull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 descr="romani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9850" y="0"/>
            <a:ext cx="10761663" cy="756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392906" y="276225"/>
            <a:ext cx="645433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Romanian Athenaeum</a:t>
            </a:r>
            <a:endParaRPr lang="ro-RO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Tm="20000">
    <p:pull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 descr="Bucuresti,_Romania,_OPERA_ROMANA,_B-II-m-B-19004_(2).jpg"/>
          <p:cNvPicPr>
            <a:picLocks noChangeAspect="1"/>
          </p:cNvPicPr>
          <p:nvPr/>
        </p:nvPicPr>
        <p:blipFill>
          <a:blip r:embed="rId2"/>
          <a:srcRect l="2666" b="18297"/>
          <a:stretch>
            <a:fillRect/>
          </a:stretch>
        </p:blipFill>
        <p:spPr bwMode="auto">
          <a:xfrm>
            <a:off x="0" y="0"/>
            <a:ext cx="10691813" cy="756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40506" y="200025"/>
            <a:ext cx="744037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Romanian National Opera</a:t>
            </a:r>
            <a:endParaRPr lang="ro-RO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Tm="20000">
    <p:pull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omania_in_Europe_(-rivers_-mini_map).sv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106" y="1419226"/>
            <a:ext cx="8762999" cy="6143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51" name="Rectangle 1"/>
          <p:cNvSpPr>
            <a:spLocks noChangeArrowheads="1"/>
          </p:cNvSpPr>
          <p:nvPr/>
        </p:nvSpPr>
        <p:spPr bwMode="auto">
          <a:xfrm>
            <a:off x="392113" y="-76200"/>
            <a:ext cx="9525000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233363" algn="just" eaLnBrk="1" hangingPunct="1">
              <a:spcAft>
                <a:spcPts val="1050"/>
              </a:spcAft>
            </a:pPr>
            <a:endParaRPr lang="en-US" sz="2400">
              <a:latin typeface="Arial" pitchFamily="34" charset="0"/>
              <a:cs typeface="Arial" pitchFamily="34" charset="0"/>
            </a:endParaRPr>
          </a:p>
          <a:p>
            <a:pPr marL="233363" algn="just" eaLnBrk="1" hangingPunct="1">
              <a:spcAft>
                <a:spcPts val="1050"/>
              </a:spcAft>
            </a:pPr>
            <a:r>
              <a:rPr lang="en-US" sz="2400" b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Romania is a country located at the crossroads of Central, Eastern, and Southeastern Europe</a:t>
            </a:r>
            <a:r>
              <a:rPr lang="en-US" sz="2400" b="1">
                <a:solidFill>
                  <a:srgbClr val="0000CC"/>
                </a:solidFill>
                <a:latin typeface="Bahnschrift SemiLight Condensed" pitchFamily="34" charset="0"/>
              </a:rPr>
              <a:t>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20000">
    <p:pull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accor-1-_1478094314_1260x560_tt_80.jpg"/>
          <p:cNvPicPr>
            <a:picLocks noChangeAspect="1"/>
          </p:cNvPicPr>
          <p:nvPr/>
        </p:nvPicPr>
        <p:blipFill>
          <a:blip r:embed="rId2"/>
          <a:srcRect l="5099" r="2811"/>
          <a:stretch>
            <a:fillRect/>
          </a:stretch>
        </p:blipFill>
        <p:spPr bwMode="auto">
          <a:xfrm>
            <a:off x="0" y="0"/>
            <a:ext cx="10691813" cy="756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64306" y="352425"/>
            <a:ext cx="713599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</a:t>
            </a:r>
            <a:r>
              <a:rPr lang="ro-RO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he 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Palace</a:t>
            </a:r>
            <a:r>
              <a:rPr lang="ro-RO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of 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</a:t>
            </a:r>
            <a:r>
              <a:rPr lang="ro-RO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arliament</a:t>
            </a:r>
          </a:p>
        </p:txBody>
      </p:sp>
    </p:spTree>
  </p:cSld>
  <p:clrMapOvr>
    <a:masterClrMapping/>
  </p:clrMapOvr>
  <p:transition spd="slow" advTm="20000">
    <p:pull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DJI_0107-Edit-1200x80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691813" cy="743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 descr="fantan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74707" y="5094767"/>
            <a:ext cx="3517106" cy="2468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392906" y="352425"/>
            <a:ext cx="382239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Unirii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Square</a:t>
            </a:r>
            <a:endParaRPr lang="ro-RO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Tm="20000">
    <p:pull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Box 3"/>
          <p:cNvSpPr txBox="1">
            <a:spLocks noChangeArrowheads="1"/>
          </p:cNvSpPr>
          <p:nvPr/>
        </p:nvSpPr>
        <p:spPr bwMode="auto">
          <a:xfrm>
            <a:off x="1687513" y="809625"/>
            <a:ext cx="70897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o-RO" sz="2400" b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"Elena Cuza" National College opened in 1971</a:t>
            </a:r>
            <a:r>
              <a:rPr lang="en-US" sz="2400" b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o-RO" sz="2400" b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6FA443D-26C5-428F-99D7-058272B82B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20" y="1383953"/>
            <a:ext cx="9545372" cy="5826472"/>
          </a:xfrm>
          <a:prstGeom prst="rect">
            <a:avLst/>
          </a:prstGeom>
        </p:spPr>
      </p:pic>
    </p:spTree>
  </p:cSld>
  <p:clrMapOvr>
    <a:masterClrMapping/>
  </p:clrMapOvr>
  <p:transition spd="slow" advTm="20000">
    <p:pull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53615D4-92B4-4DA4-AB0E-EA2994F79D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1813" cy="743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063388"/>
      </p:ext>
    </p:extLst>
  </p:cSld>
  <p:clrMapOvr>
    <a:masterClrMapping/>
  </p:clrMapOvr>
  <p:transition spd="slow" advTm="20000">
    <p:pull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1539-1060x46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06" y="0"/>
            <a:ext cx="7455694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DSC_1521-1060x46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9505" y="3857625"/>
            <a:ext cx="6858001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556" name="Rectangle 3"/>
          <p:cNvSpPr>
            <a:spLocks noChangeArrowheads="1"/>
          </p:cNvSpPr>
          <p:nvPr/>
        </p:nvSpPr>
        <p:spPr bwMode="auto">
          <a:xfrm>
            <a:off x="7554913" y="352425"/>
            <a:ext cx="3136900" cy="184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  <a:p>
            <a:pPr algn="just"/>
            <a:r>
              <a:rPr lang="en-US" sz="240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A number of 1200 pupils study in our school at different levels: </a:t>
            </a:r>
          </a:p>
        </p:txBody>
      </p:sp>
      <p:sp>
        <p:nvSpPr>
          <p:cNvPr id="23557" name="Rectangle 4"/>
          <p:cNvSpPr>
            <a:spLocks noChangeArrowheads="1"/>
          </p:cNvSpPr>
          <p:nvPr/>
        </p:nvSpPr>
        <p:spPr bwMode="auto">
          <a:xfrm>
            <a:off x="0" y="3248025"/>
            <a:ext cx="3592513" cy="406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dirty="0"/>
          </a:p>
          <a:p>
            <a:pPr algn="just"/>
            <a:r>
              <a:rPr lang="en-US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PRIMARY SCHOOL (6→11 years old)-preparatory class and primary school</a:t>
            </a:r>
          </a:p>
          <a:p>
            <a:pPr algn="just"/>
            <a:r>
              <a:rPr lang="en-US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MIDDLE SCHOOL (11→15 years old )-bilingual- intensive English classes, </a:t>
            </a:r>
          </a:p>
          <a:p>
            <a:pPr algn="just"/>
            <a:r>
              <a:rPr lang="en-US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HIGH SCHOOL (15→19 years old)- pedagogical profile; philology and bilingual English specialization; mathematics-computer specialization.</a:t>
            </a:r>
            <a:endParaRPr lang="ro-RO" sz="200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 advTm="20000">
    <p:pull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F8B59B7-D2CA-4C09-AD1F-9B1049E3C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3025"/>
            <a:ext cx="10691813" cy="60141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F7E81E6-10AA-485F-A720-456C783E7082}"/>
              </a:ext>
            </a:extLst>
          </p:cNvPr>
          <p:cNvSpPr txBox="1"/>
          <p:nvPr/>
        </p:nvSpPr>
        <p:spPr>
          <a:xfrm>
            <a:off x="211327" y="657225"/>
            <a:ext cx="10269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Romania, children start preparatory class in school at 6 years old. </a:t>
            </a:r>
          </a:p>
        </p:txBody>
      </p:sp>
    </p:spTree>
    <p:extLst>
      <p:ext uri="{BB962C8B-B14F-4D97-AF65-F5344CB8AC3E}">
        <p14:creationId xmlns:p14="http://schemas.microsoft.com/office/powerpoint/2010/main" val="224306980"/>
      </p:ext>
    </p:extLst>
  </p:cSld>
  <p:clrMapOvr>
    <a:masterClrMapping/>
  </p:clrMapOvr>
  <p:transition spd="slow" advTm="20000">
    <p:pull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51DD7C0-5E79-4E20-AEAB-ED0B2F3D8AFF}"/>
              </a:ext>
            </a:extLst>
          </p:cNvPr>
          <p:cNvGrpSpPr/>
          <p:nvPr/>
        </p:nvGrpSpPr>
        <p:grpSpPr>
          <a:xfrm>
            <a:off x="0" y="0"/>
            <a:ext cx="5574506" cy="7562850"/>
            <a:chOff x="0" y="0"/>
            <a:chExt cx="6637866" cy="756285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674687CA-9E4C-4B55-A442-AFE3FC539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637866" cy="37338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F9C65A33-A0CD-47EB-8007-23A6329C3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73" y="3699581"/>
              <a:ext cx="6617493" cy="3863269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407C194C-A07B-4A1A-9B22-707AC1FAEAA3}"/>
              </a:ext>
            </a:extLst>
          </p:cNvPr>
          <p:cNvGrpSpPr/>
          <p:nvPr/>
        </p:nvGrpSpPr>
        <p:grpSpPr>
          <a:xfrm>
            <a:off x="5574506" y="0"/>
            <a:ext cx="5117307" cy="7562850"/>
            <a:chOff x="5792435" y="0"/>
            <a:chExt cx="4899378" cy="75628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4A21B8DC-9218-407F-B020-7441CD17B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3106" y="0"/>
              <a:ext cx="4888707" cy="369958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7C0EFEC0-8007-479E-8FB8-003B9FA666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2435" y="3699581"/>
              <a:ext cx="4881568" cy="38632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4746586"/>
      </p:ext>
    </p:extLst>
  </p:cSld>
  <p:clrMapOvr>
    <a:masterClrMapping/>
  </p:clrMapOvr>
  <p:transition spd="slow" advTm="20000">
    <p:pull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71F6DB2-A6DE-4B55-B9E6-2DA768D8C1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4220"/>
            <a:ext cx="10691813" cy="75970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3B94B42-28D1-4D4F-83D3-833A28BA3F1D}"/>
              </a:ext>
            </a:extLst>
          </p:cNvPr>
          <p:cNvSpPr txBox="1"/>
          <p:nvPr/>
        </p:nvSpPr>
        <p:spPr>
          <a:xfrm>
            <a:off x="392906" y="5915025"/>
            <a:ext cx="8503919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school pupils have 4 or 5 classes a day. 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Secondary school pupils have 6 or 7 classes a day.</a:t>
            </a:r>
          </a:p>
        </p:txBody>
      </p:sp>
    </p:spTree>
  </p:cSld>
  <p:clrMapOvr>
    <a:masterClrMapping/>
  </p:clrMapOvr>
  <p:transition spd="slow" advTm="20000">
    <p:pull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B91E6C0-15BE-441F-A40A-D6EE10D723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39" y="0"/>
            <a:ext cx="10710951" cy="7686675"/>
          </a:xfrm>
          <a:prstGeom prst="rect">
            <a:avLst/>
          </a:prstGeom>
        </p:spPr>
      </p:pic>
    </p:spTree>
  </p:cSld>
  <p:clrMapOvr>
    <a:masterClrMapping/>
  </p:clrMapOvr>
  <p:transition spd="slow" advTm="20000">
    <p:pull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woB 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706" y="1571625"/>
            <a:ext cx="8467817" cy="5991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163513" y="276225"/>
            <a:ext cx="9982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o-RO" sz="2400" b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It borders the Black Sea to the southeast, Bulgaria to the south, Ukraine to the north, Hungary to the west, Serbia to the southwest, and Moldova to the east.</a:t>
            </a:r>
          </a:p>
        </p:txBody>
      </p:sp>
    </p:spTree>
  </p:cSld>
  <p:clrMapOvr>
    <a:masterClrMapping/>
  </p:clrMapOvr>
  <p:transition spd="slow" advTm="20000">
    <p:pull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ChangeArrowheads="1"/>
          </p:cNvSpPr>
          <p:nvPr/>
        </p:nvSpPr>
        <p:spPr bwMode="auto">
          <a:xfrm>
            <a:off x="163513" y="123825"/>
            <a:ext cx="10275887" cy="113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>
              <a:lnSpc>
                <a:spcPct val="150000"/>
              </a:lnSpc>
              <a:spcAft>
                <a:spcPts val="1050"/>
              </a:spcAft>
            </a:pPr>
            <a:r>
              <a:rPr lang="en-US" sz="2400" b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The climate of Romania is temperate-continental, with four distinct seasons.</a:t>
            </a:r>
          </a:p>
        </p:txBody>
      </p:sp>
      <p:grpSp>
        <p:nvGrpSpPr>
          <p:cNvPr id="4099" name="Group 10"/>
          <p:cNvGrpSpPr>
            <a:grpSpLocks/>
          </p:cNvGrpSpPr>
          <p:nvPr/>
        </p:nvGrpSpPr>
        <p:grpSpPr bwMode="auto">
          <a:xfrm>
            <a:off x="0" y="1190625"/>
            <a:ext cx="10691813" cy="6296025"/>
            <a:chOff x="240506" y="123825"/>
            <a:chExt cx="10287000" cy="7315200"/>
          </a:xfrm>
        </p:grpSpPr>
        <p:pic>
          <p:nvPicPr>
            <p:cNvPr id="3" name="Picture 2" descr="flat,1000x1000,075,f.u2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74506" y="3933825"/>
              <a:ext cx="4953000" cy="35052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" name="Picture 3" descr="e5cfb70ef55cca301179bced57ec8110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0506" y="3933825"/>
              <a:ext cx="5035550" cy="35052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6" name="Picture 5" descr="summer-2542741_960_720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84803" y="123825"/>
              <a:ext cx="4942703" cy="35814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9" name="Picture 8" descr="3585190059_7fa1f313ba_b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0506" y="123825"/>
              <a:ext cx="5029200" cy="35433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</p:cSld>
  <p:clrMapOvr>
    <a:masterClrMapping/>
  </p:clrMapOvr>
  <p:transition spd="slow" advTm="20000">
    <p:pull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3b290663-a940-4c46-9c05-973657b52ce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691813" cy="769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1"/>
          <p:cNvSpPr>
            <a:spLocks noChangeArrowheads="1"/>
          </p:cNvSpPr>
          <p:nvPr/>
        </p:nvSpPr>
        <p:spPr bwMode="auto">
          <a:xfrm>
            <a:off x="1458913" y="200025"/>
            <a:ext cx="9232900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>
              <a:lnSpc>
                <a:spcPct val="150000"/>
              </a:lnSpc>
              <a:spcAft>
                <a:spcPts val="1050"/>
              </a:spcAft>
            </a:pPr>
            <a:r>
              <a:rPr lang="en-US" sz="2400" b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With a total area of 238,397 square kilometers , Romania is the 12th largest country and the 7th most populous member state of the European Union, having almost 20 million inhabitants.</a:t>
            </a:r>
          </a:p>
        </p:txBody>
      </p:sp>
    </p:spTree>
  </p:cSld>
  <p:clrMapOvr>
    <a:masterClrMapping/>
  </p:clrMapOvr>
  <p:transition spd="slow" advTm="20000">
    <p:pull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6ba4462ffad5589f132a6ce68cab48c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855325" cy="756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Rectangle 1"/>
          <p:cNvSpPr>
            <a:spLocks noChangeArrowheads="1"/>
          </p:cNvSpPr>
          <p:nvPr/>
        </p:nvSpPr>
        <p:spPr bwMode="auto">
          <a:xfrm>
            <a:off x="0" y="1266825"/>
            <a:ext cx="4583113" cy="3416300"/>
          </a:xfrm>
          <a:prstGeom prst="rect">
            <a:avLst/>
          </a:prstGeom>
          <a:solidFill>
            <a:srgbClr val="00B050">
              <a:alpha val="30980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>
              <a:lnSpc>
                <a:spcPct val="150000"/>
              </a:lnSpc>
              <a:spcAft>
                <a:spcPts val="625"/>
              </a:spcAft>
            </a:pPr>
            <a:r>
              <a:rPr lang="en-US" sz="2400" b="1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The River Danube, Europe's second-longest river, rises in Germany's Black Forest and flows into the Black Sea, forming the Danube Delta.</a:t>
            </a:r>
          </a:p>
        </p:txBody>
      </p:sp>
    </p:spTree>
  </p:cSld>
  <p:clrMapOvr>
    <a:masterClrMapping/>
  </p:clrMapOvr>
  <p:transition spd="slow" advTm="20000">
    <p:pull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ChangeArrowheads="1"/>
          </p:cNvSpPr>
          <p:nvPr/>
        </p:nvSpPr>
        <p:spPr bwMode="auto">
          <a:xfrm>
            <a:off x="4964113" y="504825"/>
            <a:ext cx="5727700" cy="27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>
              <a:lnSpc>
                <a:spcPct val="150000"/>
              </a:lnSpc>
              <a:spcAft>
                <a:spcPts val="625"/>
              </a:spcAft>
            </a:pPr>
            <a:r>
              <a:rPr lang="en-US" sz="2400" b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The Danube Delta is the second-largest and best-preserved delta in Europe, and also a biosphere reserve and a biodiversity World Heritage Site.</a:t>
            </a:r>
          </a:p>
        </p:txBody>
      </p:sp>
      <p:grpSp>
        <p:nvGrpSpPr>
          <p:cNvPr id="7171" name="Group 7"/>
          <p:cNvGrpSpPr>
            <a:grpSpLocks/>
          </p:cNvGrpSpPr>
          <p:nvPr/>
        </p:nvGrpSpPr>
        <p:grpSpPr bwMode="auto">
          <a:xfrm>
            <a:off x="0" y="3629025"/>
            <a:ext cx="10691813" cy="3629025"/>
            <a:chOff x="1" y="-1"/>
            <a:chExt cx="10691812" cy="3400426"/>
          </a:xfrm>
        </p:grpSpPr>
        <p:pic>
          <p:nvPicPr>
            <p:cNvPr id="4" name="Picture 3" descr="4642621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27106" y="0"/>
              <a:ext cx="3364707" cy="340042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" name="Picture 4" descr="s3-circuit-romania-bucovina-si-delta-dunarii-231674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93306" y="-1"/>
              <a:ext cx="3607360" cy="340042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6" name="Picture 5" descr="delta-dunarii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" y="0"/>
              <a:ext cx="3440906" cy="332422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7" name="Picture 6" descr="646x40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4888706" cy="3448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20000">
    <p:pull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 descr="cozi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707688" cy="756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Rectangle 1"/>
          <p:cNvSpPr>
            <a:spLocks noChangeArrowheads="1"/>
          </p:cNvSpPr>
          <p:nvPr/>
        </p:nvSpPr>
        <p:spPr bwMode="auto">
          <a:xfrm>
            <a:off x="0" y="504825"/>
            <a:ext cx="5421313" cy="2862263"/>
          </a:xfrm>
          <a:prstGeom prst="rect">
            <a:avLst/>
          </a:prstGeom>
          <a:solidFill>
            <a:srgbClr val="C6D9F1">
              <a:alpha val="3803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>
              <a:lnSpc>
                <a:spcPct val="150000"/>
              </a:lnSpc>
              <a:spcAft>
                <a:spcPts val="625"/>
              </a:spcAft>
            </a:pPr>
            <a:r>
              <a:rPr lang="en-US" sz="24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 Carpathian Mountains dominate the centre of Romania, with 14 mountain ranges reaching above 2 000 m, the highest of which is Moldoveanu Peak at 2 544 m .</a:t>
            </a:r>
          </a:p>
        </p:txBody>
      </p:sp>
    </p:spTree>
  </p:cSld>
  <p:clrMapOvr>
    <a:masterClrMapping/>
  </p:clrMapOvr>
  <p:transition spd="slow" advTm="20000">
    <p:pull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ChangeArrowheads="1"/>
          </p:cNvSpPr>
          <p:nvPr/>
        </p:nvSpPr>
        <p:spPr bwMode="auto">
          <a:xfrm>
            <a:off x="239713" y="123825"/>
            <a:ext cx="5029200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>
              <a:lnSpc>
                <a:spcPct val="150000"/>
              </a:lnSpc>
              <a:spcAft>
                <a:spcPts val="1050"/>
              </a:spcAft>
            </a:pPr>
            <a:r>
              <a:rPr lang="en-US" sz="2400" b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Most popular skiing resorts are along the Valea Prahovei and in Poiana Brasov.</a:t>
            </a:r>
          </a:p>
        </p:txBody>
      </p:sp>
      <p:pic>
        <p:nvPicPr>
          <p:cNvPr id="3" name="Picture 2" descr="Ski-winter-Pixabay.jpg"/>
          <p:cNvPicPr>
            <a:picLocks noChangeAspect="1"/>
          </p:cNvPicPr>
          <p:nvPr/>
        </p:nvPicPr>
        <p:blipFill>
          <a:blip r:embed="rId2"/>
          <a:srcRect l="10200"/>
          <a:stretch>
            <a:fillRect/>
          </a:stretch>
        </p:blipFill>
        <p:spPr>
          <a:xfrm>
            <a:off x="0" y="2028825"/>
            <a:ext cx="5422106" cy="5534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9220" name="Group 5"/>
          <p:cNvGrpSpPr>
            <a:grpSpLocks/>
          </p:cNvGrpSpPr>
          <p:nvPr/>
        </p:nvGrpSpPr>
        <p:grpSpPr bwMode="auto">
          <a:xfrm>
            <a:off x="5573713" y="0"/>
            <a:ext cx="5118100" cy="7562850"/>
            <a:chOff x="5498306" y="-1"/>
            <a:chExt cx="5193507" cy="7562851"/>
          </a:xfrm>
        </p:grpSpPr>
        <p:pic>
          <p:nvPicPr>
            <p:cNvPr id="4" name="Picture 3" descr="8b965d33964ea193a78d4a0db02889dba70e5cb1.jpe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98306" y="-1"/>
              <a:ext cx="5193506" cy="362902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" name="Picture 4" descr="ski-2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98306" y="3857625"/>
              <a:ext cx="5193507" cy="370522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</p:cSld>
  <p:clrMapOvr>
    <a:masterClrMapping/>
  </p:clrMapOvr>
  <p:transition spd="slow" advTm="20000">
    <p:pull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260</TotalTime>
  <Words>468</Words>
  <Application>Microsoft Office PowerPoint</Application>
  <PresentationFormat>Particularizare</PresentationFormat>
  <Paragraphs>43</Paragraphs>
  <Slides>28</Slides>
  <Notes>0</Notes>
  <HiddenSlides>0</HiddenSlides>
  <MMClips>0</MMClips>
  <ScaleCrop>false</ScaleCrop>
  <HeadingPairs>
    <vt:vector size="4" baseType="variant">
      <vt:variant>
        <vt:lpstr>Temă</vt:lpstr>
      </vt:variant>
      <vt:variant>
        <vt:i4>1</vt:i4>
      </vt:variant>
      <vt:variant>
        <vt:lpstr>Titluri diapozitive</vt:lpstr>
      </vt:variant>
      <vt:variant>
        <vt:i4>28</vt:i4>
      </vt:variant>
    </vt:vector>
  </HeadingPairs>
  <TitlesOfParts>
    <vt:vector size="29" baseType="lpstr">
      <vt:lpstr>Office Theme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Acasa</cp:lastModifiedBy>
  <cp:revision>7</cp:revision>
  <dcterms:modified xsi:type="dcterms:W3CDTF">2019-11-14T17:11:59Z</dcterms:modified>
</cp:coreProperties>
</file>