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6" r:id="rId4"/>
    <p:sldId id="267" r:id="rId5"/>
    <p:sldId id="257" r:id="rId6"/>
    <p:sldId id="260" r:id="rId7"/>
    <p:sldId id="259" r:id="rId8"/>
    <p:sldId id="268" r:id="rId9"/>
    <p:sldId id="265" r:id="rId10"/>
    <p:sldId id="269" r:id="rId11"/>
    <p:sldId id="262" r:id="rId12"/>
    <p:sldId id="263"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8455-E3A2-4EE0-809C-8A5790A7D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07F83E-BB3A-47CE-88FF-EC2F848A6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FD96F9-FDE5-4546-813E-0BFF57C3FD00}"/>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5" name="Footer Placeholder 4">
            <a:extLst>
              <a:ext uri="{FF2B5EF4-FFF2-40B4-BE49-F238E27FC236}">
                <a16:creationId xmlns:a16="http://schemas.microsoft.com/office/drawing/2014/main" id="{C09D8A15-CECC-4978-8E0A-11718F8C6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2C374-C563-49C0-B68D-744B3E7CEE2E}"/>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186557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39A5-93DA-48EB-909C-B039D5176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4F9AD2-DD7B-442F-AAC3-C9446C2DB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00812B-B4A1-4C2B-801C-9A4A03F8736D}"/>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5" name="Footer Placeholder 4">
            <a:extLst>
              <a:ext uri="{FF2B5EF4-FFF2-40B4-BE49-F238E27FC236}">
                <a16:creationId xmlns:a16="http://schemas.microsoft.com/office/drawing/2014/main" id="{5DBCA3C4-308F-4053-A1A2-C71C46DF7A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6281E1-CBA0-4AC0-B035-2878173CF7A6}"/>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207839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6583F-FBF7-4800-82E3-FC34260261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91D38B-ACC6-4A2E-A6D2-2534289BA5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A568D-3FEA-49F4-8521-94924EDC202A}"/>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5" name="Footer Placeholder 4">
            <a:extLst>
              <a:ext uri="{FF2B5EF4-FFF2-40B4-BE49-F238E27FC236}">
                <a16:creationId xmlns:a16="http://schemas.microsoft.com/office/drawing/2014/main" id="{1630EB04-BCD9-4228-9E58-163FABF1D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CA6A61-E4A9-4102-A2F5-302573C8AE74}"/>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174897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0195-E07B-41AD-8106-3CCD1921E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092B1-3112-4670-BEC5-B0ECFDF5E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E61426-3927-42F5-BA6A-E7DDDC6FA7F4}"/>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5" name="Footer Placeholder 4">
            <a:extLst>
              <a:ext uri="{FF2B5EF4-FFF2-40B4-BE49-F238E27FC236}">
                <a16:creationId xmlns:a16="http://schemas.microsoft.com/office/drawing/2014/main" id="{BE6BFDFA-C052-478F-A32D-23AF89C847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71EB30-273B-4335-8866-643BAF223710}"/>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209200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E0BA-B502-4AD7-8C94-BC22767368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EA6CE8-AC1D-4524-B85B-B23DADED1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4480B-D227-48FC-8B2A-026F2EDCBA78}"/>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5" name="Footer Placeholder 4">
            <a:extLst>
              <a:ext uri="{FF2B5EF4-FFF2-40B4-BE49-F238E27FC236}">
                <a16:creationId xmlns:a16="http://schemas.microsoft.com/office/drawing/2014/main" id="{23A722D3-562A-408E-9766-DA3E17E539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7E539-0BB4-488B-B794-04FEE7A4083C}"/>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73660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9875-E8B5-4C51-A5B9-7A825D771A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946DBB-4848-4739-808D-03FC088C1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644690-FC3A-4560-99C3-992AF50FE4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9A7C0-5397-4D20-B853-6808BD28CEC5}"/>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6" name="Footer Placeholder 5">
            <a:extLst>
              <a:ext uri="{FF2B5EF4-FFF2-40B4-BE49-F238E27FC236}">
                <a16:creationId xmlns:a16="http://schemas.microsoft.com/office/drawing/2014/main" id="{3ACCC330-0500-4C19-A2BC-F3566F3415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120AEC-A019-443E-ABBB-BF8E5B131EB2}"/>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388154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3483-5F96-4C94-8DF8-3F10BE528A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1F2369-ABC2-423D-8D6E-7760479727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EA270-6515-4F3E-9CA9-3C8B8033A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7A054C-B640-40E1-A4DD-CE583BDD5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8C8F41-87B4-4767-8AD6-D14E81C0E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2031F6-9F94-4E0C-8925-37B58468307C}"/>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8" name="Footer Placeholder 7">
            <a:extLst>
              <a:ext uri="{FF2B5EF4-FFF2-40B4-BE49-F238E27FC236}">
                <a16:creationId xmlns:a16="http://schemas.microsoft.com/office/drawing/2014/main" id="{47EF6BC3-69C6-48E3-B8BD-A04C065F5D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0D33D2-462A-4ECC-8DFB-1D054A8022B8}"/>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68127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2029-D27D-4784-9D25-2FE94C96C1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172FE5-8D42-4CCB-A5FA-8C17B4B27B9A}"/>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4" name="Footer Placeholder 3">
            <a:extLst>
              <a:ext uri="{FF2B5EF4-FFF2-40B4-BE49-F238E27FC236}">
                <a16:creationId xmlns:a16="http://schemas.microsoft.com/office/drawing/2014/main" id="{4BA658B8-4026-4210-9434-E2307CC6AE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076DC1-7ADF-4F4F-8925-D6CDAFBBA11F}"/>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367661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2A9E8-4DC7-48E9-8F17-DF45AD2AEBEB}"/>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3" name="Footer Placeholder 2">
            <a:extLst>
              <a:ext uri="{FF2B5EF4-FFF2-40B4-BE49-F238E27FC236}">
                <a16:creationId xmlns:a16="http://schemas.microsoft.com/office/drawing/2014/main" id="{4478E0BF-43F0-4361-8FEF-ED103129ED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469446-7B28-4555-80FE-A77B532D1DF5}"/>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413219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DEFD-CE7B-4C7B-8D4C-D5CA908E8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5C4442-B64B-4F21-B549-4107DA3810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B0F8DF-E71D-4D98-9F3B-A118202C5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9D9EC3-75DE-4D0D-9516-94A84DD1E6F4}"/>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6" name="Footer Placeholder 5">
            <a:extLst>
              <a:ext uri="{FF2B5EF4-FFF2-40B4-BE49-F238E27FC236}">
                <a16:creationId xmlns:a16="http://schemas.microsoft.com/office/drawing/2014/main" id="{4E685049-03BD-4F72-A1EE-F0D91C1686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65E8DC-F207-420B-B01B-B85C841ED063}"/>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132347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C8D6-DAC4-4A89-9746-44FC7D5A4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A0EECD-8BA8-408C-A6A1-184D6C8A9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D16786-3136-424F-AC36-FB3A3D947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28C4D-EAA7-4D3D-9DAC-D2EECFD82FD4}"/>
              </a:ext>
            </a:extLst>
          </p:cNvPr>
          <p:cNvSpPr>
            <a:spLocks noGrp="1"/>
          </p:cNvSpPr>
          <p:nvPr>
            <p:ph type="dt" sz="half" idx="10"/>
          </p:nvPr>
        </p:nvSpPr>
        <p:spPr/>
        <p:txBody>
          <a:bodyPr/>
          <a:lstStyle/>
          <a:p>
            <a:fld id="{16B3F2F7-6FD0-43A6-8C20-CD3A901391CE}" type="datetimeFigureOut">
              <a:rPr lang="en-GB" smtClean="0"/>
              <a:t>07/04/2021</a:t>
            </a:fld>
            <a:endParaRPr lang="en-GB"/>
          </a:p>
        </p:txBody>
      </p:sp>
      <p:sp>
        <p:nvSpPr>
          <p:cNvPr id="6" name="Footer Placeholder 5">
            <a:extLst>
              <a:ext uri="{FF2B5EF4-FFF2-40B4-BE49-F238E27FC236}">
                <a16:creationId xmlns:a16="http://schemas.microsoft.com/office/drawing/2014/main" id="{94D0FD82-54C3-49DC-AC68-66E17D3071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A9BE84-01BC-41C0-A23B-57244AF2A31F}"/>
              </a:ext>
            </a:extLst>
          </p:cNvPr>
          <p:cNvSpPr>
            <a:spLocks noGrp="1"/>
          </p:cNvSpPr>
          <p:nvPr>
            <p:ph type="sldNum" sz="quarter" idx="12"/>
          </p:nvPr>
        </p:nvSpPr>
        <p:spPr/>
        <p:txBody>
          <a:bodyPr/>
          <a:lstStyle/>
          <a:p>
            <a:fld id="{240ABC80-4AE5-40D6-98DB-BE50D905549C}" type="slidenum">
              <a:rPr lang="en-GB" smtClean="0"/>
              <a:t>‹#›</a:t>
            </a:fld>
            <a:endParaRPr lang="en-GB"/>
          </a:p>
        </p:txBody>
      </p:sp>
    </p:spTree>
    <p:extLst>
      <p:ext uri="{BB962C8B-B14F-4D97-AF65-F5344CB8AC3E}">
        <p14:creationId xmlns:p14="http://schemas.microsoft.com/office/powerpoint/2010/main" val="419202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6E5D4-2D5C-444B-85BD-B1BE52EF5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1AEA5B-A9ED-44D1-8298-F10DBCE93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DB74D-0DB8-48C8-BD6F-0B267D2CF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3F2F7-6FD0-43A6-8C20-CD3A901391CE}" type="datetimeFigureOut">
              <a:rPr lang="en-GB" smtClean="0"/>
              <a:t>07/04/2021</a:t>
            </a:fld>
            <a:endParaRPr lang="en-GB"/>
          </a:p>
        </p:txBody>
      </p:sp>
      <p:sp>
        <p:nvSpPr>
          <p:cNvPr id="5" name="Footer Placeholder 4">
            <a:extLst>
              <a:ext uri="{FF2B5EF4-FFF2-40B4-BE49-F238E27FC236}">
                <a16:creationId xmlns:a16="http://schemas.microsoft.com/office/drawing/2014/main" id="{8C0FA8C5-F07B-4305-B189-D51822ADA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3E2643-577F-4558-A242-116EB3859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ABC80-4AE5-40D6-98DB-BE50D905549C}" type="slidenum">
              <a:rPr lang="en-GB" smtClean="0"/>
              <a:t>‹#›</a:t>
            </a:fld>
            <a:endParaRPr lang="en-GB"/>
          </a:p>
        </p:txBody>
      </p:sp>
    </p:spTree>
    <p:extLst>
      <p:ext uri="{BB962C8B-B14F-4D97-AF65-F5344CB8AC3E}">
        <p14:creationId xmlns:p14="http://schemas.microsoft.com/office/powerpoint/2010/main" val="457850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0FDBD5-A9DC-434F-B6C7-B3B97D277E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2868" y="0"/>
            <a:ext cx="12357736" cy="6858000"/>
          </a:xfrm>
          <a:prstGeom prst="rect">
            <a:avLst/>
          </a:prstGeom>
        </p:spPr>
      </p:pic>
      <p:sp>
        <p:nvSpPr>
          <p:cNvPr id="2" name="Title 1">
            <a:extLst>
              <a:ext uri="{FF2B5EF4-FFF2-40B4-BE49-F238E27FC236}">
                <a16:creationId xmlns:a16="http://schemas.microsoft.com/office/drawing/2014/main" id="{388E0B3A-825D-4E13-AF4F-0143F12D40B9}"/>
              </a:ext>
            </a:extLst>
          </p:cNvPr>
          <p:cNvSpPr>
            <a:spLocks noGrp="1"/>
          </p:cNvSpPr>
          <p:nvPr>
            <p:ph type="ctrTitle"/>
          </p:nvPr>
        </p:nvSpPr>
        <p:spPr>
          <a:xfrm>
            <a:off x="-800623" y="3842558"/>
            <a:ext cx="5516881" cy="3489037"/>
          </a:xfrm>
          <a:prstGeom prst="ellipse">
            <a:avLst/>
          </a:prstGeom>
          <a:solidFill>
            <a:srgbClr val="FFFFFF">
              <a:alpha val="67059"/>
            </a:srgbClr>
          </a:solidFill>
        </p:spPr>
        <p:txBody>
          <a:bodyPr>
            <a:normAutofit fontScale="90000"/>
          </a:bodyPr>
          <a:lstStyle/>
          <a:p>
            <a:r>
              <a:rPr lang="ro-RO" b="1" dirty="0"/>
              <a:t>ROMANIAN  </a:t>
            </a:r>
            <a:br>
              <a:rPr lang="ro-RO" b="1" dirty="0"/>
            </a:br>
            <a:r>
              <a:rPr lang="ro-RO" b="1" dirty="0"/>
              <a:t>TRADITIONAL</a:t>
            </a:r>
            <a:br>
              <a:rPr lang="ro-RO" b="1" dirty="0"/>
            </a:br>
            <a:r>
              <a:rPr lang="ro-RO" b="1" dirty="0"/>
              <a:t> GAMES</a:t>
            </a:r>
            <a:endParaRPr lang="en-GB" b="1" dirty="0"/>
          </a:p>
        </p:txBody>
      </p:sp>
      <p:pic>
        <p:nvPicPr>
          <p:cNvPr id="4" name="Imagine 7">
            <a:extLst>
              <a:ext uri="{FF2B5EF4-FFF2-40B4-BE49-F238E27FC236}">
                <a16:creationId xmlns:a16="http://schemas.microsoft.com/office/drawing/2014/main" id="{E22E2F1D-E387-4D31-96A5-B108C78FB3E8}"/>
              </a:ext>
            </a:extLst>
          </p:cNvPr>
          <p:cNvPicPr/>
          <p:nvPr/>
        </p:nvPicPr>
        <p:blipFill>
          <a:blip r:embed="rId4">
            <a:extLst>
              <a:ext uri="{28A0092B-C50C-407E-A947-70E740481C1C}">
                <a14:useLocalDpi xmlns:a14="http://schemas.microsoft.com/office/drawing/2010/main" val="0"/>
              </a:ext>
            </a:extLst>
          </a:blip>
          <a:stretch>
            <a:fillRect/>
          </a:stretch>
        </p:blipFill>
        <p:spPr>
          <a:xfrm>
            <a:off x="0" y="71704"/>
            <a:ext cx="2629444" cy="1006179"/>
          </a:xfrm>
          <a:prstGeom prst="rect">
            <a:avLst/>
          </a:prstGeom>
        </p:spPr>
      </p:pic>
      <p:pic>
        <p:nvPicPr>
          <p:cNvPr id="5" name="Imagine 6" descr="Imagini pentru COLEGIUL NATIONAL ELENA CUZA">
            <a:extLst>
              <a:ext uri="{FF2B5EF4-FFF2-40B4-BE49-F238E27FC236}">
                <a16:creationId xmlns:a16="http://schemas.microsoft.com/office/drawing/2014/main" id="{E1CED4C8-8016-4B88-9687-70E848E009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137946" y="358478"/>
            <a:ext cx="3219790" cy="895803"/>
          </a:xfrm>
          <a:prstGeom prst="rect">
            <a:avLst/>
          </a:prstGeom>
          <a:noFill/>
          <a:ln>
            <a:noFill/>
          </a:ln>
        </p:spPr>
      </p:pic>
      <p:sp>
        <p:nvSpPr>
          <p:cNvPr id="6" name="Rectangle 5">
            <a:extLst>
              <a:ext uri="{FF2B5EF4-FFF2-40B4-BE49-F238E27FC236}">
                <a16:creationId xmlns:a16="http://schemas.microsoft.com/office/drawing/2014/main" id="{A5F5286D-C9A2-491E-93CD-D17D949E26F2}"/>
              </a:ext>
            </a:extLst>
          </p:cNvPr>
          <p:cNvSpPr>
            <a:spLocks noGrp="1" noChangeArrowheads="1"/>
          </p:cNvSpPr>
          <p:nvPr/>
        </p:nvSpPr>
        <p:spPr bwMode="auto">
          <a:xfrm>
            <a:off x="2712312" y="196779"/>
            <a:ext cx="6913653" cy="1219200"/>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eaLnBrk="1" hangingPunct="1"/>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EW ACADEMY" panose="02000800000000000000" pitchFamily="2" charset="0"/>
              </a:rPr>
              <a:t>GAMES FOR ACTIVE LEARNING</a:t>
            </a:r>
            <a:br>
              <a:rPr lang="en-US" sz="4000" b="1" dirty="0">
                <a:solidFill>
                  <a:schemeClr val="bg2">
                    <a:lumMod val="75000"/>
                  </a:schemeClr>
                </a:solidFill>
                <a:latin typeface="Arial Black" pitchFamily="34" charset="0"/>
              </a:rPr>
            </a:br>
            <a:endParaRPr lang="ru-RU" sz="2800" b="1" dirty="0">
              <a:solidFill>
                <a:schemeClr val="bg2">
                  <a:lumMod val="75000"/>
                </a:schemeClr>
              </a:solidFill>
              <a:latin typeface="Arial Black" pitchFamily="34" charset="0"/>
            </a:endParaRPr>
          </a:p>
        </p:txBody>
      </p:sp>
      <p:sp>
        <p:nvSpPr>
          <p:cNvPr id="7" name="Rectangle 6">
            <a:extLst>
              <a:ext uri="{FF2B5EF4-FFF2-40B4-BE49-F238E27FC236}">
                <a16:creationId xmlns:a16="http://schemas.microsoft.com/office/drawing/2014/main" id="{61F8C790-7D92-403C-A20D-384225E31F3D}"/>
              </a:ext>
            </a:extLst>
          </p:cNvPr>
          <p:cNvSpPr>
            <a:spLocks noGrp="1" noChangeArrowheads="1"/>
          </p:cNvSpPr>
          <p:nvPr/>
        </p:nvSpPr>
        <p:spPr bwMode="auto">
          <a:xfrm>
            <a:off x="2939142" y="1077883"/>
            <a:ext cx="6096000" cy="1066800"/>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FontTx/>
              <a:buNone/>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eaLnBrk="1" hangingPunct="1"/>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EW ACADEMY" panose="02000800000000000000" pitchFamily="2" charset="0"/>
              </a:rPr>
              <a:t>2019-1-RO01-KA229-063665_1</a:t>
            </a:r>
            <a:endParaRPr lang="en-US" b="1" dirty="0">
              <a:solidFill>
                <a:schemeClr val="bg2">
                  <a:lumMod val="75000"/>
                </a:schemeClr>
              </a:solidFill>
              <a:latin typeface="NEW ACADEMY" panose="02000800000000000000" pitchFamily="2" charset="0"/>
            </a:endParaRPr>
          </a:p>
        </p:txBody>
      </p:sp>
    </p:spTree>
    <p:extLst>
      <p:ext uri="{BB962C8B-B14F-4D97-AF65-F5344CB8AC3E}">
        <p14:creationId xmlns:p14="http://schemas.microsoft.com/office/powerpoint/2010/main" val="2470998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Mai ții minte cum se joacă Flori, Fete sau Băieți?">
            <a:extLst>
              <a:ext uri="{FF2B5EF4-FFF2-40B4-BE49-F238E27FC236}">
                <a16:creationId xmlns:a16="http://schemas.microsoft.com/office/drawing/2014/main" id="{E5116E08-2302-4087-99BA-F0B3600B97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364"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4FB454-F074-478B-B757-E3CB450CF358}"/>
              </a:ext>
            </a:extLst>
          </p:cNvPr>
          <p:cNvSpPr>
            <a:spLocks noGrp="1"/>
          </p:cNvSpPr>
          <p:nvPr>
            <p:ph type="title"/>
          </p:nvPr>
        </p:nvSpPr>
        <p:spPr>
          <a:xfrm>
            <a:off x="371094" y="1161288"/>
            <a:ext cx="3438144" cy="1124712"/>
          </a:xfrm>
        </p:spPr>
        <p:txBody>
          <a:bodyPr anchor="b">
            <a:normAutofit/>
          </a:bodyPr>
          <a:lstStyle/>
          <a:p>
            <a:r>
              <a:rPr lang="ro-RO" sz="2800"/>
              <a:t>Flowers, girls and boys</a:t>
            </a:r>
            <a:endParaRPr lang="en-GB" sz="280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84DEAF-F3ED-479B-8EE2-06093A248FAA}"/>
              </a:ext>
            </a:extLst>
          </p:cNvPr>
          <p:cNvSpPr>
            <a:spLocks noGrp="1"/>
          </p:cNvSpPr>
          <p:nvPr>
            <p:ph idx="1"/>
          </p:nvPr>
        </p:nvSpPr>
        <p:spPr>
          <a:xfrm>
            <a:off x="371093" y="2718054"/>
            <a:ext cx="7063849" cy="4139946"/>
          </a:xfrm>
        </p:spPr>
        <p:txBody>
          <a:bodyPr anchor="t">
            <a:normAutofit/>
          </a:bodyPr>
          <a:lstStyle/>
          <a:p>
            <a:pPr algn="just"/>
            <a:r>
              <a:rPr lang="en-GB" sz="1800" dirty="0"/>
              <a:t>It takes at least 4 children to play it. </a:t>
            </a:r>
          </a:p>
          <a:p>
            <a:pPr algn="just"/>
            <a:r>
              <a:rPr lang="en-GB" sz="1800" dirty="0"/>
              <a:t>Two children move away from the rest </a:t>
            </a:r>
            <a:r>
              <a:rPr lang="ro-RO" sz="1800" dirty="0"/>
              <a:t>of the children </a:t>
            </a:r>
            <a:r>
              <a:rPr lang="en-GB" sz="1800" dirty="0"/>
              <a:t>and choose a number from 1 to 10. After their return the other players must guess number. The first to guess this number will choose a category: flowers, names of girls or boys, or any movie, artist or singer. </a:t>
            </a:r>
            <a:endParaRPr lang="ro-RO" sz="1800" dirty="0"/>
          </a:p>
          <a:p>
            <a:pPr algn="just"/>
            <a:r>
              <a:rPr lang="en-GB" sz="1800" dirty="0"/>
              <a:t>The two children who chose the number move away again, each choosing a representative from that category. The one who guessed this number will choose one of the two options, and will pair with the child who chose that option. The game resumes with the new pair. </a:t>
            </a:r>
          </a:p>
          <a:p>
            <a:pPr algn="just"/>
            <a:r>
              <a:rPr lang="en-GB" sz="1800" dirty="0"/>
              <a:t>This game has no winner. </a:t>
            </a:r>
          </a:p>
          <a:p>
            <a:pPr algn="just"/>
            <a:r>
              <a:rPr lang="en-GB" sz="1800" dirty="0"/>
              <a:t>The topics of the game can be adapted from flora and fauna to geography and literature. </a:t>
            </a:r>
          </a:p>
        </p:txBody>
      </p:sp>
    </p:spTree>
    <p:extLst>
      <p:ext uri="{BB962C8B-B14F-4D97-AF65-F5344CB8AC3E}">
        <p14:creationId xmlns:p14="http://schemas.microsoft.com/office/powerpoint/2010/main" val="360280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E24EF-52D1-45A0-82D6-5988F10F7B5A}"/>
              </a:ext>
            </a:extLst>
          </p:cNvPr>
          <p:cNvSpPr>
            <a:spLocks noGrp="1"/>
          </p:cNvSpPr>
          <p:nvPr>
            <p:ph type="title"/>
          </p:nvPr>
        </p:nvSpPr>
        <p:spPr>
          <a:xfrm>
            <a:off x="838201" y="365125"/>
            <a:ext cx="5251316" cy="1807305"/>
          </a:xfrm>
        </p:spPr>
        <p:txBody>
          <a:bodyPr>
            <a:normAutofit/>
          </a:bodyPr>
          <a:lstStyle/>
          <a:p>
            <a:r>
              <a:rPr lang="en-GB" dirty="0" err="1"/>
              <a:t>Leapsa</a:t>
            </a:r>
            <a:br>
              <a:rPr lang="en-GB" dirty="0"/>
            </a:br>
            <a:endParaRPr lang="en-GB" dirty="0"/>
          </a:p>
        </p:txBody>
      </p:sp>
      <p:sp>
        <p:nvSpPr>
          <p:cNvPr id="3" name="Content Placeholder 2">
            <a:extLst>
              <a:ext uri="{FF2B5EF4-FFF2-40B4-BE49-F238E27FC236}">
                <a16:creationId xmlns:a16="http://schemas.microsoft.com/office/drawing/2014/main" id="{D0067415-08C9-4628-BE3B-A749106F2914}"/>
              </a:ext>
            </a:extLst>
          </p:cNvPr>
          <p:cNvSpPr>
            <a:spLocks noGrp="1"/>
          </p:cNvSpPr>
          <p:nvPr>
            <p:ph idx="1"/>
          </p:nvPr>
        </p:nvSpPr>
        <p:spPr>
          <a:xfrm>
            <a:off x="391886" y="1796143"/>
            <a:ext cx="5962785" cy="4380820"/>
          </a:xfrm>
        </p:spPr>
        <p:txBody>
          <a:bodyPr>
            <a:normAutofit fontScale="92500" lnSpcReduction="20000"/>
          </a:bodyPr>
          <a:lstStyle/>
          <a:p>
            <a:pPr algn="just"/>
            <a:r>
              <a:rPr lang="en-GB" sz="2400" b="1" dirty="0" err="1"/>
              <a:t>Leapsa</a:t>
            </a:r>
            <a:r>
              <a:rPr lang="en-GB" sz="2400" dirty="0"/>
              <a:t> is another variation of tag played by Romanian children. In one variation, called Perching </a:t>
            </a:r>
            <a:r>
              <a:rPr lang="en-GB" sz="2400" dirty="0" err="1"/>
              <a:t>Leapsa</a:t>
            </a:r>
            <a:r>
              <a:rPr lang="en-GB" sz="2400" dirty="0"/>
              <a:t>, the child who is '</a:t>
            </a:r>
            <a:r>
              <a:rPr lang="en-GB" sz="2400" dirty="0" err="1"/>
              <a:t>leapsa</a:t>
            </a:r>
            <a:r>
              <a:rPr lang="en-GB" sz="2400" dirty="0"/>
              <a:t>,' or 'it,' tries to touch the other children. However, if a player is at risk of being tagged, they can perch on top of something like a chair or a box and be safe as long as they are not touching the floor.</a:t>
            </a:r>
            <a:endParaRPr lang="ro-RO" sz="2400" dirty="0"/>
          </a:p>
          <a:p>
            <a:pPr marL="0" indent="0" algn="just">
              <a:buNone/>
            </a:pPr>
            <a:endParaRPr lang="en-GB" sz="2400" dirty="0"/>
          </a:p>
          <a:p>
            <a:pPr algn="just"/>
            <a:r>
              <a:rPr lang="en-GB" sz="2400" dirty="0"/>
              <a:t>Another variation, called </a:t>
            </a:r>
            <a:r>
              <a:rPr lang="en-GB" sz="2400" b="1" dirty="0"/>
              <a:t>Circle </a:t>
            </a:r>
            <a:r>
              <a:rPr lang="en-GB" sz="2400" b="1" dirty="0" err="1"/>
              <a:t>Leapsa</a:t>
            </a:r>
            <a:r>
              <a:rPr lang="en-GB" sz="2400" dirty="0"/>
              <a:t>, confines the play area to a circle. The '</a:t>
            </a:r>
            <a:r>
              <a:rPr lang="en-GB" sz="2400" dirty="0" err="1"/>
              <a:t>leapsa</a:t>
            </a:r>
            <a:r>
              <a:rPr lang="en-GB" sz="2400" dirty="0"/>
              <a:t>' chases the other children to try to tag them, but if they crouch down before they are touched, they are safe in the same way they would be if they stood on a box in Perching </a:t>
            </a:r>
            <a:r>
              <a:rPr lang="en-GB" sz="2400" dirty="0" err="1"/>
              <a:t>Leapsa</a:t>
            </a:r>
            <a:r>
              <a:rPr lang="en-GB" sz="2400" dirty="0"/>
              <a:t>.</a:t>
            </a:r>
          </a:p>
          <a:p>
            <a:pPr marL="0" indent="0" algn="just">
              <a:buNone/>
            </a:pPr>
            <a:r>
              <a:rPr lang="en-GB" sz="2400" dirty="0"/>
              <a:t> </a:t>
            </a:r>
          </a:p>
          <a:p>
            <a:endParaRPr lang="en-GB" sz="1800" dirty="0"/>
          </a:p>
        </p:txBody>
      </p:sp>
      <p:pic>
        <p:nvPicPr>
          <p:cNvPr id="6146" name="Picture 2" descr="Leapsa pe cocotate (de la 4 ani) - Itsy Bitsy">
            <a:extLst>
              <a:ext uri="{FF2B5EF4-FFF2-40B4-BE49-F238E27FC236}">
                <a16:creationId xmlns:a16="http://schemas.microsoft.com/office/drawing/2014/main" id="{877A6D04-BD9D-437C-BF9E-A7F22500E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06" r="27057"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92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CE3543-C36C-4B67-9C14-70B84DC58EF9}"/>
              </a:ext>
            </a:extLst>
          </p:cNvPr>
          <p:cNvPicPr>
            <a:picLocks noChangeAspect="1"/>
          </p:cNvPicPr>
          <p:nvPr/>
        </p:nvPicPr>
        <p:blipFill rotWithShape="1">
          <a:blip r:embed="rId2"/>
          <a:srcRect l="12895" r="-1"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9E0D82-F692-4B28-B90A-EE44EFBC84D2}"/>
              </a:ext>
            </a:extLst>
          </p:cNvPr>
          <p:cNvSpPr>
            <a:spLocks noGrp="1"/>
          </p:cNvSpPr>
          <p:nvPr>
            <p:ph type="title"/>
          </p:nvPr>
        </p:nvSpPr>
        <p:spPr>
          <a:xfrm>
            <a:off x="371094" y="1161288"/>
            <a:ext cx="3438144" cy="1125728"/>
          </a:xfrm>
        </p:spPr>
        <p:txBody>
          <a:bodyPr anchor="b">
            <a:normAutofit/>
          </a:bodyPr>
          <a:lstStyle/>
          <a:p>
            <a:r>
              <a:rPr lang="ro-RO" sz="2800"/>
              <a:t>Old Blind Lady</a:t>
            </a:r>
            <a:endParaRPr lang="en-GB"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AE5CB6E-2564-4BA9-B280-E23768477F78}"/>
              </a:ext>
            </a:extLst>
          </p:cNvPr>
          <p:cNvSpPr>
            <a:spLocks noGrp="1"/>
          </p:cNvSpPr>
          <p:nvPr>
            <p:ph idx="1"/>
          </p:nvPr>
        </p:nvSpPr>
        <p:spPr>
          <a:xfrm>
            <a:off x="152401" y="2718053"/>
            <a:ext cx="4294128" cy="3737175"/>
          </a:xfrm>
        </p:spPr>
        <p:txBody>
          <a:bodyPr anchor="t">
            <a:normAutofit lnSpcReduction="10000"/>
          </a:bodyPr>
          <a:lstStyle/>
          <a:p>
            <a:r>
              <a:rPr lang="en-GB" sz="1800" dirty="0"/>
              <a:t>Finally, a game similar to </a:t>
            </a:r>
            <a:r>
              <a:rPr lang="en-GB" sz="1800" dirty="0" err="1"/>
              <a:t>Leapsa</a:t>
            </a:r>
            <a:r>
              <a:rPr lang="en-GB" sz="1800" dirty="0"/>
              <a:t> called Baba </a:t>
            </a:r>
            <a:r>
              <a:rPr lang="en-GB" sz="1800" dirty="0" err="1"/>
              <a:t>Oarba</a:t>
            </a:r>
            <a:r>
              <a:rPr lang="en-GB" sz="1800" dirty="0"/>
              <a:t> involves tag with one child blindfolded. </a:t>
            </a:r>
            <a:endParaRPr lang="ro-RO" sz="1800" dirty="0"/>
          </a:p>
          <a:p>
            <a:r>
              <a:rPr lang="ro-RO" sz="1800" dirty="0"/>
              <a:t>T</a:t>
            </a:r>
            <a:r>
              <a:rPr lang="en-GB" sz="1800" dirty="0"/>
              <a:t>he space in which the game will be played is delimited and children are not allowed to leave</a:t>
            </a:r>
            <a:r>
              <a:rPr lang="ro-RO" sz="1800" dirty="0"/>
              <a:t> </a:t>
            </a:r>
            <a:r>
              <a:rPr lang="en-GB" sz="1800" dirty="0"/>
              <a:t>from </a:t>
            </a:r>
            <a:r>
              <a:rPr lang="ro-RO" sz="1800" dirty="0"/>
              <a:t>the space </a:t>
            </a:r>
            <a:r>
              <a:rPr lang="en-GB" sz="1800" dirty="0"/>
              <a:t>. A blindfolded</a:t>
            </a:r>
            <a:r>
              <a:rPr lang="ro-RO" sz="1800" dirty="0"/>
              <a:t> </a:t>
            </a:r>
            <a:r>
              <a:rPr lang="en-GB" sz="1800" dirty="0"/>
              <a:t>player is chosen </a:t>
            </a:r>
            <a:r>
              <a:rPr lang="ro-RO" sz="1800" dirty="0"/>
              <a:t>(</a:t>
            </a:r>
            <a:r>
              <a:rPr lang="en-GB" sz="1800" dirty="0"/>
              <a:t>a scarf is tied on his eyes</a:t>
            </a:r>
            <a:r>
              <a:rPr lang="ro-RO" sz="1800" dirty="0"/>
              <a:t>)</a:t>
            </a:r>
            <a:r>
              <a:rPr lang="en-GB" sz="1800" dirty="0"/>
              <a:t> </a:t>
            </a:r>
            <a:r>
              <a:rPr lang="ro-RO" sz="1800" dirty="0"/>
              <a:t>, </a:t>
            </a:r>
            <a:r>
              <a:rPr lang="en-GB" sz="1800" dirty="0"/>
              <a:t>hence the name Baba </a:t>
            </a:r>
            <a:r>
              <a:rPr lang="en-GB" sz="1800" dirty="0" err="1"/>
              <a:t>Oarba</a:t>
            </a:r>
            <a:r>
              <a:rPr lang="ro-RO" sz="1800" dirty="0"/>
              <a:t> (Old Blind Lady)</a:t>
            </a:r>
            <a:r>
              <a:rPr lang="en-GB" sz="1800" dirty="0"/>
              <a:t> </a:t>
            </a:r>
            <a:r>
              <a:rPr lang="ro-RO" sz="1800" dirty="0"/>
              <a:t>. Tis player </a:t>
            </a:r>
            <a:r>
              <a:rPr lang="en-GB" sz="1800" dirty="0"/>
              <a:t>must catch the other players, who run away from him.</a:t>
            </a:r>
            <a:endParaRPr lang="ro-RO" sz="1800" dirty="0"/>
          </a:p>
          <a:p>
            <a:r>
              <a:rPr lang="en-GB" sz="1800" dirty="0"/>
              <a:t> Once a player has been caught </a:t>
            </a:r>
            <a:r>
              <a:rPr lang="ro-RO" sz="1800" dirty="0"/>
              <a:t>, Old Blind Lady </a:t>
            </a:r>
            <a:r>
              <a:rPr lang="en-GB" sz="1800" dirty="0"/>
              <a:t>tries to guess his name, touching him, smelling him .</a:t>
            </a:r>
          </a:p>
          <a:p>
            <a:endParaRPr lang="en-GB" sz="1800" dirty="0"/>
          </a:p>
        </p:txBody>
      </p:sp>
    </p:spTree>
    <p:extLst>
      <p:ext uri="{BB962C8B-B14F-4D97-AF65-F5344CB8AC3E}">
        <p14:creationId xmlns:p14="http://schemas.microsoft.com/office/powerpoint/2010/main" val="79800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E1EC8-4B53-4004-8ED3-345BED9E4269}"/>
              </a:ext>
            </a:extLst>
          </p:cNvPr>
          <p:cNvPicPr>
            <a:picLocks noChangeAspect="1"/>
          </p:cNvPicPr>
          <p:nvPr/>
        </p:nvPicPr>
        <p:blipFill rotWithShape="1">
          <a:blip r:embed="rId2"/>
          <a:srcRect t="15094"/>
          <a:stretch/>
        </p:blipFill>
        <p:spPr>
          <a:xfrm>
            <a:off x="0" y="-11422"/>
            <a:ext cx="12192000" cy="6857990"/>
          </a:xfrm>
          <a:prstGeom prst="rect">
            <a:avLst/>
          </a:prstGeom>
        </p:spPr>
      </p:pic>
      <p:sp>
        <p:nvSpPr>
          <p:cNvPr id="8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80CC3F7-BB66-410D-A6E1-E18ED4437319}"/>
              </a:ext>
            </a:extLst>
          </p:cNvPr>
          <p:cNvSpPr>
            <a:spLocks noGrp="1"/>
          </p:cNvSpPr>
          <p:nvPr>
            <p:ph type="title"/>
          </p:nvPr>
        </p:nvSpPr>
        <p:spPr>
          <a:xfrm>
            <a:off x="124369" y="1954169"/>
            <a:ext cx="5465382" cy="1342754"/>
          </a:xfrm>
        </p:spPr>
        <p:txBody>
          <a:bodyPr>
            <a:normAutofit/>
          </a:bodyPr>
          <a:lstStyle/>
          <a:p>
            <a:pPr algn="ctr"/>
            <a:r>
              <a:rPr lang="en-GB" sz="2800" dirty="0"/>
              <a:t>Country, country, we want soldiers!</a:t>
            </a:r>
            <a:br>
              <a:rPr lang="en-GB" sz="2800" dirty="0"/>
            </a:br>
            <a:endParaRPr lang="en-GB" sz="2800" dirty="0"/>
          </a:p>
        </p:txBody>
      </p:sp>
      <p:cxnSp>
        <p:nvCxnSpPr>
          <p:cNvPr id="83" name="Straight Connector 8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CEA394-ADEB-425E-A5C9-21AD29426BF8}"/>
              </a:ext>
            </a:extLst>
          </p:cNvPr>
          <p:cNvSpPr>
            <a:spLocks noGrp="1"/>
          </p:cNvSpPr>
          <p:nvPr>
            <p:ph idx="1"/>
          </p:nvPr>
        </p:nvSpPr>
        <p:spPr>
          <a:xfrm>
            <a:off x="0" y="3417573"/>
            <a:ext cx="5913120" cy="2993386"/>
          </a:xfrm>
        </p:spPr>
        <p:txBody>
          <a:bodyPr anchor="ctr">
            <a:normAutofit fontScale="92500" lnSpcReduction="20000"/>
          </a:bodyPr>
          <a:lstStyle/>
          <a:p>
            <a:pPr algn="just"/>
            <a:r>
              <a:rPr lang="en-GB" sz="1800" dirty="0"/>
              <a:t>It is a game that trains team spirit, strategy and speed. It is played with 2 teams, outside, in an uneven space, preferably with grass.</a:t>
            </a:r>
          </a:p>
          <a:p>
            <a:pPr algn="just"/>
            <a:r>
              <a:rPr lang="ro-RO" sz="1800" dirty="0"/>
              <a:t>C</a:t>
            </a:r>
            <a:r>
              <a:rPr lang="en-GB" sz="1800" dirty="0" err="1"/>
              <a:t>hildren</a:t>
            </a:r>
            <a:r>
              <a:rPr lang="en-GB" sz="1800" dirty="0"/>
              <a:t> form two teams.</a:t>
            </a:r>
            <a:r>
              <a:rPr lang="ro-RO" sz="1800" dirty="0"/>
              <a:t> </a:t>
            </a:r>
            <a:r>
              <a:rPr lang="en-GB" sz="1800" dirty="0"/>
              <a:t>The teams are placed at a distance, in 2 parallel rows. The members of each </a:t>
            </a:r>
            <a:r>
              <a:rPr lang="ro-RO" sz="1800" dirty="0"/>
              <a:t>team </a:t>
            </a:r>
            <a:r>
              <a:rPr lang="en-GB" sz="1800" dirty="0"/>
              <a:t>hold hands.</a:t>
            </a:r>
          </a:p>
          <a:p>
            <a:pPr algn="just"/>
            <a:r>
              <a:rPr lang="en-GB" sz="1800" dirty="0"/>
              <a:t>One team shout</a:t>
            </a:r>
            <a:r>
              <a:rPr lang="ro-RO" sz="1800" dirty="0"/>
              <a:t>s</a:t>
            </a:r>
            <a:r>
              <a:rPr lang="en-GB" sz="1800" dirty="0"/>
              <a:t>, </a:t>
            </a:r>
            <a:r>
              <a:rPr lang="en-GB" sz="1800" b="1" i="1" dirty="0"/>
              <a:t>"Country, country, we want soldiers!" </a:t>
            </a:r>
            <a:r>
              <a:rPr lang="en-GB" sz="1800" dirty="0"/>
              <a:t>The other team chooses a member to send, to break the chain / wall of the opposing team.</a:t>
            </a:r>
          </a:p>
          <a:p>
            <a:pPr algn="just"/>
            <a:r>
              <a:rPr lang="en-GB" sz="1800" dirty="0"/>
              <a:t>If he enters</a:t>
            </a:r>
            <a:r>
              <a:rPr lang="ro-RO" sz="1800" dirty="0"/>
              <a:t>/ breaks</a:t>
            </a:r>
            <a:r>
              <a:rPr lang="en-GB" sz="1800" dirty="0"/>
              <a:t> the opponent's line, he has the right to choose a child and take him </a:t>
            </a:r>
            <a:r>
              <a:rPr lang="ro-RO" sz="1800" b="1" dirty="0"/>
              <a:t>soldier</a:t>
            </a:r>
            <a:r>
              <a:rPr lang="ro-RO" sz="1800" dirty="0"/>
              <a:t> </a:t>
            </a:r>
            <a:r>
              <a:rPr lang="en-GB" sz="1800" dirty="0"/>
              <a:t>to his team. If he fails to get through their hands, he will remain a prisoner </a:t>
            </a:r>
            <a:r>
              <a:rPr lang="ro-RO" sz="1800" dirty="0"/>
              <a:t>in </a:t>
            </a:r>
            <a:r>
              <a:rPr lang="en-GB" sz="1800" dirty="0"/>
              <a:t>the</a:t>
            </a:r>
            <a:r>
              <a:rPr lang="ro-RO" sz="1800" dirty="0"/>
              <a:t> opponent team</a:t>
            </a:r>
            <a:r>
              <a:rPr lang="en-GB" sz="1800" dirty="0"/>
              <a:t>.</a:t>
            </a:r>
          </a:p>
          <a:p>
            <a:pPr algn="just"/>
            <a:r>
              <a:rPr lang="ro-RO" sz="1800" dirty="0"/>
              <a:t>T</a:t>
            </a:r>
            <a:r>
              <a:rPr lang="en-GB" sz="1800" dirty="0"/>
              <a:t>he team that runs out of members</a:t>
            </a:r>
            <a:r>
              <a:rPr lang="ro-RO" sz="1800" dirty="0"/>
              <a:t> </a:t>
            </a:r>
            <a:r>
              <a:rPr lang="en-GB" sz="1800" dirty="0"/>
              <a:t>loses. </a:t>
            </a:r>
            <a:endParaRPr lang="en-GB" sz="1000" dirty="0"/>
          </a:p>
        </p:txBody>
      </p:sp>
    </p:spTree>
    <p:extLst>
      <p:ext uri="{BB962C8B-B14F-4D97-AF65-F5344CB8AC3E}">
        <p14:creationId xmlns:p14="http://schemas.microsoft.com/office/powerpoint/2010/main" val="166479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Jocurile copilariei. Partea 2. Matele incurcate. Avioane. Tomapan. Sotron.  De-a v-ati ascunselea. - Curioși de mici">
            <a:extLst>
              <a:ext uri="{FF2B5EF4-FFF2-40B4-BE49-F238E27FC236}">
                <a16:creationId xmlns:a16="http://schemas.microsoft.com/office/drawing/2014/main" id="{C900763F-CA2A-4C80-BDC7-3B050935323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5723" r="34185"/>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8F1F01F-6AEF-491F-9631-A22360938DB9}"/>
              </a:ext>
            </a:extLst>
          </p:cNvPr>
          <p:cNvSpPr>
            <a:spLocks noGrp="1"/>
          </p:cNvSpPr>
          <p:nvPr>
            <p:ph type="title"/>
          </p:nvPr>
        </p:nvSpPr>
        <p:spPr>
          <a:xfrm>
            <a:off x="804998" y="798445"/>
            <a:ext cx="4803636" cy="1311664"/>
          </a:xfrm>
        </p:spPr>
        <p:txBody>
          <a:bodyPr>
            <a:normAutofit/>
          </a:bodyPr>
          <a:lstStyle/>
          <a:p>
            <a:r>
              <a:rPr lang="en-GB">
                <a:solidFill>
                  <a:srgbClr val="000000"/>
                </a:solidFill>
              </a:rPr>
              <a:t>Tangled mates</a:t>
            </a:r>
            <a:br>
              <a:rPr lang="en-GB">
                <a:solidFill>
                  <a:srgbClr val="000000"/>
                </a:solidFill>
              </a:rPr>
            </a:br>
            <a:endParaRPr lang="en-GB">
              <a:solidFill>
                <a:srgbClr val="000000"/>
              </a:solidFill>
            </a:endParaRPr>
          </a:p>
        </p:txBody>
      </p:sp>
      <p:sp>
        <p:nvSpPr>
          <p:cNvPr id="3" name="Content Placeholder 2">
            <a:extLst>
              <a:ext uri="{FF2B5EF4-FFF2-40B4-BE49-F238E27FC236}">
                <a16:creationId xmlns:a16="http://schemas.microsoft.com/office/drawing/2014/main" id="{E54DDC22-E9ED-4D72-A734-BD1740B32673}"/>
              </a:ext>
            </a:extLst>
          </p:cNvPr>
          <p:cNvSpPr>
            <a:spLocks noGrp="1"/>
          </p:cNvSpPr>
          <p:nvPr>
            <p:ph idx="1"/>
          </p:nvPr>
        </p:nvSpPr>
        <p:spPr>
          <a:xfrm>
            <a:off x="195397" y="1595120"/>
            <a:ext cx="5900603" cy="4293133"/>
          </a:xfrm>
        </p:spPr>
        <p:txBody>
          <a:bodyPr anchor="ctr">
            <a:normAutofit/>
          </a:bodyPr>
          <a:lstStyle/>
          <a:p>
            <a:r>
              <a:rPr lang="en-GB" sz="1600" dirty="0">
                <a:solidFill>
                  <a:srgbClr val="000000"/>
                </a:solidFill>
              </a:rPr>
              <a:t>It is a game that challenges mobility, logical thinking and team spirit. It can be played both indoors and outdoors.</a:t>
            </a:r>
          </a:p>
          <a:p>
            <a:r>
              <a:rPr lang="en-GB" sz="1600" dirty="0">
                <a:solidFill>
                  <a:srgbClr val="000000"/>
                </a:solidFill>
              </a:rPr>
              <a:t>It is played in a team of at least 4 players. </a:t>
            </a:r>
            <a:r>
              <a:rPr lang="ro-RO" sz="1600" dirty="0">
                <a:solidFill>
                  <a:srgbClr val="000000"/>
                </a:solidFill>
              </a:rPr>
              <a:t>At the beginning, a child </a:t>
            </a:r>
            <a:r>
              <a:rPr lang="en-GB" sz="1600" dirty="0">
                <a:solidFill>
                  <a:srgbClr val="000000"/>
                </a:solidFill>
              </a:rPr>
              <a:t>is chosen to handle the "mat</a:t>
            </a:r>
            <a:r>
              <a:rPr lang="ro-RO" sz="1600" dirty="0">
                <a:solidFill>
                  <a:srgbClr val="000000"/>
                </a:solidFill>
              </a:rPr>
              <a:t>e</a:t>
            </a:r>
            <a:r>
              <a:rPr lang="en-GB" sz="1600" dirty="0">
                <a:solidFill>
                  <a:srgbClr val="000000"/>
                </a:solidFill>
              </a:rPr>
              <a:t>s". He </a:t>
            </a:r>
            <a:r>
              <a:rPr lang="ro-RO" sz="1600" dirty="0">
                <a:solidFill>
                  <a:srgbClr val="000000"/>
                </a:solidFill>
              </a:rPr>
              <a:t>is not allowed to watch</a:t>
            </a:r>
            <a:r>
              <a:rPr lang="en-GB" sz="1600" dirty="0">
                <a:solidFill>
                  <a:srgbClr val="000000"/>
                </a:solidFill>
              </a:rPr>
              <a:t> the </a:t>
            </a:r>
            <a:r>
              <a:rPr lang="ro-RO" sz="1600" dirty="0">
                <a:solidFill>
                  <a:srgbClr val="000000"/>
                </a:solidFill>
              </a:rPr>
              <a:t>math tanglers are doing. They </a:t>
            </a:r>
            <a:r>
              <a:rPr lang="en-GB" sz="1600" dirty="0">
                <a:solidFill>
                  <a:srgbClr val="000000"/>
                </a:solidFill>
              </a:rPr>
              <a:t>sit in a circle, holding hands and tangling, passing under each other's hands, in different directions.</a:t>
            </a:r>
          </a:p>
          <a:p>
            <a:r>
              <a:rPr lang="en-GB" sz="1600" dirty="0">
                <a:solidFill>
                  <a:srgbClr val="000000"/>
                </a:solidFill>
              </a:rPr>
              <a:t>At the signal, everyone stops and the one </a:t>
            </a:r>
            <a:r>
              <a:rPr lang="ro-RO" sz="1600" dirty="0">
                <a:solidFill>
                  <a:srgbClr val="000000"/>
                </a:solidFill>
              </a:rPr>
              <a:t>who was not allowed to watch </a:t>
            </a:r>
            <a:r>
              <a:rPr lang="en-GB" sz="1600" dirty="0">
                <a:solidFill>
                  <a:srgbClr val="000000"/>
                </a:solidFill>
              </a:rPr>
              <a:t>returns and tries to </a:t>
            </a:r>
            <a:r>
              <a:rPr lang="ro-RO" sz="1600" dirty="0">
                <a:solidFill>
                  <a:srgbClr val="000000"/>
                </a:solidFill>
              </a:rPr>
              <a:t>bring</a:t>
            </a:r>
            <a:r>
              <a:rPr lang="en-GB" sz="1600" dirty="0">
                <a:solidFill>
                  <a:srgbClr val="000000"/>
                </a:solidFill>
              </a:rPr>
              <a:t> the</a:t>
            </a:r>
            <a:r>
              <a:rPr lang="ro-RO" sz="1600" dirty="0">
                <a:solidFill>
                  <a:srgbClr val="000000"/>
                </a:solidFill>
              </a:rPr>
              <a:t> "mates"</a:t>
            </a:r>
            <a:r>
              <a:rPr lang="en-GB" sz="1600" dirty="0">
                <a:solidFill>
                  <a:srgbClr val="000000"/>
                </a:solidFill>
              </a:rPr>
              <a:t> to their initial position, following the reverse path. Players are not allowed to take their hands off during the game.</a:t>
            </a:r>
          </a:p>
          <a:p>
            <a:r>
              <a:rPr lang="en-GB" sz="1600" dirty="0">
                <a:solidFill>
                  <a:srgbClr val="000000"/>
                </a:solidFill>
              </a:rPr>
              <a:t>The game ends when the hands have been handled. If not, the one who coordinates the handling is beaten and starts again.</a:t>
            </a:r>
          </a:p>
        </p:txBody>
      </p:sp>
    </p:spTree>
    <p:extLst>
      <p:ext uri="{BB962C8B-B14F-4D97-AF65-F5344CB8AC3E}">
        <p14:creationId xmlns:p14="http://schemas.microsoft.com/office/powerpoint/2010/main" val="309163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O comună timișeană reînvie jocul de oină, sportul tradiţional românesc">
            <a:extLst>
              <a:ext uri="{FF2B5EF4-FFF2-40B4-BE49-F238E27FC236}">
                <a16:creationId xmlns:a16="http://schemas.microsoft.com/office/drawing/2014/main" id="{01838BE7-46CD-4C46-9B62-6F1DC025EC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89" r="24562"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CB55B9-69BB-4866-98ED-29FDDEC25D48}"/>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altLang="en-US" sz="2800" b="1"/>
              <a:t>Oina</a:t>
            </a:r>
            <a:endParaRPr lang="en-US" sz="2800"/>
          </a:p>
        </p:txBody>
      </p:sp>
      <p:sp>
        <p:nvSpPr>
          <p:cNvPr id="78" name="Rectangle 7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E4DFF822-1AFC-49DE-84F7-0F6949BA4436}"/>
              </a:ext>
            </a:extLst>
          </p:cNvPr>
          <p:cNvSpPr>
            <a:spLocks noChangeArrowheads="1"/>
          </p:cNvSpPr>
          <p:nvPr/>
        </p:nvSpPr>
        <p:spPr bwMode="auto">
          <a:xfrm>
            <a:off x="218694" y="2427478"/>
            <a:ext cx="7340346" cy="41399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effectLst/>
              </a:rPr>
              <a:t>Among Romanian games, </a:t>
            </a:r>
            <a:r>
              <a:rPr kumimoji="0" lang="en-US" altLang="en-US" sz="2000" b="0" i="0" u="none" strike="noStrike" cap="none" normalizeH="0" baseline="0" dirty="0" err="1">
                <a:ln>
                  <a:noFill/>
                </a:ln>
                <a:effectLst/>
              </a:rPr>
              <a:t>Oina</a:t>
            </a:r>
            <a:r>
              <a:rPr kumimoji="0" lang="en-US" altLang="en-US" sz="2000" b="0" i="0" u="none" strike="noStrike" cap="none" normalizeH="0" baseline="0" dirty="0">
                <a:ln>
                  <a:noFill/>
                </a:ln>
                <a:effectLst/>
              </a:rPr>
              <a:t>, symbolizes the country's heritage more than any other. Dating back to at least the 14th century, no one is sure exactly when or how the ball sport began. Scholars even debate the origin of the name. Legend has it that </a:t>
            </a:r>
            <a:r>
              <a:rPr kumimoji="0" lang="en-US" altLang="en-US" sz="2000" b="0" i="0" u="none" strike="noStrike" cap="none" normalizeH="0" baseline="0" dirty="0" err="1">
                <a:ln>
                  <a:noFill/>
                </a:ln>
                <a:effectLst/>
              </a:rPr>
              <a:t>Oina</a:t>
            </a:r>
            <a:r>
              <a:rPr kumimoji="0" lang="en-US" altLang="en-US" sz="2000" b="0" i="0" u="none" strike="noStrike" cap="none" normalizeH="0" baseline="0" dirty="0">
                <a:ln>
                  <a:noFill/>
                </a:ln>
                <a:effectLst/>
              </a:rPr>
              <a:t> may mean 'game', according to the Cuman, a tribe of people from Turkey. However, the name more likely comes from the Romanian term for herding sheep as indicated by a number of other words used in the game with sheep references.</a:t>
            </a:r>
          </a:p>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effectLst/>
              </a:rPr>
              <a:t>The team's captain is called a 'shepherd,' stepping up to bat is referred to as 'entering the sheep den,' and the players trying to catch a ball in the outfield are called </a:t>
            </a:r>
            <a:r>
              <a:rPr kumimoji="0" lang="en-US" altLang="en-US" sz="2000" b="0" i="1" u="none" strike="noStrike" cap="none" normalizeH="0" baseline="0" dirty="0" err="1">
                <a:ln>
                  <a:noFill/>
                </a:ln>
                <a:effectLst/>
              </a:rPr>
              <a:t>pascari</a:t>
            </a:r>
            <a:r>
              <a:rPr kumimoji="0" lang="en-US" altLang="en-US" sz="2000" b="0" i="0" u="none" strike="noStrike" cap="none" normalizeH="0" baseline="0" dirty="0">
                <a:ln>
                  <a:noFill/>
                </a:ln>
                <a:effectLst/>
              </a:rPr>
              <a:t>, which means guardians of the sheep. The pitch area is a rectangle of an approximate size of 70m x 32m with an 'in game', 'batting', and 'back zone.'</a:t>
            </a:r>
          </a:p>
        </p:txBody>
      </p:sp>
    </p:spTree>
    <p:extLst>
      <p:ext uri="{BB962C8B-B14F-4D97-AF65-F5344CB8AC3E}">
        <p14:creationId xmlns:p14="http://schemas.microsoft.com/office/powerpoint/2010/main" val="248722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Oina este singurul sport national romanesc, nascut la sat si posibil sa  moara la oras… | SporT maCSim si EmotiE">
            <a:extLst>
              <a:ext uri="{FF2B5EF4-FFF2-40B4-BE49-F238E27FC236}">
                <a16:creationId xmlns:a16="http://schemas.microsoft.com/office/drawing/2014/main" id="{72FDC5CF-E132-4D72-9A7F-E62AB004B3F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2650" r="1742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9068CC1-D203-4A00-95B9-3C68898FF7BB}"/>
              </a:ext>
            </a:extLst>
          </p:cNvPr>
          <p:cNvSpPr>
            <a:spLocks noGrp="1"/>
          </p:cNvSpPr>
          <p:nvPr>
            <p:ph type="title"/>
          </p:nvPr>
        </p:nvSpPr>
        <p:spPr>
          <a:xfrm>
            <a:off x="804998" y="798445"/>
            <a:ext cx="4803636" cy="1311664"/>
          </a:xfrm>
        </p:spPr>
        <p:txBody>
          <a:bodyPr>
            <a:normAutofit/>
          </a:bodyPr>
          <a:lstStyle/>
          <a:p>
            <a:r>
              <a:rPr lang="en-GB">
                <a:solidFill>
                  <a:srgbClr val="000000"/>
                </a:solidFill>
              </a:rPr>
              <a:t>Teams</a:t>
            </a:r>
            <a:br>
              <a:rPr lang="en-GB">
                <a:solidFill>
                  <a:srgbClr val="000000"/>
                </a:solidFill>
              </a:rPr>
            </a:br>
            <a:endParaRPr lang="en-GB">
              <a:solidFill>
                <a:srgbClr val="000000"/>
              </a:solidFill>
            </a:endParaRPr>
          </a:p>
        </p:txBody>
      </p:sp>
      <p:sp>
        <p:nvSpPr>
          <p:cNvPr id="3" name="Content Placeholder 2">
            <a:extLst>
              <a:ext uri="{FF2B5EF4-FFF2-40B4-BE49-F238E27FC236}">
                <a16:creationId xmlns:a16="http://schemas.microsoft.com/office/drawing/2014/main" id="{A6025145-DEEB-4392-9DEF-7EC6F6D484DD}"/>
              </a:ext>
            </a:extLst>
          </p:cNvPr>
          <p:cNvSpPr>
            <a:spLocks noGrp="1"/>
          </p:cNvSpPr>
          <p:nvPr>
            <p:ph idx="1"/>
          </p:nvPr>
        </p:nvSpPr>
        <p:spPr>
          <a:xfrm>
            <a:off x="337637" y="1967343"/>
            <a:ext cx="5595803" cy="3788830"/>
          </a:xfrm>
        </p:spPr>
        <p:txBody>
          <a:bodyPr anchor="ctr">
            <a:normAutofit/>
          </a:bodyPr>
          <a:lstStyle/>
          <a:p>
            <a:pPr algn="just"/>
            <a:r>
              <a:rPr lang="en-GB" sz="1800" dirty="0">
                <a:solidFill>
                  <a:srgbClr val="000000"/>
                </a:solidFill>
              </a:rPr>
              <a:t>In </a:t>
            </a:r>
            <a:r>
              <a:rPr lang="en-GB" sz="1800" dirty="0" err="1">
                <a:solidFill>
                  <a:srgbClr val="000000"/>
                </a:solidFill>
              </a:rPr>
              <a:t>Oina</a:t>
            </a:r>
            <a:r>
              <a:rPr lang="en-GB" sz="1800" dirty="0">
                <a:solidFill>
                  <a:srgbClr val="000000"/>
                </a:solidFill>
              </a:rPr>
              <a:t>, there are two teams of eleven players on the field and up to five alternates to replace injured teammates. The defending team, those in the outfield attempting to catch the ball and stop the batting team, uses three midfielders, six side players, one back player, and one forward player.</a:t>
            </a:r>
          </a:p>
          <a:p>
            <a:pPr algn="just"/>
            <a:r>
              <a:rPr lang="en-GB" sz="1800" dirty="0">
                <a:solidFill>
                  <a:srgbClr val="000000"/>
                </a:solidFill>
              </a:rPr>
              <a:t>Three of the side players line the path a batter will run to reach outfield bases and three side players will line the path a batter will run to return to the home base. The back player guards the furthest base while the forward player guards the home base. The attacking team waits their turn at bat but, unlike baseball, the pitcher is on the batter's team.</a:t>
            </a:r>
          </a:p>
          <a:p>
            <a:pPr algn="just"/>
            <a:endParaRPr lang="en-GB" sz="1800" dirty="0">
              <a:solidFill>
                <a:srgbClr val="000000"/>
              </a:solidFill>
            </a:endParaRPr>
          </a:p>
        </p:txBody>
      </p:sp>
    </p:spTree>
    <p:extLst>
      <p:ext uri="{BB962C8B-B14F-4D97-AF65-F5344CB8AC3E}">
        <p14:creationId xmlns:p14="http://schemas.microsoft.com/office/powerpoint/2010/main" val="372225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ina a fost aleasă sportul național al României, dar puțini români știu  ce-i asta">
            <a:extLst>
              <a:ext uri="{FF2B5EF4-FFF2-40B4-BE49-F238E27FC236}">
                <a16:creationId xmlns:a16="http://schemas.microsoft.com/office/drawing/2014/main" id="{AA6E3CC9-555E-4CA8-A7D1-E7471D2DEE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64" r="13025" b="392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0D2A53-496F-4486-A6C5-F23C604C63C3}"/>
              </a:ext>
            </a:extLst>
          </p:cNvPr>
          <p:cNvSpPr>
            <a:spLocks noGrp="1"/>
          </p:cNvSpPr>
          <p:nvPr>
            <p:ph type="title"/>
          </p:nvPr>
        </p:nvSpPr>
        <p:spPr>
          <a:xfrm>
            <a:off x="371094" y="1161288"/>
            <a:ext cx="3438144" cy="1124712"/>
          </a:xfrm>
        </p:spPr>
        <p:txBody>
          <a:bodyPr anchor="b">
            <a:normAutofit/>
          </a:bodyPr>
          <a:lstStyle/>
          <a:p>
            <a:r>
              <a:rPr lang="en-GB" sz="2800"/>
              <a:t>How to Play</a:t>
            </a:r>
            <a:r>
              <a:rPr lang="ro-RO" sz="2800"/>
              <a:t> Oina</a:t>
            </a:r>
            <a:br>
              <a:rPr lang="en-GB" sz="2800"/>
            </a:br>
            <a:endParaRPr lang="en-GB" sz="280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3E2CAE-8B7E-4FCE-BD37-843692A649A3}"/>
              </a:ext>
            </a:extLst>
          </p:cNvPr>
          <p:cNvSpPr>
            <a:spLocks noGrp="1"/>
          </p:cNvSpPr>
          <p:nvPr>
            <p:ph idx="1"/>
          </p:nvPr>
        </p:nvSpPr>
        <p:spPr>
          <a:xfrm>
            <a:off x="371094" y="2718054"/>
            <a:ext cx="6090666" cy="3207258"/>
          </a:xfrm>
        </p:spPr>
        <p:txBody>
          <a:bodyPr anchor="t">
            <a:normAutofit lnSpcReduction="10000"/>
          </a:bodyPr>
          <a:lstStyle/>
          <a:p>
            <a:pPr algn="just"/>
            <a:r>
              <a:rPr lang="en-GB" sz="1800" dirty="0"/>
              <a:t>When a hitter strikes the ball, they attempt to run along one path to a base in the outfield, them back along another path to the home base. This means there are only two bases in the game, rather than the four used in baseball. If the ball is caught in the air or if a defending team player can touch the runner with the ball as they run between bases, the runner is out. </a:t>
            </a:r>
            <a:endParaRPr lang="ro-RO" sz="1800" dirty="0"/>
          </a:p>
          <a:p>
            <a:pPr algn="just"/>
            <a:r>
              <a:rPr lang="en-GB" sz="1800" dirty="0"/>
              <a:t>Each game takes approximately an hour with two, 30-minute halves with the teams switching places at half time. Scoring occurs when the attacking team's players reach a base, both in the outfield and when they return home. The defending team can also score, earning a point for every player they put out of the game before they get to the home base.</a:t>
            </a:r>
          </a:p>
          <a:p>
            <a:pPr algn="just"/>
            <a:endParaRPr lang="en-GB" sz="1800" dirty="0"/>
          </a:p>
        </p:txBody>
      </p:sp>
    </p:spTree>
    <p:extLst>
      <p:ext uri="{BB962C8B-B14F-4D97-AF65-F5344CB8AC3E}">
        <p14:creationId xmlns:p14="http://schemas.microsoft.com/office/powerpoint/2010/main" val="310559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DBAA41E8-E254-43E8-B94C-0DF453357318}"/>
              </a:ext>
            </a:extLst>
          </p:cNvPr>
          <p:cNvSpPr>
            <a:spLocks noGrp="1"/>
          </p:cNvSpPr>
          <p:nvPr>
            <p:ph idx="1"/>
          </p:nvPr>
        </p:nvSpPr>
        <p:spPr>
          <a:xfrm>
            <a:off x="804997" y="2272143"/>
            <a:ext cx="4706803" cy="3788830"/>
          </a:xfrm>
        </p:spPr>
        <p:txBody>
          <a:bodyPr anchor="ctr">
            <a:normAutofit/>
          </a:bodyPr>
          <a:lstStyle/>
          <a:p>
            <a:pPr algn="just"/>
            <a:r>
              <a:rPr lang="en-GB" b="0" i="0" dirty="0">
                <a:solidFill>
                  <a:srgbClr val="000000"/>
                </a:solidFill>
                <a:effectLst/>
                <a:latin typeface="Open Sans"/>
              </a:rPr>
              <a:t>Romanian children play games just like children everywhere else in the world. </a:t>
            </a:r>
            <a:endParaRPr lang="ro-RO" b="0" i="0" dirty="0">
              <a:solidFill>
                <a:srgbClr val="000000"/>
              </a:solidFill>
              <a:effectLst/>
              <a:latin typeface="Open Sans"/>
            </a:endParaRPr>
          </a:p>
          <a:p>
            <a:pPr algn="just"/>
            <a:r>
              <a:rPr lang="en-GB" b="0" i="0" dirty="0">
                <a:solidFill>
                  <a:srgbClr val="000000"/>
                </a:solidFill>
                <a:effectLst/>
                <a:latin typeface="Open Sans"/>
              </a:rPr>
              <a:t>In fact, some of these games are very similar to the games played in other countries. </a:t>
            </a:r>
            <a:endParaRPr lang="ro-RO" b="0" i="0" dirty="0">
              <a:solidFill>
                <a:srgbClr val="000000"/>
              </a:solidFill>
              <a:effectLst/>
              <a:latin typeface="Open Sans"/>
            </a:endParaRPr>
          </a:p>
        </p:txBody>
      </p:sp>
      <p:sp>
        <p:nvSpPr>
          <p:cNvPr id="13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Italia, semnal de alarmă pentru copii, se cere urgent să li se permită să  iasă măcar o oră pe zi în aer liber - Gazeta Românească Italia">
            <a:extLst>
              <a:ext uri="{FF2B5EF4-FFF2-40B4-BE49-F238E27FC236}">
                <a16:creationId xmlns:a16="http://schemas.microsoft.com/office/drawing/2014/main" id="{A1080755-1FE5-421D-98E0-3648E06382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04" r="17855"/>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stel (9 pietre) – Activitate Afara">
            <a:extLst>
              <a:ext uri="{FF2B5EF4-FFF2-40B4-BE49-F238E27FC236}">
                <a16:creationId xmlns:a16="http://schemas.microsoft.com/office/drawing/2014/main" id="{F2258E35-F410-4792-86E4-09EDC43182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5" r="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8817D2-DA95-42E6-8D79-7587718F8352}"/>
              </a:ext>
            </a:extLst>
          </p:cNvPr>
          <p:cNvSpPr>
            <a:spLocks noGrp="1"/>
          </p:cNvSpPr>
          <p:nvPr>
            <p:ph type="title"/>
          </p:nvPr>
        </p:nvSpPr>
        <p:spPr>
          <a:xfrm>
            <a:off x="371094" y="1161288"/>
            <a:ext cx="3438144" cy="1124712"/>
          </a:xfrm>
        </p:spPr>
        <p:txBody>
          <a:bodyPr anchor="b">
            <a:normAutofit/>
          </a:bodyPr>
          <a:lstStyle/>
          <a:p>
            <a:r>
              <a:rPr lang="ro-RO" sz="2800" b="1" dirty="0">
                <a:latin typeface="inherit"/>
                <a:ea typeface="Times New Roman" panose="02020603050405020304" pitchFamily="18" charset="0"/>
                <a:cs typeface="Helvetica" panose="020B0604020202020204" pitchFamily="34" charset="0"/>
              </a:rPr>
              <a:t>The </a:t>
            </a:r>
            <a:r>
              <a:rPr lang="en-GB" sz="2800" b="1" dirty="0">
                <a:latin typeface="inherit"/>
                <a:ea typeface="Times New Roman" panose="02020603050405020304" pitchFamily="18" charset="0"/>
                <a:cs typeface="Helvetica" panose="020B0604020202020204" pitchFamily="34" charset="0"/>
              </a:rPr>
              <a:t>Castle</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139" name="Rectangle 1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2BC843-EC84-4A85-87B6-A15F037C83E0}"/>
              </a:ext>
            </a:extLst>
          </p:cNvPr>
          <p:cNvSpPr>
            <a:spLocks noGrp="1"/>
          </p:cNvSpPr>
          <p:nvPr>
            <p:ph idx="1"/>
          </p:nvPr>
        </p:nvSpPr>
        <p:spPr>
          <a:xfrm>
            <a:off x="371094" y="2718054"/>
            <a:ext cx="7380986" cy="3848354"/>
          </a:xfrm>
        </p:spPr>
        <p:txBody>
          <a:bodyPr anchor="t">
            <a:normAutofit/>
          </a:bodyPr>
          <a:lstStyle/>
          <a:p>
            <a:pPr algn="just">
              <a:spcAft>
                <a:spcPts val="750"/>
              </a:spcAft>
            </a:pPr>
            <a:r>
              <a:rPr lang="en-GB" sz="1400">
                <a:effectLst/>
                <a:latin typeface="Helvetica" panose="020B0604020202020204" pitchFamily="34" charset="0"/>
                <a:ea typeface="Times New Roman" panose="02020603050405020304" pitchFamily="18" charset="0"/>
                <a:cs typeface="Times New Roman" panose="02020603050405020304" pitchFamily="18" charset="0"/>
              </a:rPr>
              <a:t>The children divide into two teams: </a:t>
            </a:r>
            <a:r>
              <a:rPr lang="en-GB" sz="1400" b="1">
                <a:effectLst/>
                <a:latin typeface="Helvetica" panose="020B0604020202020204" pitchFamily="34" charset="0"/>
                <a:ea typeface="Times New Roman" panose="02020603050405020304" pitchFamily="18" charset="0"/>
                <a:cs typeface="Times New Roman" panose="02020603050405020304" pitchFamily="18" charset="0"/>
              </a:rPr>
              <a:t>defenders</a:t>
            </a:r>
            <a:r>
              <a:rPr lang="en-GB" sz="1400">
                <a:effectLst/>
                <a:latin typeface="Helvetica" panose="020B0604020202020204" pitchFamily="34" charset="0"/>
                <a:ea typeface="Times New Roman" panose="02020603050405020304" pitchFamily="18" charset="0"/>
                <a:cs typeface="Times New Roman" panose="02020603050405020304" pitchFamily="18" charset="0"/>
              </a:rPr>
              <a:t> and </a:t>
            </a:r>
            <a:r>
              <a:rPr lang="en-GB" sz="1400" b="1">
                <a:effectLst/>
                <a:latin typeface="Helvetica" panose="020B0604020202020204" pitchFamily="34" charset="0"/>
                <a:ea typeface="Times New Roman" panose="02020603050405020304" pitchFamily="18" charset="0"/>
                <a:cs typeface="Times New Roman" panose="02020603050405020304" pitchFamily="18" charset="0"/>
              </a:rPr>
              <a:t>attackers</a:t>
            </a:r>
            <a:r>
              <a:rPr lang="en-GB" sz="1400">
                <a:effectLst/>
                <a:latin typeface="Helvetica" panose="020B0604020202020204" pitchFamily="34" charset="0"/>
                <a:ea typeface="Times New Roman" panose="02020603050405020304" pitchFamily="18" charset="0"/>
                <a:cs typeface="Times New Roman" panose="02020603050405020304" pitchFamily="18" charset="0"/>
              </a:rPr>
              <a:t>. </a:t>
            </a:r>
            <a:endParaRPr lang="ro-RO" sz="1400">
              <a:effectLst/>
              <a:latin typeface="Helvetica" panose="020B0604020202020204" pitchFamily="34" charset="0"/>
              <a:ea typeface="Times New Roman" panose="02020603050405020304" pitchFamily="18" charset="0"/>
              <a:cs typeface="Times New Roman" panose="02020603050405020304" pitchFamily="18" charset="0"/>
            </a:endParaRPr>
          </a:p>
          <a:p>
            <a:pPr algn="just">
              <a:spcAft>
                <a:spcPts val="750"/>
              </a:spcAft>
            </a:pPr>
            <a:r>
              <a:rPr lang="en-GB" sz="1400">
                <a:effectLst/>
                <a:latin typeface="Helvetica" panose="020B0604020202020204" pitchFamily="34" charset="0"/>
                <a:ea typeface="Times New Roman" panose="02020603050405020304" pitchFamily="18" charset="0"/>
                <a:cs typeface="Times New Roman" panose="02020603050405020304" pitchFamily="18" charset="0"/>
              </a:rPr>
              <a:t>One team will build a stack of stones as vertically as possible and guard it against the other children. Usually, a circle on the ground marks the line which the other team must stand behind when attacking. </a:t>
            </a:r>
            <a:endParaRPr lang="ro-RO" sz="1400">
              <a:effectLst/>
              <a:latin typeface="Helvetica" panose="020B0604020202020204" pitchFamily="34" charset="0"/>
              <a:ea typeface="Times New Roman" panose="02020603050405020304" pitchFamily="18" charset="0"/>
              <a:cs typeface="Times New Roman" panose="02020603050405020304" pitchFamily="18" charset="0"/>
            </a:endParaRPr>
          </a:p>
          <a:p>
            <a:pPr algn="just">
              <a:spcAft>
                <a:spcPts val="750"/>
              </a:spcAft>
            </a:pPr>
            <a:r>
              <a:rPr lang="en-GB" sz="1400">
                <a:effectLst/>
                <a:latin typeface="Helvetica" panose="020B0604020202020204" pitchFamily="34" charset="0"/>
                <a:ea typeface="Times New Roman" panose="02020603050405020304" pitchFamily="18" charset="0"/>
                <a:cs typeface="Times New Roman" panose="02020603050405020304" pitchFamily="18" charset="0"/>
              </a:rPr>
              <a:t>The attacking team will take turns throwing a ball to knock down the 'castle.' If the stones fall, the attacking team then runs after the defending team, trying to take them with the ball. </a:t>
            </a:r>
            <a:endParaRPr lang="ro-RO" sz="1400">
              <a:effectLst/>
              <a:latin typeface="Helvetica" panose="020B0604020202020204" pitchFamily="34" charset="0"/>
              <a:ea typeface="Times New Roman" panose="02020603050405020304" pitchFamily="18" charset="0"/>
              <a:cs typeface="Times New Roman" panose="02020603050405020304" pitchFamily="18" charset="0"/>
            </a:endParaRPr>
          </a:p>
          <a:p>
            <a:pPr algn="just">
              <a:spcAft>
                <a:spcPts val="750"/>
              </a:spcAft>
            </a:pPr>
            <a:r>
              <a:rPr lang="en-GB" sz="1400">
                <a:effectLst/>
                <a:latin typeface="Helvetica" panose="020B0604020202020204" pitchFamily="34" charset="0"/>
                <a:ea typeface="Times New Roman" panose="02020603050405020304" pitchFamily="18" charset="0"/>
                <a:cs typeface="Times New Roman" panose="02020603050405020304" pitchFamily="18" charset="0"/>
              </a:rPr>
              <a:t>The defending team, who scattered as soon as the castle fell in an attempt to escape the attackers, must keep trying to restack the stones while avoiding the attackers. </a:t>
            </a:r>
            <a:endParaRPr lang="ro-RO" sz="1400">
              <a:effectLst/>
              <a:latin typeface="Helvetica" panose="020B0604020202020204" pitchFamily="34" charset="0"/>
              <a:ea typeface="Times New Roman" panose="02020603050405020304" pitchFamily="18" charset="0"/>
              <a:cs typeface="Times New Roman" panose="02020603050405020304" pitchFamily="18" charset="0"/>
            </a:endParaRPr>
          </a:p>
          <a:p>
            <a:pPr algn="just">
              <a:spcAft>
                <a:spcPts val="750"/>
              </a:spcAft>
            </a:pPr>
            <a:r>
              <a:rPr lang="en-GB" sz="1400">
                <a:effectLst/>
                <a:latin typeface="Helvetica" panose="020B0604020202020204" pitchFamily="34" charset="0"/>
                <a:ea typeface="Times New Roman" panose="02020603050405020304" pitchFamily="18" charset="0"/>
                <a:cs typeface="Times New Roman" panose="02020603050405020304" pitchFamily="18" charset="0"/>
              </a:rPr>
              <a:t>If the attackers tag everyone before the castle is rebuilt, they win. If the defenders rebuild before all their players are tagged, then they win.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400"/>
          </a:p>
        </p:txBody>
      </p:sp>
    </p:spTree>
    <p:extLst>
      <p:ext uri="{BB962C8B-B14F-4D97-AF65-F5344CB8AC3E}">
        <p14:creationId xmlns:p14="http://schemas.microsoft.com/office/powerpoint/2010/main" val="2014432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r putea fi o imagine cu 4 persoane">
            <a:extLst>
              <a:ext uri="{FF2B5EF4-FFF2-40B4-BE49-F238E27FC236}">
                <a16:creationId xmlns:a16="http://schemas.microsoft.com/office/drawing/2014/main" id="{C176287C-42FC-4874-8D52-3DB3AC282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 t="9091" r="28890"/>
          <a:stretch/>
        </p:blipFill>
        <p:spPr bwMode="auto">
          <a:xfrm>
            <a:off x="4234051" y="0"/>
            <a:ext cx="801536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5E3BC4-1BF7-403E-80CB-F20FDCD496B4}"/>
              </a:ext>
            </a:extLst>
          </p:cNvPr>
          <p:cNvSpPr>
            <a:spLocks noGrp="1"/>
          </p:cNvSpPr>
          <p:nvPr>
            <p:ph type="title"/>
          </p:nvPr>
        </p:nvSpPr>
        <p:spPr>
          <a:xfrm>
            <a:off x="371094" y="1161288"/>
            <a:ext cx="3438144" cy="1124712"/>
          </a:xfrm>
        </p:spPr>
        <p:txBody>
          <a:bodyPr anchor="b">
            <a:normAutofit/>
          </a:bodyPr>
          <a:lstStyle/>
          <a:p>
            <a:r>
              <a:rPr lang="en-GB" sz="2800" b="1" dirty="0"/>
              <a:t>Ducks and Hunters</a:t>
            </a:r>
            <a:br>
              <a:rPr lang="en-GB" sz="2800" dirty="0"/>
            </a:br>
            <a:endParaRPr lang="en-GB" sz="2800" dirty="0"/>
          </a:p>
        </p:txBody>
      </p:sp>
      <p:sp>
        <p:nvSpPr>
          <p:cNvPr id="139" name="Rectangle 1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8F9177-0E6E-4206-9F34-AAEB8F9C062E}"/>
              </a:ext>
            </a:extLst>
          </p:cNvPr>
          <p:cNvSpPr>
            <a:spLocks noGrp="1"/>
          </p:cNvSpPr>
          <p:nvPr>
            <p:ph idx="1"/>
          </p:nvPr>
        </p:nvSpPr>
        <p:spPr>
          <a:xfrm>
            <a:off x="300754" y="2452624"/>
            <a:ext cx="7232160" cy="4131056"/>
          </a:xfrm>
        </p:spPr>
        <p:txBody>
          <a:bodyPr anchor="t">
            <a:normAutofit/>
          </a:bodyPr>
          <a:lstStyle/>
          <a:p>
            <a:pPr marL="0" indent="0" algn="just">
              <a:buNone/>
            </a:pPr>
            <a:r>
              <a:rPr lang="ro-RO" sz="1600" dirty="0"/>
              <a:t>Two </a:t>
            </a:r>
            <a:r>
              <a:rPr lang="en-GB" sz="1600" dirty="0"/>
              <a:t>players</a:t>
            </a:r>
            <a:r>
              <a:rPr lang="ro-RO" sz="1600" dirty="0"/>
              <a:t> </a:t>
            </a:r>
            <a:r>
              <a:rPr lang="en-GB" sz="1600" dirty="0"/>
              <a:t>need to </a:t>
            </a:r>
            <a:r>
              <a:rPr lang="ro-RO" sz="1600" dirty="0"/>
              <a:t>be </a:t>
            </a:r>
            <a:r>
              <a:rPr lang="ro-RO" sz="1600" b="1" i="1" dirty="0"/>
              <a:t>the </a:t>
            </a:r>
            <a:r>
              <a:rPr lang="en-GB" sz="1600" b="1" i="1" dirty="0"/>
              <a:t>hunters </a:t>
            </a:r>
            <a:r>
              <a:rPr lang="en-GB" sz="1600" dirty="0"/>
              <a:t>and the rest</a:t>
            </a:r>
            <a:r>
              <a:rPr lang="ro-RO" sz="1600" dirty="0"/>
              <a:t> of the children </a:t>
            </a:r>
            <a:r>
              <a:rPr lang="en-GB" sz="1600" dirty="0"/>
              <a:t> are</a:t>
            </a:r>
            <a:r>
              <a:rPr lang="ro-RO" sz="1600" dirty="0"/>
              <a:t> </a:t>
            </a:r>
            <a:r>
              <a:rPr lang="ro-RO" sz="1600" b="1" i="1" dirty="0"/>
              <a:t>the </a:t>
            </a:r>
            <a:r>
              <a:rPr lang="en-GB" sz="1600" b="1" i="1" dirty="0"/>
              <a:t>ducks</a:t>
            </a:r>
            <a:r>
              <a:rPr lang="en-GB" sz="1600" dirty="0"/>
              <a:t>.</a:t>
            </a:r>
            <a:r>
              <a:rPr lang="ro-RO" sz="1600" dirty="0"/>
              <a:t> T</a:t>
            </a:r>
            <a:r>
              <a:rPr lang="en-GB" sz="1600" dirty="0"/>
              <a:t>he playground is marked . In each end of the playing space</a:t>
            </a:r>
            <a:r>
              <a:rPr lang="ro-RO" sz="1600" dirty="0"/>
              <a:t> there </a:t>
            </a:r>
            <a:r>
              <a:rPr lang="en-GB" sz="1600" dirty="0"/>
              <a:t> is a</a:t>
            </a:r>
            <a:r>
              <a:rPr lang="ro-RO" sz="1600" dirty="0"/>
              <a:t> </a:t>
            </a:r>
            <a:r>
              <a:rPr lang="en-GB" sz="1600" dirty="0"/>
              <a:t>hunter who is not allowed to enter the playing area. </a:t>
            </a:r>
            <a:r>
              <a:rPr lang="ro-RO" sz="1600" dirty="0"/>
              <a:t>The ducks stand between the two hunters, in the centre of the playground.</a:t>
            </a:r>
          </a:p>
          <a:p>
            <a:pPr marL="0" indent="0" algn="just">
              <a:buNone/>
            </a:pPr>
            <a:r>
              <a:rPr lang="ro-RO" sz="1600" dirty="0"/>
              <a:t>The </a:t>
            </a:r>
            <a:r>
              <a:rPr lang="en-GB" sz="1600" dirty="0"/>
              <a:t> ‘</a:t>
            </a:r>
            <a:r>
              <a:rPr lang="en-GB" sz="1600" b="1" dirty="0"/>
              <a:t>hunters’</a:t>
            </a:r>
            <a:r>
              <a:rPr lang="en-GB" sz="1600" dirty="0"/>
              <a:t> throw the ball from one to the other, trying to reach the ‘</a:t>
            </a:r>
            <a:r>
              <a:rPr lang="en-GB" sz="1600" b="1" dirty="0"/>
              <a:t>ducklings</a:t>
            </a:r>
            <a:r>
              <a:rPr lang="en-GB" sz="1600" dirty="0"/>
              <a:t>’</a:t>
            </a:r>
            <a:r>
              <a:rPr lang="ro-RO" sz="1600" dirty="0"/>
              <a:t> .</a:t>
            </a:r>
            <a:r>
              <a:rPr lang="en-GB" sz="1600" dirty="0"/>
              <a:t> </a:t>
            </a:r>
            <a:r>
              <a:rPr lang="ro-RO" sz="1600" dirty="0"/>
              <a:t>T</a:t>
            </a:r>
            <a:r>
              <a:rPr lang="en-GB" sz="1600" dirty="0"/>
              <a:t>he ball must fly from one ‘hunter’ to another quickly to catch as many ‘ducklings’ as possible. </a:t>
            </a:r>
            <a:endParaRPr lang="ro-RO" sz="1600" dirty="0"/>
          </a:p>
          <a:p>
            <a:pPr marL="0" indent="0" algn="just">
              <a:buNone/>
            </a:pPr>
            <a:r>
              <a:rPr lang="en-GB" sz="1600" dirty="0"/>
              <a:t>The ‘duckling’ who catches the ball will ha</a:t>
            </a:r>
            <a:r>
              <a:rPr lang="ro-RO" sz="1600" dirty="0"/>
              <a:t>s</a:t>
            </a:r>
            <a:r>
              <a:rPr lang="en-GB" sz="1600" dirty="0"/>
              <a:t> </a:t>
            </a:r>
            <a:r>
              <a:rPr lang="en-GB" sz="1600" b="1" dirty="0"/>
              <a:t>an extra life</a:t>
            </a:r>
            <a:r>
              <a:rPr lang="en-GB" sz="1600" dirty="0"/>
              <a:t>. </a:t>
            </a:r>
            <a:endParaRPr lang="ro-RO" sz="1600" dirty="0"/>
          </a:p>
          <a:p>
            <a:pPr marL="0" indent="0" algn="just">
              <a:buNone/>
            </a:pPr>
            <a:r>
              <a:rPr lang="en-GB" sz="1600" dirty="0"/>
              <a:t>Duck players hit by the ball must go outside and the first disqualified will take the place of the hunters in the next game.</a:t>
            </a:r>
            <a:endParaRPr lang="ro-RO" sz="1600" dirty="0"/>
          </a:p>
          <a:p>
            <a:pPr marL="0" indent="0" algn="just">
              <a:buNone/>
            </a:pPr>
            <a:r>
              <a:rPr lang="en-GB" sz="1600" dirty="0"/>
              <a:t> When there is only one ‘duck’ left in the middle, there will be as many throws as there are years, and if it is not ‘shot’ the ‘Ducks’ team wins</a:t>
            </a:r>
            <a:r>
              <a:rPr lang="ro-RO" sz="1600" dirty="0"/>
              <a:t>.</a:t>
            </a:r>
            <a:r>
              <a:rPr lang="en-GB" sz="1600" dirty="0"/>
              <a:t> </a:t>
            </a:r>
            <a:r>
              <a:rPr lang="en-GB" sz="1600" b="1" i="1" dirty="0"/>
              <a:t>(</a:t>
            </a:r>
            <a:r>
              <a:rPr lang="en-GB" sz="1600" b="1" i="1" dirty="0" err="1"/>
              <a:t>eg</a:t>
            </a:r>
            <a:r>
              <a:rPr lang="en-GB" sz="1600" b="1" i="1" dirty="0"/>
              <a:t> if the</a:t>
            </a:r>
            <a:r>
              <a:rPr lang="ro-RO" sz="1600" b="1" i="1" dirty="0"/>
              <a:t> </a:t>
            </a:r>
            <a:r>
              <a:rPr lang="en-GB" sz="1600" b="1" i="1" dirty="0"/>
              <a:t>duck is 9 years old, hunters have to remove it from the</a:t>
            </a:r>
            <a:r>
              <a:rPr lang="ro-RO" sz="1600" b="1" i="1" dirty="0"/>
              <a:t> </a:t>
            </a:r>
            <a:r>
              <a:rPr lang="en-GB" sz="1600" b="1" i="1" dirty="0"/>
              <a:t>game from a maximum of 9 throws). </a:t>
            </a:r>
            <a:r>
              <a:rPr lang="en-GB" sz="1600" dirty="0"/>
              <a:t>If </a:t>
            </a:r>
            <a:r>
              <a:rPr lang="ro-RO" sz="1600" dirty="0"/>
              <a:t>hunters</a:t>
            </a:r>
            <a:r>
              <a:rPr lang="en-GB" sz="1600" dirty="0"/>
              <a:t> fail, the</a:t>
            </a:r>
            <a:r>
              <a:rPr lang="ro-RO" sz="1600" dirty="0"/>
              <a:t> </a:t>
            </a:r>
            <a:r>
              <a:rPr lang="en-GB" sz="1600" dirty="0"/>
              <a:t>game is restarted with the same hunters.</a:t>
            </a:r>
          </a:p>
        </p:txBody>
      </p:sp>
    </p:spTree>
    <p:extLst>
      <p:ext uri="{BB962C8B-B14F-4D97-AF65-F5344CB8AC3E}">
        <p14:creationId xmlns:p14="http://schemas.microsoft.com/office/powerpoint/2010/main" val="291485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Ratele si vanatorul - joc pentru copii | Kidizi.ro">
            <a:extLst>
              <a:ext uri="{FF2B5EF4-FFF2-40B4-BE49-F238E27FC236}">
                <a16:creationId xmlns:a16="http://schemas.microsoft.com/office/drawing/2014/main" id="{4BB02B16-0488-4781-9123-DA0F914447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36" r="9309" b="489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88039F-1452-4DF8-9990-35A72C5C0745}"/>
              </a:ext>
            </a:extLst>
          </p:cNvPr>
          <p:cNvSpPr>
            <a:spLocks noGrp="1"/>
          </p:cNvSpPr>
          <p:nvPr>
            <p:ph type="title"/>
          </p:nvPr>
        </p:nvSpPr>
        <p:spPr>
          <a:xfrm>
            <a:off x="371094" y="1161288"/>
            <a:ext cx="3438144" cy="1124712"/>
          </a:xfrm>
        </p:spPr>
        <p:txBody>
          <a:bodyPr anchor="b">
            <a:normAutofit/>
          </a:bodyPr>
          <a:lstStyle/>
          <a:p>
            <a:r>
              <a:rPr lang="ro-RO" sz="2800" b="1" dirty="0"/>
              <a:t>The little donkey</a:t>
            </a:r>
            <a:endParaRPr lang="en-GB" sz="2800" b="1"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0A5A1A-52CA-48CC-BC06-B6DDC549858C}"/>
              </a:ext>
            </a:extLst>
          </p:cNvPr>
          <p:cNvSpPr>
            <a:spLocks noGrp="1"/>
          </p:cNvSpPr>
          <p:nvPr>
            <p:ph idx="1"/>
          </p:nvPr>
        </p:nvSpPr>
        <p:spPr>
          <a:xfrm>
            <a:off x="371094" y="2718054"/>
            <a:ext cx="5485420" cy="3682746"/>
          </a:xfrm>
        </p:spPr>
        <p:txBody>
          <a:bodyPr anchor="t">
            <a:normAutofit/>
          </a:bodyPr>
          <a:lstStyle/>
          <a:p>
            <a:pPr algn="just"/>
            <a:r>
              <a:rPr lang="en-GB" sz="2400" b="0" i="0" dirty="0">
                <a:effectLst/>
                <a:latin typeface="Droid Sans"/>
              </a:rPr>
              <a:t> </a:t>
            </a:r>
            <a:r>
              <a:rPr lang="ro-RO" sz="2400" b="1" i="0" dirty="0">
                <a:effectLst/>
                <a:latin typeface="Droid Sans"/>
              </a:rPr>
              <a:t>T</a:t>
            </a:r>
            <a:r>
              <a:rPr lang="en-GB" sz="2400" b="1" i="0" dirty="0" err="1">
                <a:effectLst/>
                <a:latin typeface="Droid Sans"/>
              </a:rPr>
              <a:t>hree</a:t>
            </a:r>
            <a:r>
              <a:rPr lang="en-GB" sz="2400" b="1" i="0" dirty="0">
                <a:effectLst/>
                <a:latin typeface="Droid Sans"/>
              </a:rPr>
              <a:t> players </a:t>
            </a:r>
            <a:r>
              <a:rPr lang="en-GB" sz="2400" b="0" i="0" dirty="0">
                <a:effectLst/>
                <a:latin typeface="Droid Sans"/>
              </a:rPr>
              <a:t>are chosen, one will stand in the middle as MAGARUS</a:t>
            </a:r>
            <a:r>
              <a:rPr lang="ro-RO" sz="2400" b="0" i="0" dirty="0">
                <a:effectLst/>
                <a:latin typeface="Droid Sans"/>
              </a:rPr>
              <a:t> ( little donkey)</a:t>
            </a:r>
            <a:r>
              <a:rPr lang="en-GB" sz="2400" b="0" i="0" dirty="0">
                <a:effectLst/>
                <a:latin typeface="Droid Sans"/>
              </a:rPr>
              <a:t> and the other </a:t>
            </a:r>
            <a:r>
              <a:rPr lang="en-GB" sz="2400" b="1" i="0" dirty="0">
                <a:effectLst/>
                <a:latin typeface="Droid Sans"/>
              </a:rPr>
              <a:t>two will have to throw the ball </a:t>
            </a:r>
            <a:r>
              <a:rPr lang="en-GB" sz="2400" b="0" i="0" dirty="0">
                <a:effectLst/>
                <a:latin typeface="Droid Sans"/>
              </a:rPr>
              <a:t>from one to the other, so that the one in the middle does not catch it. </a:t>
            </a:r>
            <a:endParaRPr lang="ro-RO" sz="2400" b="0" i="0" dirty="0">
              <a:effectLst/>
              <a:latin typeface="Droid Sans"/>
            </a:endParaRPr>
          </a:p>
          <a:p>
            <a:pPr algn="just"/>
            <a:r>
              <a:rPr lang="en-GB" sz="2400" b="0" i="0" dirty="0">
                <a:effectLst/>
                <a:latin typeface="Droid Sans"/>
              </a:rPr>
              <a:t>In case he catches it, the one who passed the ball wrong, will take the place of MAGARUS</a:t>
            </a:r>
            <a:r>
              <a:rPr lang="ro-RO" sz="2400" b="0" i="0" dirty="0">
                <a:effectLst/>
                <a:latin typeface="Droid Sans"/>
              </a:rPr>
              <a:t>(the little donkey)</a:t>
            </a:r>
            <a:r>
              <a:rPr lang="en-GB" sz="2400" b="0" i="0" dirty="0">
                <a:effectLst/>
                <a:latin typeface="Droid Sans"/>
              </a:rPr>
              <a:t>.</a:t>
            </a:r>
            <a:endParaRPr lang="en-GB" sz="2400" dirty="0"/>
          </a:p>
        </p:txBody>
      </p:sp>
    </p:spTree>
    <p:extLst>
      <p:ext uri="{BB962C8B-B14F-4D97-AF65-F5344CB8AC3E}">
        <p14:creationId xmlns:p14="http://schemas.microsoft.com/office/powerpoint/2010/main" val="73915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3A36-D360-41B9-BD9C-B2C71DC0CA1F}"/>
              </a:ext>
            </a:extLst>
          </p:cNvPr>
          <p:cNvSpPr>
            <a:spLocks noGrp="1"/>
          </p:cNvSpPr>
          <p:nvPr>
            <p:ph type="title"/>
          </p:nvPr>
        </p:nvSpPr>
        <p:spPr>
          <a:xfrm>
            <a:off x="481013" y="3752849"/>
            <a:ext cx="3290887" cy="2452687"/>
          </a:xfrm>
        </p:spPr>
        <p:txBody>
          <a:bodyPr anchor="ctr">
            <a:normAutofit/>
          </a:bodyPr>
          <a:lstStyle/>
          <a:p>
            <a:r>
              <a:rPr lang="ro-RO" sz="3600" b="1" dirty="0"/>
              <a:t>Wireless (Cordless ) </a:t>
            </a:r>
            <a:r>
              <a:rPr lang="en-GB" sz="3600" b="1" dirty="0"/>
              <a:t>Phone</a:t>
            </a:r>
            <a:br>
              <a:rPr lang="en-GB" sz="3600" b="1" dirty="0"/>
            </a:br>
            <a:endParaRPr lang="en-GB" sz="3600" b="1" dirty="0"/>
          </a:p>
        </p:txBody>
      </p:sp>
      <p:pic>
        <p:nvPicPr>
          <p:cNvPr id="4" name="Picture 3">
            <a:extLst>
              <a:ext uri="{FF2B5EF4-FFF2-40B4-BE49-F238E27FC236}">
                <a16:creationId xmlns:a16="http://schemas.microsoft.com/office/drawing/2014/main" id="{AE0A464B-6A5C-4408-AF89-F550D474C6E6}"/>
              </a:ext>
            </a:extLst>
          </p:cNvPr>
          <p:cNvPicPr>
            <a:picLocks noChangeAspect="1"/>
          </p:cNvPicPr>
          <p:nvPr/>
        </p:nvPicPr>
        <p:blipFill rotWithShape="1">
          <a:blip r:embed="rId2"/>
          <a:srcRect t="30787" b="445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A4D553D-42B0-4E4D-A62D-03E34DA83A97}"/>
              </a:ext>
            </a:extLst>
          </p:cNvPr>
          <p:cNvSpPr>
            <a:spLocks noGrp="1"/>
          </p:cNvSpPr>
          <p:nvPr>
            <p:ph idx="1"/>
          </p:nvPr>
        </p:nvSpPr>
        <p:spPr>
          <a:xfrm>
            <a:off x="3331030" y="3752850"/>
            <a:ext cx="8378366" cy="2452687"/>
          </a:xfrm>
        </p:spPr>
        <p:txBody>
          <a:bodyPr anchor="ctr">
            <a:normAutofit/>
          </a:bodyPr>
          <a:lstStyle/>
          <a:p>
            <a:r>
              <a:rPr lang="ro-RO" sz="2000" dirty="0"/>
              <a:t>P</a:t>
            </a:r>
            <a:r>
              <a:rPr lang="en-GB" sz="2000" dirty="0"/>
              <a:t>layers </a:t>
            </a:r>
            <a:r>
              <a:rPr lang="ro-RO" sz="2000" dirty="0"/>
              <a:t>sit </a:t>
            </a:r>
            <a:r>
              <a:rPr lang="en-GB" sz="2000" dirty="0"/>
              <a:t>next to each other </a:t>
            </a:r>
            <a:r>
              <a:rPr lang="ro-RO" sz="2000" dirty="0"/>
              <a:t>. The game </a:t>
            </a:r>
            <a:r>
              <a:rPr lang="en-GB" sz="2000" dirty="0"/>
              <a:t>start</a:t>
            </a:r>
            <a:r>
              <a:rPr lang="ro-RO" sz="2000" dirty="0"/>
              <a:t>s</a:t>
            </a:r>
            <a:r>
              <a:rPr lang="en-GB" sz="2000" dirty="0"/>
              <a:t> with the first player who whispers in the ear of the </a:t>
            </a:r>
            <a:r>
              <a:rPr lang="ro-RO" sz="2000" dirty="0"/>
              <a:t>second player </a:t>
            </a:r>
            <a:r>
              <a:rPr lang="en-GB" sz="2000" dirty="0"/>
              <a:t> </a:t>
            </a:r>
            <a:r>
              <a:rPr lang="ro-RO" sz="2000" dirty="0"/>
              <a:t>a word</a:t>
            </a:r>
            <a:r>
              <a:rPr lang="en-GB" sz="2000" dirty="0"/>
              <a:t>, chosen at random</a:t>
            </a:r>
            <a:r>
              <a:rPr lang="ro-RO" sz="2000" dirty="0"/>
              <a:t>.</a:t>
            </a:r>
          </a:p>
          <a:p>
            <a:r>
              <a:rPr lang="en-GB" sz="2000" dirty="0"/>
              <a:t> </a:t>
            </a:r>
            <a:r>
              <a:rPr lang="ro-RO" sz="2000" dirty="0"/>
              <a:t>T</a:t>
            </a:r>
            <a:r>
              <a:rPr lang="en-GB" sz="2000" dirty="0"/>
              <a:t>he </a:t>
            </a:r>
            <a:r>
              <a:rPr lang="ro-RO" sz="2000" dirty="0"/>
              <a:t>second player </a:t>
            </a:r>
            <a:r>
              <a:rPr lang="en-GB" sz="2000" dirty="0"/>
              <a:t>must pass the same word on, whispering in the ear of the player next to him </a:t>
            </a:r>
            <a:r>
              <a:rPr lang="ro-RO" sz="2000" dirty="0"/>
              <a:t>.</a:t>
            </a:r>
          </a:p>
          <a:p>
            <a:r>
              <a:rPr lang="ro-RO" sz="2000" dirty="0"/>
              <a:t> T</a:t>
            </a:r>
            <a:r>
              <a:rPr lang="en-GB" sz="2000" dirty="0"/>
              <a:t>he word is whispered from one to another, until the last player who has to say out loud </a:t>
            </a:r>
            <a:r>
              <a:rPr lang="ro-RO" sz="2000" dirty="0"/>
              <a:t>and clear </a:t>
            </a:r>
            <a:r>
              <a:rPr lang="en-GB" sz="2000" dirty="0"/>
              <a:t>what </a:t>
            </a:r>
            <a:r>
              <a:rPr lang="ro-RO" sz="2000" dirty="0"/>
              <a:t>he understood</a:t>
            </a:r>
            <a:r>
              <a:rPr lang="en-GB" sz="2000" dirty="0"/>
              <a:t>. It is a game without winners, more fun, because it usually starts with one word and reaches </a:t>
            </a:r>
            <a:r>
              <a:rPr lang="ro-RO" sz="2000" dirty="0"/>
              <a:t>to </a:t>
            </a:r>
            <a:r>
              <a:rPr lang="en-GB" sz="2000" dirty="0"/>
              <a:t>another.</a:t>
            </a:r>
            <a:r>
              <a:rPr lang="ro-RO" sz="2000" dirty="0"/>
              <a:t> </a:t>
            </a:r>
          </a:p>
        </p:txBody>
      </p:sp>
    </p:spTree>
    <p:extLst>
      <p:ext uri="{BB962C8B-B14F-4D97-AF65-F5344CB8AC3E}">
        <p14:creationId xmlns:p14="http://schemas.microsoft.com/office/powerpoint/2010/main" val="3092474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1761</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Droid Sans</vt:lpstr>
      <vt:lpstr>Helvetica</vt:lpstr>
      <vt:lpstr>inherit</vt:lpstr>
      <vt:lpstr>NEW ACADEMY</vt:lpstr>
      <vt:lpstr>Open Sans</vt:lpstr>
      <vt:lpstr>Office Theme</vt:lpstr>
      <vt:lpstr>ROMANIAN   TRADITIONAL  GAMES</vt:lpstr>
      <vt:lpstr>Oina</vt:lpstr>
      <vt:lpstr>Teams </vt:lpstr>
      <vt:lpstr>How to Play Oina </vt:lpstr>
      <vt:lpstr>PowerPoint Presentation</vt:lpstr>
      <vt:lpstr>The Castle </vt:lpstr>
      <vt:lpstr>Ducks and Hunters </vt:lpstr>
      <vt:lpstr>The little donkey</vt:lpstr>
      <vt:lpstr>Wireless (Cordless ) Phone </vt:lpstr>
      <vt:lpstr>Flowers, girls and boys</vt:lpstr>
      <vt:lpstr>Leapsa </vt:lpstr>
      <vt:lpstr>Old Blind Lady</vt:lpstr>
      <vt:lpstr>Country, country, we want soldiers! </vt:lpstr>
      <vt:lpstr>Tangled mates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nicoleta ciobanu</dc:creator>
  <cp:lastModifiedBy>nicoleta ciobanu</cp:lastModifiedBy>
  <cp:revision>13</cp:revision>
  <dcterms:created xsi:type="dcterms:W3CDTF">2021-04-07T18:58:25Z</dcterms:created>
  <dcterms:modified xsi:type="dcterms:W3CDTF">2021-04-07T21:12:49Z</dcterms:modified>
</cp:coreProperties>
</file>