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12" name="Textebene 1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Christian Bauer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–Christian Bauer</a:t>
            </a:r>
          </a:p>
        </p:txBody>
      </p:sp>
      <p:sp>
        <p:nvSpPr>
          <p:cNvPr id="94" name="„Zitat hier eingeben.“"/>
          <p:cNvSpPr txBox="1"/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„Zitat hier eingeben.“ </a:t>
            </a:r>
          </a:p>
        </p:txBody>
      </p:sp>
      <p:sp>
        <p:nvSpPr>
          <p:cNvPr id="9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ild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el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22" name="Textebene 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3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d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el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Titeltext</a:t>
            </a:r>
          </a:p>
        </p:txBody>
      </p:sp>
      <p:sp>
        <p:nvSpPr>
          <p:cNvPr id="40" name="Textebene 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49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57" name="Textebene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Aufzählung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d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67" name="Textebene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" name="Foliennumm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ufzählungs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bene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6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ild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Bild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Bild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3" name="Textebene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panish/Catalan legends and folk tales"/>
          <p:cNvSpPr txBox="1"/>
          <p:nvPr>
            <p:ph type="ctrTitle"/>
          </p:nvPr>
        </p:nvSpPr>
        <p:spPr>
          <a:xfrm>
            <a:off x="1270000" y="2857791"/>
            <a:ext cx="10464800" cy="3302001"/>
          </a:xfrm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/>
          <a:lstStyle/>
          <a:p>
            <a:pPr/>
            <a:r>
              <a:t>Spanish/Catalan legends and folk tales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Differen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Differences </a:t>
            </a:r>
          </a:p>
        </p:txBody>
      </p:sp>
      <p:sp>
        <p:nvSpPr>
          <p:cNvPr id="145" name="Hungary: There isn’t any legend like that…"/>
          <p:cNvSpPr txBox="1"/>
          <p:nvPr>
            <p:ph type="body" idx="1"/>
          </p:nvPr>
        </p:nvSpPr>
        <p:spPr>
          <a:xfrm>
            <a:off x="952500" y="358432"/>
            <a:ext cx="11099800" cy="6286501"/>
          </a:xfrm>
          <a:prstGeom prst="rect">
            <a:avLst/>
          </a:prstGeom>
        </p:spPr>
        <p:txBody>
          <a:bodyPr/>
          <a:lstStyle/>
          <a:p>
            <a:pPr/>
            <a:r>
              <a:t>Hungary: There isn’t any legend like that</a:t>
            </a:r>
          </a:p>
          <a:p>
            <a:pPr/>
            <a:r>
              <a:t>Italy: There isn’t any legend like that</a:t>
            </a:r>
          </a:p>
          <a:p>
            <a:pPr/>
            <a:r>
              <a:t>Germany: There isn’t any legend like that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How are the stories told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How are the stories told?</a:t>
            </a:r>
          </a:p>
        </p:txBody>
      </p:sp>
      <p:sp>
        <p:nvSpPr>
          <p:cNvPr id="148" name="The stories are told in the family…"/>
          <p:cNvSpPr txBox="1"/>
          <p:nvPr>
            <p:ph type="body" idx="1"/>
          </p:nvPr>
        </p:nvSpPr>
        <p:spPr>
          <a:xfrm>
            <a:off x="952500" y="-690608"/>
            <a:ext cx="11099800" cy="6286501"/>
          </a:xfrm>
          <a:prstGeom prst="rect">
            <a:avLst/>
          </a:prstGeom>
        </p:spPr>
        <p:txBody>
          <a:bodyPr/>
          <a:lstStyle/>
          <a:p>
            <a:pPr/>
            <a:r>
              <a:t>The stories are told in the family</a:t>
            </a:r>
          </a:p>
          <a:p>
            <a:pPr/>
            <a:r>
              <a:t>They‘re also told in a subjective manner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opic of the sto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Topic of the stories </a:t>
            </a:r>
          </a:p>
        </p:txBody>
      </p:sp>
      <p:sp>
        <p:nvSpPr>
          <p:cNvPr id="151" name="They almost have the same topic…"/>
          <p:cNvSpPr txBox="1"/>
          <p:nvPr>
            <p:ph type="body" idx="1"/>
          </p:nvPr>
        </p:nvSpPr>
        <p:spPr>
          <a:xfrm>
            <a:off x="952500" y="-491270"/>
            <a:ext cx="11099800" cy="6286501"/>
          </a:xfrm>
          <a:prstGeom prst="rect">
            <a:avLst/>
          </a:prstGeom>
        </p:spPr>
        <p:txBody>
          <a:bodyPr/>
          <a:lstStyle/>
          <a:p>
            <a:pPr/>
            <a:r>
              <a:t>They almost have the same topic</a:t>
            </a:r>
          </a:p>
          <a:p>
            <a:pPr/>
            <a:r>
              <a:t>They all play around the time of the Middle Age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imilarities between the leg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Similarities between the legends</a:t>
            </a:r>
          </a:p>
        </p:txBody>
      </p:sp>
      <p:sp>
        <p:nvSpPr>
          <p:cNvPr id="154" name="All legends are very important for the people living in Catalonia…"/>
          <p:cNvSpPr txBox="1"/>
          <p:nvPr>
            <p:ph type="body" idx="1"/>
          </p:nvPr>
        </p:nvSpPr>
        <p:spPr>
          <a:xfrm>
            <a:off x="952500" y="1134100"/>
            <a:ext cx="11099800" cy="6286501"/>
          </a:xfrm>
          <a:prstGeom prst="rect">
            <a:avLst/>
          </a:prstGeom>
        </p:spPr>
        <p:txBody>
          <a:bodyPr/>
          <a:lstStyle/>
          <a:p>
            <a:pPr/>
            <a:r>
              <a:t>All legends are very important for the people living in Catalonia</a:t>
            </a:r>
          </a:p>
          <a:p>
            <a:pPr/>
            <a:r>
              <a:t>They all have a moral</a:t>
            </a:r>
          </a:p>
          <a:p>
            <a:pPr/>
            <a:r>
              <a:t>There are some similarities between the legends in Spain, Hungary, Italy and Germany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ir George"/>
          <p:cNvSpPr txBox="1"/>
          <p:nvPr>
            <p:ph type="title"/>
          </p:nvPr>
        </p:nvSpPr>
        <p:spPr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/>
          <a:lstStyle/>
          <a:p>
            <a:pPr/>
            <a:r>
              <a:t>Sir George</a:t>
            </a:r>
          </a:p>
        </p:txBody>
      </p:sp>
      <p:sp>
        <p:nvSpPr>
          <p:cNvPr id="122" name="Itˋs about a dragon which ate the animals from the village and after all the animals were eaten, he wanted to eat the persons because he was hungry.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355600" indent="-355600" defTabSz="467359">
              <a:spcBef>
                <a:spcPts val="3300"/>
              </a:spcBef>
              <a:defRPr sz="2560"/>
            </a:pPr>
            <a:r>
              <a:t>Itˋs about a dragon which ate the animals from the village and after all the animals were eaten, he wanted to eat the persons because he was hungry. </a:t>
            </a:r>
          </a:p>
          <a:p>
            <a:pPr marL="355600" indent="-355600" defTabSz="467359">
              <a:spcBef>
                <a:spcPts val="3300"/>
              </a:spcBef>
              <a:defRPr sz="2560"/>
            </a:pPr>
            <a:r>
              <a:t>They did raffle and the turn goes to the princess.</a:t>
            </a:r>
          </a:p>
          <a:p>
            <a:pPr marL="355600" indent="-355600" defTabSz="467359">
              <a:spcBef>
                <a:spcPts val="3300"/>
              </a:spcBef>
              <a:defRPr sz="2560"/>
            </a:pPr>
            <a:r>
              <a:t>Before the dragon ate the princess a knight came and killed the dragon in a brutal fight.</a:t>
            </a:r>
          </a:p>
          <a:p>
            <a:pPr marL="355600" indent="-355600" defTabSz="467359">
              <a:spcBef>
                <a:spcPts val="3300"/>
              </a:spcBef>
              <a:defRPr sz="2560"/>
            </a:pPr>
            <a:r>
              <a:t>And then of the dragons blood grows a rose that the knight give to the princess.</a:t>
            </a:r>
          </a:p>
          <a:p>
            <a:pPr marL="355600" indent="-355600" defTabSz="467359">
              <a:spcBef>
                <a:spcPts val="3300"/>
              </a:spcBef>
              <a:defRPr sz="2560"/>
            </a:pPr>
            <a:r>
              <a:t>Thatˋs the reason, why it’s traditionally celebrated in the streets of catalonia. Every 23 of april the boys give to the girls a rose, and the girls give to the boys a book.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"/>
          <p:cNvSpPr txBox="1"/>
          <p:nvPr/>
        </p:nvSpPr>
        <p:spPr>
          <a:xfrm>
            <a:off x="1824859" y="2245858"/>
            <a:ext cx="183702" cy="461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 </a:t>
            </a:r>
          </a:p>
        </p:txBody>
      </p:sp>
      <p:pic>
        <p:nvPicPr>
          <p:cNvPr id="125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47" y="388485"/>
            <a:ext cx="12716891" cy="89766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7465" y="656241"/>
            <a:ext cx="11931195" cy="84411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210" y="531893"/>
            <a:ext cx="11912380" cy="86898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Differen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Differences</a:t>
            </a:r>
          </a:p>
        </p:txBody>
      </p:sp>
      <p:sp>
        <p:nvSpPr>
          <p:cNvPr id="132" name="There are similarities between the spanish legend and the german, italian and hungarian legend.…"/>
          <p:cNvSpPr txBox="1"/>
          <p:nvPr>
            <p:ph type="body" idx="1"/>
          </p:nvPr>
        </p:nvSpPr>
        <p:spPr>
          <a:xfrm>
            <a:off x="952500" y="173355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There are similarities between the spanish legend and the german, italian and hungarian legend.</a:t>
            </a:r>
          </a:p>
          <a:p>
            <a:pPr/>
            <a:r>
              <a:t>Hungary: They gave the dragon both genders and not only women. They were chosen by chance.</a:t>
            </a:r>
          </a:p>
          <a:p>
            <a:pPr/>
            <a:r>
              <a:t>Italy: The legend is the same</a:t>
            </a:r>
          </a:p>
          <a:p>
            <a:pPr/>
            <a:r>
              <a:t>Germany: The legend is also the same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errallonga"/>
          <p:cNvSpPr txBox="1"/>
          <p:nvPr>
            <p:ph type="title"/>
          </p:nvPr>
        </p:nvSpPr>
        <p:spPr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/>
          <a:lstStyle/>
          <a:p>
            <a:pPr/>
            <a:r>
              <a:t>Serrallonga</a:t>
            </a:r>
          </a:p>
        </p:txBody>
      </p:sp>
      <p:sp>
        <p:nvSpPr>
          <p:cNvPr id="135" name="He took values from the rich and gave it to the poor. But in the end he was killed.…"/>
          <p:cNvSpPr txBox="1"/>
          <p:nvPr>
            <p:ph type="body" idx="1"/>
          </p:nvPr>
        </p:nvSpPr>
        <p:spPr>
          <a:xfrm>
            <a:off x="400487" y="1048448"/>
            <a:ext cx="9551099" cy="6286501"/>
          </a:xfrm>
          <a:prstGeom prst="rect">
            <a:avLst/>
          </a:prstGeom>
        </p:spPr>
        <p:txBody>
          <a:bodyPr/>
          <a:lstStyle/>
          <a:p>
            <a:pPr/>
            <a:r>
              <a:t>He took values from the rich and gave it to the poor. But in the end he was killed.</a:t>
            </a:r>
          </a:p>
          <a:p>
            <a:pPr/>
            <a:r>
              <a:t>It‘s almost similar to the story of „Robin Hood“</a:t>
            </a:r>
          </a:p>
          <a:p>
            <a:pPr/>
            <a:r>
              <a:t>Serrallonga is a very important person for catalans, and we won‘t forget his actions.</a:t>
            </a:r>
          </a:p>
        </p:txBody>
      </p:sp>
      <p:pic>
        <p:nvPicPr>
          <p:cNvPr id="136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84011" y="1790856"/>
            <a:ext cx="3087583" cy="48016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Differen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Differences</a:t>
            </a:r>
          </a:p>
        </p:txBody>
      </p:sp>
      <p:sp>
        <p:nvSpPr>
          <p:cNvPr id="139" name="Hungary: There isn’t any legend like this…"/>
          <p:cNvSpPr txBox="1"/>
          <p:nvPr>
            <p:ph type="body" idx="1"/>
          </p:nvPr>
        </p:nvSpPr>
        <p:spPr>
          <a:xfrm>
            <a:off x="952500" y="413417"/>
            <a:ext cx="11099800" cy="6286501"/>
          </a:xfrm>
          <a:prstGeom prst="rect">
            <a:avLst/>
          </a:prstGeom>
        </p:spPr>
        <p:txBody>
          <a:bodyPr/>
          <a:lstStyle/>
          <a:p>
            <a:pPr/>
            <a:r>
              <a:t>Hungary: There isn’t any legend like this</a:t>
            </a:r>
          </a:p>
          <a:p>
            <a:pPr/>
            <a:r>
              <a:t>Italy: It’s like the legend of Robin Hood</a:t>
            </a:r>
          </a:p>
          <a:p>
            <a:pPr/>
            <a:r>
              <a:t>Germany: It’s like the legend of Robin Hood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he legend of the co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legend of the cow </a:t>
            </a:r>
          </a:p>
        </p:txBody>
      </p:sp>
      <p:sp>
        <p:nvSpPr>
          <p:cNvPr id="142" name="It‘s about a grandfather and his apprentice who were walking around the forest. On their way, they saw a farm where a family lived. They had a cow.…"/>
          <p:cNvSpPr txBox="1"/>
          <p:nvPr>
            <p:ph type="body" idx="1"/>
          </p:nvPr>
        </p:nvSpPr>
        <p:spPr>
          <a:xfrm>
            <a:off x="952500" y="2443813"/>
            <a:ext cx="11099800" cy="6286501"/>
          </a:xfrm>
          <a:prstGeom prst="rect">
            <a:avLst/>
          </a:prstGeom>
        </p:spPr>
        <p:txBody>
          <a:bodyPr/>
          <a:lstStyle/>
          <a:p>
            <a:pPr marL="422275" indent="-422275" defTabSz="554990">
              <a:spcBef>
                <a:spcPts val="3900"/>
              </a:spcBef>
              <a:defRPr sz="3040"/>
            </a:pPr>
            <a:r>
              <a:t>It‘s about a grandfather and his apprentice who were walking around the forest. On their way, they saw a farm where a family lived. They had a cow.</a:t>
            </a:r>
          </a:p>
          <a:p>
            <a:pPr marL="422275" indent="-422275" defTabSz="554990">
              <a:spcBef>
                <a:spcPts val="3900"/>
              </a:spcBef>
              <a:defRPr sz="3040"/>
            </a:pPr>
            <a:r>
              <a:t>The wise man stole the cow from the family and he decided to throw the cow down the cliff.</a:t>
            </a:r>
          </a:p>
          <a:p>
            <a:pPr marL="422275" indent="-422275" defTabSz="554990">
              <a:spcBef>
                <a:spcPts val="3900"/>
              </a:spcBef>
              <a:defRPr sz="3040"/>
            </a:pPr>
            <a:r>
              <a:t>Months later, when they came back they saw that the family was richer than before because they found a way to survive without the cow.</a:t>
            </a:r>
          </a:p>
          <a:p>
            <a:pPr marL="422275" indent="-422275" defTabSz="554990">
              <a:spcBef>
                <a:spcPts val="3900"/>
              </a:spcBef>
              <a:defRPr sz="3040"/>
            </a:pPr>
            <a:r>
              <a:t>Thus, they realized that they were able to find a way of living different from the cow.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