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7EA3-37EA-4F0E-B540-A538257861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A6479-E434-4269-8347-7D9B7C8E2A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3A9D4A-CFF6-4A08-BB37-CFE4057417A3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AD1745-D708-4F26-9045-484F991B89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975104"/>
          </a:xfrm>
        </p:spPr>
        <p:txBody>
          <a:bodyPr/>
          <a:lstStyle/>
          <a:p>
            <a:pPr algn="ctr"/>
            <a:r>
              <a:rPr lang="it-IT" sz="6600" dirty="0" err="1" smtClean="0">
                <a:solidFill>
                  <a:schemeClr val="tx1"/>
                </a:solidFill>
                <a:latin typeface="Algerian" pitchFamily="82" charset="0"/>
              </a:rPr>
              <a:t>cHristianity</a:t>
            </a:r>
            <a:r>
              <a:rPr lang="it-IT" sz="6600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it-IT" sz="6600" dirty="0" err="1" smtClean="0">
                <a:solidFill>
                  <a:schemeClr val="tx1"/>
                </a:solidFill>
                <a:latin typeface="Algerian" pitchFamily="82" charset="0"/>
              </a:rPr>
              <a:t>education</a:t>
            </a:r>
            <a:endParaRPr lang="it-IT" sz="6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31640" y="404664"/>
            <a:ext cx="6721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err="1" smtClean="0">
                <a:latin typeface="Algerian" pitchFamily="82" charset="0"/>
              </a:rPr>
              <a:t>General</a:t>
            </a:r>
            <a:r>
              <a:rPr lang="it-IT" sz="4400" dirty="0" smtClean="0">
                <a:latin typeface="Algerian" pitchFamily="82" charset="0"/>
              </a:rPr>
              <a:t> </a:t>
            </a:r>
            <a:r>
              <a:rPr lang="it-IT" sz="4400" dirty="0" err="1" smtClean="0">
                <a:latin typeface="Algerian" pitchFamily="82" charset="0"/>
              </a:rPr>
              <a:t>informations</a:t>
            </a:r>
            <a:endParaRPr lang="it-IT" sz="4400" dirty="0">
              <a:latin typeface="Algerian" pitchFamily="8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  V-XV </a:t>
            </a:r>
            <a:r>
              <a:rPr lang="it-IT" sz="2400" dirty="0" err="1" smtClean="0"/>
              <a:t>century</a:t>
            </a:r>
            <a:r>
              <a:rPr lang="it-IT" sz="2400" dirty="0" smtClean="0"/>
              <a:t> (</a:t>
            </a:r>
            <a:r>
              <a:rPr lang="it-IT" sz="2400" dirty="0" err="1" smtClean="0"/>
              <a:t>from</a:t>
            </a:r>
            <a:r>
              <a:rPr lang="it-IT" sz="2400" dirty="0" smtClean="0"/>
              <a:t> the </a:t>
            </a:r>
            <a:r>
              <a:rPr lang="it-IT" sz="2400" dirty="0" err="1" smtClean="0"/>
              <a:t>fall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Western Roman Empire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Age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Discovery</a:t>
            </a:r>
            <a:r>
              <a:rPr lang="it-IT" sz="2400" dirty="0" smtClean="0"/>
              <a:t>)</a:t>
            </a:r>
          </a:p>
          <a:p>
            <a:pPr lvl="6">
              <a:buFont typeface="Wingdings" pitchFamily="2" charset="2"/>
              <a:buChar char="Ø"/>
            </a:pPr>
            <a:endParaRPr lang="it-IT" sz="2400" dirty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</a:t>
            </a:r>
            <a:r>
              <a:rPr lang="it-IT" sz="2400" dirty="0" err="1" smtClean="0"/>
              <a:t>Divided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it-IT" sz="2400" dirty="0" err="1" smtClean="0"/>
              <a:t>three</a:t>
            </a:r>
            <a:r>
              <a:rPr lang="it-IT" sz="2400" dirty="0" smtClean="0"/>
              <a:t> </a:t>
            </a:r>
            <a:r>
              <a:rPr lang="it-IT" sz="2400" dirty="0" err="1" smtClean="0"/>
              <a:t>periods</a:t>
            </a:r>
            <a:r>
              <a:rPr lang="it-IT" sz="2400" dirty="0" smtClean="0"/>
              <a:t>: </a:t>
            </a:r>
            <a:r>
              <a:rPr lang="it-IT" sz="2400" dirty="0" err="1" smtClean="0"/>
              <a:t>Early</a:t>
            </a:r>
            <a:r>
              <a:rPr lang="it-IT" sz="2400" dirty="0" smtClean="0"/>
              <a:t>, High and Late Middle </a:t>
            </a:r>
            <a:r>
              <a:rPr lang="it-IT" sz="2400" dirty="0" err="1" smtClean="0"/>
              <a:t>Ages</a:t>
            </a:r>
            <a:r>
              <a:rPr lang="it-IT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it-IT" sz="2400" dirty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</a:t>
            </a:r>
            <a:r>
              <a:rPr lang="it-IT" sz="2400" dirty="0" err="1" smtClean="0"/>
              <a:t>Population</a:t>
            </a:r>
            <a:r>
              <a:rPr lang="it-IT" sz="2400" dirty="0" smtClean="0"/>
              <a:t> </a:t>
            </a:r>
            <a:r>
              <a:rPr lang="it-IT" sz="2400" dirty="0" err="1" smtClean="0"/>
              <a:t>decline</a:t>
            </a:r>
            <a:r>
              <a:rPr lang="it-IT" sz="2400" dirty="0" smtClean="0"/>
              <a:t>, </a:t>
            </a:r>
            <a:r>
              <a:rPr lang="it-IT" sz="2400" dirty="0" err="1" smtClean="0"/>
              <a:t>counter</a:t>
            </a:r>
            <a:r>
              <a:rPr lang="it-IT" sz="2400" dirty="0" smtClean="0"/>
              <a:t> </a:t>
            </a:r>
            <a:r>
              <a:rPr lang="it-IT" sz="2400" dirty="0" err="1" smtClean="0"/>
              <a:t>urbanisation</a:t>
            </a:r>
            <a:r>
              <a:rPr lang="it-IT" sz="2400" dirty="0" smtClean="0"/>
              <a:t>, </a:t>
            </a:r>
            <a:r>
              <a:rPr lang="it-IT" sz="2400" dirty="0" err="1" smtClean="0"/>
              <a:t>invasions</a:t>
            </a:r>
            <a:r>
              <a:rPr lang="it-IT" sz="2400" dirty="0" smtClean="0"/>
              <a:t> </a:t>
            </a:r>
            <a:r>
              <a:rPr lang="it-IT" sz="2400" dirty="0" smtClean="0"/>
              <a:t>and </a:t>
            </a:r>
            <a:r>
              <a:rPr lang="it-IT" sz="2400" dirty="0" err="1" smtClean="0"/>
              <a:t>movement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people.</a:t>
            </a:r>
          </a:p>
          <a:p>
            <a:pPr>
              <a:buFont typeface="Wingdings" pitchFamily="2" charset="2"/>
              <a:buChar char="Ø"/>
            </a:pPr>
            <a:endParaRPr lang="it-IT" sz="2800" dirty="0" smtClean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2910" y="1714488"/>
            <a:ext cx="44587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At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time</a:t>
            </a:r>
            <a:r>
              <a:rPr lang="it-IT" sz="2400" dirty="0" smtClean="0"/>
              <a:t> society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ancient</a:t>
            </a:r>
            <a:r>
              <a:rPr lang="it-IT" sz="2400" dirty="0" smtClean="0"/>
              <a:t> </a:t>
            </a:r>
            <a:r>
              <a:rPr lang="it-IT" sz="2400" dirty="0" smtClean="0"/>
              <a:t>R</a:t>
            </a:r>
            <a:r>
              <a:rPr lang="it-IT" sz="2400" dirty="0" smtClean="0"/>
              <a:t>oman </a:t>
            </a:r>
            <a:r>
              <a:rPr lang="it-IT" sz="2400" dirty="0" smtClean="0"/>
              <a:t>and </a:t>
            </a:r>
            <a:r>
              <a:rPr lang="it-IT" sz="2400" dirty="0" err="1" smtClean="0"/>
              <a:t>G</a:t>
            </a:r>
            <a:r>
              <a:rPr lang="it-IT" sz="2400" dirty="0" err="1" smtClean="0"/>
              <a:t>ermanic</a:t>
            </a:r>
            <a:r>
              <a:rPr lang="it-IT" sz="2400" dirty="0" smtClean="0"/>
              <a:t> </a:t>
            </a:r>
            <a:r>
              <a:rPr lang="it-IT" sz="2400" dirty="0" smtClean="0"/>
              <a:t>culture </a:t>
            </a:r>
            <a:r>
              <a:rPr lang="it-IT" sz="2400" dirty="0" smtClean="0"/>
              <a:t> </a:t>
            </a:r>
            <a:r>
              <a:rPr lang="it-IT" sz="2400" dirty="0" err="1" smtClean="0"/>
              <a:t>but</a:t>
            </a:r>
            <a:r>
              <a:rPr lang="it-IT" sz="2400" dirty="0" smtClean="0"/>
              <a:t> </a:t>
            </a:r>
            <a:r>
              <a:rPr lang="it-IT" sz="2400" dirty="0" err="1" smtClean="0"/>
              <a:t>then</a:t>
            </a:r>
            <a:r>
              <a:rPr lang="it-IT" sz="2400" dirty="0" smtClean="0"/>
              <a:t>, </a:t>
            </a:r>
            <a:r>
              <a:rPr lang="it-IT" sz="2400" dirty="0" err="1" smtClean="0"/>
              <a:t>as</a:t>
            </a:r>
            <a:r>
              <a:rPr lang="it-IT" sz="2400" dirty="0" smtClean="0"/>
              <a:t> </a:t>
            </a:r>
            <a:r>
              <a:rPr lang="it-IT" sz="2400" dirty="0" err="1" smtClean="0"/>
              <a:t>soon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the Church </a:t>
            </a:r>
            <a:r>
              <a:rPr lang="it-IT" sz="2400" dirty="0" err="1" smtClean="0"/>
              <a:t>became</a:t>
            </a:r>
            <a:r>
              <a:rPr lang="it-IT" sz="2400" dirty="0" smtClean="0"/>
              <a:t> more </a:t>
            </a:r>
            <a:r>
              <a:rPr lang="it-IT" sz="2400" dirty="0" err="1" smtClean="0"/>
              <a:t>powerful</a:t>
            </a:r>
            <a:r>
              <a:rPr lang="it-IT" sz="2400" dirty="0" smtClean="0"/>
              <a:t>,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started</a:t>
            </a:r>
            <a:r>
              <a:rPr lang="it-IT" sz="2400" dirty="0" smtClean="0"/>
              <a:t> </a:t>
            </a:r>
            <a:r>
              <a:rPr lang="it-IT" sz="2400" dirty="0" err="1" smtClean="0"/>
              <a:t>leading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developement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educational system. </a:t>
            </a:r>
            <a:r>
              <a:rPr lang="it-IT" sz="2400" dirty="0" err="1" smtClean="0"/>
              <a:t>Since</a:t>
            </a:r>
            <a:r>
              <a:rPr lang="it-IT" sz="2400" dirty="0" smtClean="0"/>
              <a:t> the Church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against</a:t>
            </a:r>
            <a:r>
              <a:rPr lang="it-IT" sz="2400" dirty="0" smtClean="0"/>
              <a:t> the </a:t>
            </a:r>
            <a:r>
              <a:rPr lang="it-IT" sz="2400" dirty="0" err="1" smtClean="0"/>
              <a:t>ancient</a:t>
            </a:r>
            <a:r>
              <a:rPr lang="it-IT" sz="2400" dirty="0" smtClean="0"/>
              <a:t> culture and </a:t>
            </a:r>
            <a:r>
              <a:rPr lang="it-IT" sz="2400" dirty="0" err="1" smtClean="0"/>
              <a:t>G</a:t>
            </a:r>
            <a:r>
              <a:rPr lang="it-IT" sz="2400" dirty="0" err="1" smtClean="0"/>
              <a:t>ermanic</a:t>
            </a:r>
            <a:r>
              <a:rPr lang="it-IT" sz="2400" dirty="0" smtClean="0"/>
              <a:t> </a:t>
            </a:r>
            <a:r>
              <a:rPr lang="it-IT" sz="2400" dirty="0" err="1" smtClean="0"/>
              <a:t>costumes</a:t>
            </a:r>
            <a:r>
              <a:rPr lang="it-IT" sz="2400" dirty="0" smtClean="0"/>
              <a:t>,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decided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close</a:t>
            </a:r>
            <a:r>
              <a:rPr lang="it-IT" sz="2400" dirty="0" smtClean="0"/>
              <a:t> down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pagan</a:t>
            </a:r>
            <a:r>
              <a:rPr lang="it-IT" sz="2400" dirty="0" smtClean="0"/>
              <a:t> </a:t>
            </a:r>
            <a:r>
              <a:rPr lang="it-IT" sz="2400" dirty="0" err="1" smtClean="0"/>
              <a:t>schools</a:t>
            </a:r>
            <a:r>
              <a:rPr lang="it-IT" sz="2400" dirty="0" smtClean="0"/>
              <a:t>, </a:t>
            </a:r>
            <a:r>
              <a:rPr lang="it-IT" sz="2400" dirty="0" err="1" smtClean="0"/>
              <a:t>by</a:t>
            </a:r>
            <a:r>
              <a:rPr lang="it-IT" sz="2400" dirty="0" smtClean="0"/>
              <a:t> the </a:t>
            </a:r>
            <a:r>
              <a:rPr lang="it-IT" sz="2400" dirty="0" err="1" smtClean="0"/>
              <a:t>year</a:t>
            </a:r>
            <a:r>
              <a:rPr lang="it-IT" sz="2400" dirty="0" smtClean="0"/>
              <a:t> </a:t>
            </a:r>
            <a:r>
              <a:rPr lang="it-IT" sz="2400" dirty="0" smtClean="0"/>
              <a:t>529. </a:t>
            </a:r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then</a:t>
            </a:r>
            <a:r>
              <a:rPr lang="it-IT" sz="2400" dirty="0" smtClean="0"/>
              <a:t>  the </a:t>
            </a:r>
            <a:r>
              <a:rPr lang="it-IT" sz="2400" dirty="0" err="1" smtClean="0"/>
              <a:t>teachers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been</a:t>
            </a:r>
            <a:r>
              <a:rPr lang="it-IT" sz="2400" dirty="0" smtClean="0"/>
              <a:t> </a:t>
            </a:r>
            <a:r>
              <a:rPr lang="it-IT" sz="2400" dirty="0" err="1" smtClean="0"/>
              <a:t>monks</a:t>
            </a:r>
            <a:r>
              <a:rPr lang="it-IT" sz="2400" dirty="0" smtClean="0"/>
              <a:t> </a:t>
            </a:r>
            <a:r>
              <a:rPr lang="it-IT" sz="2400" dirty="0" err="1" smtClean="0"/>
              <a:t>priests</a:t>
            </a:r>
            <a:r>
              <a:rPr lang="it-IT" sz="2400" dirty="0" smtClean="0"/>
              <a:t> and </a:t>
            </a:r>
            <a:r>
              <a:rPr lang="it-IT" sz="2400" dirty="0" err="1" smtClean="0"/>
              <a:t>bishops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76470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>
                <a:latin typeface="Algerian" pitchFamily="82" charset="0"/>
              </a:rPr>
              <a:t>Let</a:t>
            </a:r>
            <a:r>
              <a:rPr lang="it-IT" sz="3200" dirty="0" smtClean="0">
                <a:latin typeface="Algerian" pitchFamily="82" charset="0"/>
              </a:rPr>
              <a:t>’s </a:t>
            </a:r>
            <a:r>
              <a:rPr lang="it-IT" sz="3200" dirty="0" err="1" smtClean="0">
                <a:latin typeface="Algerian" pitchFamily="82" charset="0"/>
              </a:rPr>
              <a:t>make</a:t>
            </a:r>
            <a:r>
              <a:rPr lang="it-IT" sz="3200" dirty="0" smtClean="0">
                <a:latin typeface="Algerian" pitchFamily="82" charset="0"/>
              </a:rPr>
              <a:t> the </a:t>
            </a:r>
            <a:r>
              <a:rPr lang="it-IT" sz="3200" dirty="0" err="1" smtClean="0">
                <a:latin typeface="Algerian" pitchFamily="82" charset="0"/>
              </a:rPr>
              <a:t>point…</a:t>
            </a:r>
            <a:endParaRPr lang="it-IT" sz="3200" dirty="0">
              <a:latin typeface="Algerian" pitchFamily="82" charset="0"/>
            </a:endParaRPr>
          </a:p>
        </p:txBody>
      </p:sp>
      <p:pic>
        <p:nvPicPr>
          <p:cNvPr id="4098" name="Picture 2" descr="http://1.bp.blogspot.com/-FP_45j-3uK8/T0wfPUAu0JI/AAAAAAAAALY/CtBOrps1Ljc/s1600/Philo_medi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71744"/>
            <a:ext cx="3321811" cy="307183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143504" y="5934670"/>
            <a:ext cx="378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http://1.bp.blogspot.com/-FP_45j-3uK8/T0wfPUAu0JI/AAAAAAAAALY/CtBOrps1Ljc/s1600/Philo_mediev.jpg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14400"/>
          </a:xfrm>
        </p:spPr>
        <p:txBody>
          <a:bodyPr/>
          <a:lstStyle/>
          <a:p>
            <a:r>
              <a:rPr lang="it-IT" sz="3200" dirty="0" err="1" smtClean="0">
                <a:solidFill>
                  <a:schemeClr val="tx1"/>
                </a:solidFill>
                <a:latin typeface="Algerian" pitchFamily="82" charset="0"/>
              </a:rPr>
              <a:t>Let</a:t>
            </a:r>
            <a:r>
              <a:rPr lang="it-IT" sz="3200" dirty="0" smtClean="0">
                <a:solidFill>
                  <a:schemeClr val="tx1"/>
                </a:solidFill>
                <a:latin typeface="Algerian" pitchFamily="82" charset="0"/>
              </a:rPr>
              <a:t>’s </a:t>
            </a:r>
            <a:r>
              <a:rPr lang="it-IT" sz="3200" dirty="0" err="1" smtClean="0">
                <a:solidFill>
                  <a:schemeClr val="tx1"/>
                </a:solidFill>
                <a:latin typeface="Algerian" pitchFamily="82" charset="0"/>
              </a:rPr>
              <a:t>compare…</a:t>
            </a:r>
            <a:endParaRPr lang="it-IT" sz="32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4038600" cy="4525963"/>
          </a:xfrm>
        </p:spPr>
        <p:txBody>
          <a:bodyPr>
            <a:noAutofit/>
          </a:bodyPr>
          <a:lstStyle/>
          <a:p>
            <a:r>
              <a:rPr lang="it-IT" sz="2000" dirty="0" err="1" smtClean="0"/>
              <a:t>Teachers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clericals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err="1" smtClean="0"/>
              <a:t>Education</a:t>
            </a:r>
            <a:r>
              <a:rPr lang="it-IT" sz="2000" dirty="0" smtClean="0"/>
              <a:t> </a:t>
            </a:r>
            <a:r>
              <a:rPr lang="it-IT" sz="2000" dirty="0" err="1" smtClean="0"/>
              <a:t>was</a:t>
            </a:r>
            <a:r>
              <a:rPr lang="it-IT" sz="2000" dirty="0" smtClean="0"/>
              <a:t> </a:t>
            </a:r>
            <a:r>
              <a:rPr lang="it-IT" sz="2000" dirty="0" err="1" smtClean="0"/>
              <a:t>something</a:t>
            </a:r>
            <a:r>
              <a:rPr lang="it-IT" sz="2000" dirty="0" smtClean="0"/>
              <a:t> </a:t>
            </a:r>
            <a:r>
              <a:rPr lang="it-IT" sz="2000" dirty="0" err="1" smtClean="0"/>
              <a:t>affordable</a:t>
            </a:r>
            <a:r>
              <a:rPr lang="it-IT" sz="2000" dirty="0" smtClean="0"/>
              <a:t> just </a:t>
            </a:r>
            <a:r>
              <a:rPr lang="it-IT" sz="2000" dirty="0" err="1" smtClean="0"/>
              <a:t>for</a:t>
            </a:r>
            <a:r>
              <a:rPr lang="it-IT" sz="2000" dirty="0" smtClean="0"/>
              <a:t> the elite, and </a:t>
            </a:r>
            <a:r>
              <a:rPr lang="it-IT" sz="2000" dirty="0" err="1" smtClean="0"/>
              <a:t>girls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allowed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Young people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forced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obey</a:t>
            </a:r>
            <a:r>
              <a:rPr lang="it-IT" sz="2000" dirty="0" smtClean="0"/>
              <a:t> and </a:t>
            </a:r>
            <a:r>
              <a:rPr lang="it-IT" sz="2000" dirty="0" err="1" smtClean="0"/>
              <a:t>submit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teachers</a:t>
            </a:r>
            <a:r>
              <a:rPr lang="it-IT" sz="2000" dirty="0" smtClean="0"/>
              <a:t>, </a:t>
            </a:r>
            <a:r>
              <a:rPr lang="it-IT" sz="2000" dirty="0" err="1" smtClean="0"/>
              <a:t>as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cruely</a:t>
            </a:r>
            <a:r>
              <a:rPr lang="it-IT" sz="2000" dirty="0" smtClean="0"/>
              <a:t> </a:t>
            </a:r>
            <a:r>
              <a:rPr lang="it-IT" sz="2000" dirty="0" err="1" smtClean="0"/>
              <a:t>punished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didn</a:t>
            </a:r>
            <a:r>
              <a:rPr lang="it-IT" sz="2000" dirty="0" smtClean="0"/>
              <a:t>’t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err="1" smtClean="0"/>
              <a:t>During</a:t>
            </a:r>
            <a:r>
              <a:rPr lang="it-IT" sz="2000" dirty="0" smtClean="0"/>
              <a:t> 1330 just the 5%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population</a:t>
            </a:r>
            <a:r>
              <a:rPr lang="it-IT" sz="2000" dirty="0" smtClean="0"/>
              <a:t> </a:t>
            </a:r>
            <a:r>
              <a:rPr lang="it-IT" sz="2000" dirty="0" err="1" smtClean="0"/>
              <a:t>could</a:t>
            </a:r>
            <a:r>
              <a:rPr lang="it-IT" sz="2000" dirty="0" smtClean="0"/>
              <a:t> </a:t>
            </a:r>
            <a:r>
              <a:rPr lang="it-IT" sz="2000" dirty="0" err="1" smtClean="0"/>
              <a:t>read</a:t>
            </a:r>
            <a:r>
              <a:rPr lang="it-IT" sz="2000" dirty="0" smtClean="0"/>
              <a:t> and </a:t>
            </a:r>
            <a:r>
              <a:rPr lang="it-IT" sz="2000" dirty="0" err="1" smtClean="0"/>
              <a:t>write</a:t>
            </a:r>
            <a:r>
              <a:rPr lang="it-IT" sz="2000" dirty="0" smtClean="0"/>
              <a:t> </a:t>
            </a:r>
          </a:p>
          <a:p>
            <a:endParaRPr lang="it-IT" sz="2000" dirty="0" smtClean="0"/>
          </a:p>
          <a:p>
            <a:r>
              <a:rPr lang="it-IT" sz="2000" dirty="0" err="1" smtClean="0"/>
              <a:t>Education</a:t>
            </a:r>
            <a:r>
              <a:rPr lang="it-IT" sz="2000" dirty="0" smtClean="0"/>
              <a:t> </a:t>
            </a:r>
            <a:r>
              <a:rPr lang="it-IT" sz="2000" dirty="0" err="1" smtClean="0"/>
              <a:t>aimed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prepare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war and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life</a:t>
            </a:r>
            <a:endParaRPr lang="it-IT" sz="2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0" y="980728"/>
            <a:ext cx="4038600" cy="5377230"/>
          </a:xfrm>
        </p:spPr>
        <p:txBody>
          <a:bodyPr>
            <a:normAutofit fontScale="25000" lnSpcReduction="20000"/>
          </a:bodyPr>
          <a:lstStyle/>
          <a:p>
            <a:r>
              <a:rPr lang="it-IT" sz="8000" dirty="0" err="1" smtClean="0"/>
              <a:t>Teachers</a:t>
            </a:r>
            <a:r>
              <a:rPr lang="it-IT" sz="8000" dirty="0" smtClean="0"/>
              <a:t> are </a:t>
            </a:r>
            <a:r>
              <a:rPr lang="it-IT" sz="8000" dirty="0" err="1" smtClean="0"/>
              <a:t>laical</a:t>
            </a:r>
            <a:r>
              <a:rPr lang="it-IT" sz="8000" dirty="0" smtClean="0"/>
              <a:t> people </a:t>
            </a:r>
          </a:p>
          <a:p>
            <a:pPr>
              <a:buNone/>
            </a:pPr>
            <a:endParaRPr lang="it-IT" sz="8000" dirty="0" smtClean="0"/>
          </a:p>
          <a:p>
            <a:r>
              <a:rPr lang="it-IT" sz="8000" dirty="0" err="1" smtClean="0"/>
              <a:t>Education</a:t>
            </a:r>
            <a:r>
              <a:rPr lang="it-IT" sz="8000" dirty="0" smtClean="0"/>
              <a:t> </a:t>
            </a:r>
            <a:r>
              <a:rPr lang="it-IT" sz="8000" dirty="0" err="1" smtClean="0"/>
              <a:t>is</a:t>
            </a:r>
            <a:r>
              <a:rPr lang="it-IT" sz="8000" dirty="0" smtClean="0"/>
              <a:t> free and </a:t>
            </a:r>
            <a:r>
              <a:rPr lang="it-IT" sz="8000" dirty="0" err="1" smtClean="0"/>
              <a:t>compulsory</a:t>
            </a:r>
            <a:r>
              <a:rPr lang="it-IT" sz="8000" dirty="0" smtClean="0"/>
              <a:t> </a:t>
            </a:r>
            <a:r>
              <a:rPr lang="it-IT" sz="8000" dirty="0" err="1" smtClean="0"/>
              <a:t>for</a:t>
            </a:r>
            <a:r>
              <a:rPr lang="it-IT" sz="8000" dirty="0" smtClean="0"/>
              <a:t> </a:t>
            </a:r>
            <a:r>
              <a:rPr lang="it-IT" sz="8000" dirty="0" err="1" smtClean="0"/>
              <a:t>everyone</a:t>
            </a:r>
            <a:r>
              <a:rPr lang="it-IT" sz="8000" dirty="0" smtClean="0"/>
              <a:t>, </a:t>
            </a:r>
            <a:r>
              <a:rPr lang="it-IT" sz="8000" dirty="0" err="1" smtClean="0"/>
              <a:t>thanks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the </a:t>
            </a:r>
            <a:r>
              <a:rPr lang="it-IT" sz="8000" dirty="0" err="1" smtClean="0"/>
              <a:t>fundamental</a:t>
            </a:r>
            <a:r>
              <a:rPr lang="it-IT" sz="8000" dirty="0" smtClean="0"/>
              <a:t> </a:t>
            </a:r>
            <a:r>
              <a:rPr lang="it-IT" sz="8000" dirty="0" err="1" smtClean="0"/>
              <a:t>rights</a:t>
            </a:r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r>
              <a:rPr lang="it-IT" sz="8000" dirty="0" err="1" smtClean="0"/>
              <a:t>There</a:t>
            </a:r>
            <a:r>
              <a:rPr lang="it-IT" sz="8000" dirty="0" smtClean="0"/>
              <a:t> </a:t>
            </a:r>
            <a:r>
              <a:rPr lang="it-IT" sz="8000" dirty="0" err="1" smtClean="0"/>
              <a:t>is</a:t>
            </a:r>
            <a:r>
              <a:rPr lang="it-IT" sz="8000" dirty="0" smtClean="0"/>
              <a:t> so </a:t>
            </a:r>
            <a:r>
              <a:rPr lang="it-IT" sz="8000" dirty="0" err="1" smtClean="0"/>
              <a:t>much</a:t>
            </a:r>
            <a:r>
              <a:rPr lang="it-IT" sz="8000" dirty="0" smtClean="0"/>
              <a:t> more </a:t>
            </a:r>
            <a:r>
              <a:rPr lang="it-IT" sz="8000" dirty="0" smtClean="0"/>
              <a:t>free </a:t>
            </a:r>
            <a:r>
              <a:rPr lang="it-IT" sz="8000" dirty="0" err="1" smtClean="0"/>
              <a:t>thinking</a:t>
            </a:r>
            <a:r>
              <a:rPr lang="it-IT" sz="8000" dirty="0" smtClean="0"/>
              <a:t> </a:t>
            </a:r>
            <a:r>
              <a:rPr lang="it-IT" sz="8000" dirty="0" err="1" smtClean="0"/>
              <a:t>as</a:t>
            </a:r>
            <a:r>
              <a:rPr lang="it-IT" sz="8000" dirty="0" smtClean="0"/>
              <a:t> </a:t>
            </a:r>
            <a:r>
              <a:rPr lang="it-IT" sz="8000" dirty="0" err="1" smtClean="0"/>
              <a:t>teachers</a:t>
            </a:r>
            <a:r>
              <a:rPr lang="it-IT" sz="8000" dirty="0" smtClean="0"/>
              <a:t> </a:t>
            </a:r>
            <a:r>
              <a:rPr lang="it-IT" sz="8000" dirty="0" err="1" smtClean="0"/>
              <a:t>have</a:t>
            </a:r>
            <a:r>
              <a:rPr lang="it-IT" sz="8000" dirty="0" smtClean="0"/>
              <a:t> the duty </a:t>
            </a:r>
            <a:r>
              <a:rPr lang="it-IT" sz="8000" dirty="0" err="1" smtClean="0"/>
              <a:t>to</a:t>
            </a:r>
            <a:r>
              <a:rPr lang="it-IT" sz="8000" dirty="0" smtClean="0"/>
              <a:t> </a:t>
            </a:r>
            <a:r>
              <a:rPr lang="it-IT" sz="8000" dirty="0" err="1" smtClean="0"/>
              <a:t>not</a:t>
            </a:r>
            <a:r>
              <a:rPr lang="it-IT" sz="8000" dirty="0" smtClean="0"/>
              <a:t> </a:t>
            </a:r>
            <a:r>
              <a:rPr lang="it-IT" sz="8000" dirty="0" err="1" smtClean="0"/>
              <a:t>affect</a:t>
            </a:r>
            <a:r>
              <a:rPr lang="it-IT" sz="8000" dirty="0" smtClean="0"/>
              <a:t> </a:t>
            </a:r>
            <a:r>
              <a:rPr lang="it-IT" sz="8000" dirty="0" err="1" smtClean="0"/>
              <a:t>their</a:t>
            </a:r>
            <a:r>
              <a:rPr lang="it-IT" sz="8000" dirty="0" smtClean="0"/>
              <a:t> </a:t>
            </a:r>
            <a:r>
              <a:rPr lang="it-IT" sz="8000" dirty="0" err="1" smtClean="0"/>
              <a:t>pupils</a:t>
            </a:r>
            <a:endParaRPr lang="it-IT" sz="8000" dirty="0" smtClean="0"/>
          </a:p>
          <a:p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r>
              <a:rPr lang="it-IT" sz="8000" dirty="0" err="1" smtClean="0"/>
              <a:t>Basically</a:t>
            </a:r>
            <a:r>
              <a:rPr lang="it-IT" sz="8000" dirty="0" smtClean="0"/>
              <a:t> </a:t>
            </a:r>
            <a:r>
              <a:rPr lang="it-IT" sz="8000" dirty="0" err="1" smtClean="0"/>
              <a:t>everyone</a:t>
            </a:r>
            <a:r>
              <a:rPr lang="it-IT" sz="8000" dirty="0" smtClean="0"/>
              <a:t> </a:t>
            </a:r>
            <a:r>
              <a:rPr lang="it-IT" sz="8000" dirty="0" smtClean="0"/>
              <a:t>can </a:t>
            </a:r>
            <a:r>
              <a:rPr lang="it-IT" sz="8000" dirty="0" err="1" smtClean="0"/>
              <a:t>read</a:t>
            </a:r>
            <a:r>
              <a:rPr lang="it-IT" sz="8000" dirty="0" smtClean="0"/>
              <a:t> and </a:t>
            </a:r>
            <a:r>
              <a:rPr lang="it-IT" sz="8000" dirty="0" err="1" smtClean="0"/>
              <a:t>write</a:t>
            </a:r>
            <a:r>
              <a:rPr lang="it-IT" sz="8000" dirty="0" smtClean="0"/>
              <a:t> </a:t>
            </a:r>
            <a:r>
              <a:rPr lang="it-IT" sz="8000" dirty="0" err="1" smtClean="0"/>
              <a:t>nowadays</a:t>
            </a:r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r>
              <a:rPr lang="it-IT" sz="8000" dirty="0" err="1" smtClean="0"/>
              <a:t>Also</a:t>
            </a:r>
            <a:r>
              <a:rPr lang="it-IT" sz="8000" dirty="0" smtClean="0"/>
              <a:t> </a:t>
            </a:r>
            <a:r>
              <a:rPr lang="it-IT" sz="8000" dirty="0" err="1" smtClean="0"/>
              <a:t>thanks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</a:t>
            </a:r>
            <a:r>
              <a:rPr lang="it-IT" sz="8000" dirty="0" err="1" smtClean="0"/>
              <a:t>Europe</a:t>
            </a:r>
            <a:r>
              <a:rPr lang="it-IT" sz="8000" dirty="0" smtClean="0"/>
              <a:t> </a:t>
            </a:r>
            <a:r>
              <a:rPr lang="it-IT" sz="8000" dirty="0" err="1" smtClean="0"/>
              <a:t>we</a:t>
            </a:r>
            <a:r>
              <a:rPr lang="it-IT" sz="8000" dirty="0" smtClean="0"/>
              <a:t> can focus on </a:t>
            </a:r>
            <a:r>
              <a:rPr lang="it-IT" sz="8000" dirty="0" err="1" smtClean="0"/>
              <a:t>studying</a:t>
            </a:r>
            <a:r>
              <a:rPr lang="it-IT" sz="8000" dirty="0" smtClean="0"/>
              <a:t> and </a:t>
            </a:r>
            <a:r>
              <a:rPr lang="it-IT" sz="8000" dirty="0" err="1" smtClean="0"/>
              <a:t>we</a:t>
            </a:r>
            <a:r>
              <a:rPr lang="it-IT" sz="8000" dirty="0" smtClean="0"/>
              <a:t> don’t </a:t>
            </a:r>
            <a:r>
              <a:rPr lang="it-IT" sz="8000" dirty="0" err="1" smtClean="0"/>
              <a:t>need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</a:t>
            </a:r>
            <a:r>
              <a:rPr lang="it-IT" sz="8000" dirty="0" err="1" smtClean="0"/>
              <a:t>be</a:t>
            </a:r>
            <a:r>
              <a:rPr lang="it-IT" sz="8000" dirty="0" smtClean="0"/>
              <a:t> </a:t>
            </a:r>
            <a:r>
              <a:rPr lang="it-IT" sz="8000" dirty="0" err="1" smtClean="0"/>
              <a:t>ready</a:t>
            </a:r>
            <a:r>
              <a:rPr lang="it-IT" sz="8000" dirty="0" smtClean="0"/>
              <a:t> </a:t>
            </a:r>
            <a:r>
              <a:rPr lang="it-IT" sz="8000" dirty="0" err="1" smtClean="0"/>
              <a:t>for</a:t>
            </a:r>
            <a:r>
              <a:rPr lang="it-IT" sz="8000" dirty="0" smtClean="0"/>
              <a:t> </a:t>
            </a:r>
            <a:r>
              <a:rPr lang="it-IT" sz="8000" dirty="0" err="1" smtClean="0"/>
              <a:t>wars</a:t>
            </a:r>
            <a:r>
              <a:rPr lang="it-IT" sz="8000" dirty="0" smtClean="0"/>
              <a:t>, </a:t>
            </a:r>
            <a:r>
              <a:rPr lang="it-IT" sz="8000" dirty="0" err="1" smtClean="0"/>
              <a:t>as</a:t>
            </a:r>
            <a:r>
              <a:rPr lang="it-IT" sz="8000" dirty="0" smtClean="0"/>
              <a:t> </a:t>
            </a:r>
            <a:r>
              <a:rPr lang="it-IT" sz="8000" dirty="0" err="1" smtClean="0"/>
              <a:t>we</a:t>
            </a:r>
            <a:r>
              <a:rPr lang="it-IT" sz="8000" dirty="0" smtClean="0"/>
              <a:t> live in a </a:t>
            </a:r>
            <a:r>
              <a:rPr lang="it-IT" sz="8000" dirty="0" err="1" smtClean="0"/>
              <a:t>peaceful</a:t>
            </a:r>
            <a:r>
              <a:rPr lang="it-IT" sz="8000" dirty="0" smtClean="0"/>
              <a:t> </a:t>
            </a:r>
            <a:r>
              <a:rPr lang="it-IT" sz="8000" dirty="0" smtClean="0"/>
              <a:t>society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1357298"/>
            <a:ext cx="770485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If</a:t>
            </a:r>
            <a:r>
              <a:rPr lang="it-IT" sz="2400" dirty="0" smtClean="0"/>
              <a:t> 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lived</a:t>
            </a:r>
            <a:r>
              <a:rPr lang="it-IT" sz="2400" dirty="0" smtClean="0"/>
              <a:t> in middle </a:t>
            </a:r>
            <a:r>
              <a:rPr lang="it-IT" sz="2400" dirty="0" err="1" smtClean="0"/>
              <a:t>ages</a:t>
            </a:r>
            <a:r>
              <a:rPr lang="it-IT" sz="2400" dirty="0" smtClean="0"/>
              <a:t> </a:t>
            </a:r>
            <a:r>
              <a:rPr lang="it-IT" sz="2400" dirty="0" err="1" smtClean="0"/>
              <a:t>most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us</a:t>
            </a:r>
            <a:r>
              <a:rPr lang="it-IT" sz="2400" dirty="0" smtClean="0"/>
              <a:t> </a:t>
            </a:r>
            <a:r>
              <a:rPr lang="it-IT" sz="2400" dirty="0" err="1" smtClean="0"/>
              <a:t>wouldn</a:t>
            </a:r>
            <a:r>
              <a:rPr lang="it-IT" sz="2400" dirty="0" smtClean="0"/>
              <a:t>’t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able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take </a:t>
            </a:r>
            <a:r>
              <a:rPr lang="it-IT" sz="2400" dirty="0" smtClean="0"/>
              <a:t>part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</a:t>
            </a:r>
            <a:r>
              <a:rPr lang="it-IT" sz="2400" dirty="0" err="1" smtClean="0"/>
              <a:t>lessons</a:t>
            </a:r>
            <a:r>
              <a:rPr lang="it-IT" sz="2400" dirty="0" smtClean="0"/>
              <a:t>,  and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would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forcefully</a:t>
            </a:r>
            <a:r>
              <a:rPr lang="it-IT" sz="2400" dirty="0" smtClean="0"/>
              <a:t> </a:t>
            </a:r>
            <a:r>
              <a:rPr lang="it-IT" sz="2400" dirty="0" err="1" smtClean="0"/>
              <a:t>educated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one</a:t>
            </a:r>
            <a:r>
              <a:rPr lang="it-IT" sz="2400" dirty="0" smtClean="0"/>
              <a:t> way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thinking</a:t>
            </a:r>
            <a:r>
              <a:rPr lang="it-IT" sz="2400" dirty="0" smtClean="0"/>
              <a:t>, so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our</a:t>
            </a:r>
            <a:r>
              <a:rPr lang="it-IT" sz="2400" dirty="0" smtClean="0"/>
              <a:t> </a:t>
            </a:r>
            <a:r>
              <a:rPr lang="it-IT" sz="2400" dirty="0" err="1" smtClean="0"/>
              <a:t>possibilities</a:t>
            </a:r>
            <a:r>
              <a:rPr lang="it-IT" sz="2400" dirty="0" smtClean="0"/>
              <a:t> </a:t>
            </a:r>
            <a:r>
              <a:rPr lang="it-IT" sz="2400" dirty="0" err="1" smtClean="0"/>
              <a:t>would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so </a:t>
            </a:r>
            <a:r>
              <a:rPr lang="it-IT" sz="2400" dirty="0" err="1" smtClean="0"/>
              <a:t>limitated</a:t>
            </a:r>
            <a:r>
              <a:rPr lang="it-IT" sz="2400" dirty="0" smtClean="0"/>
              <a:t>. A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important</a:t>
            </a:r>
            <a:r>
              <a:rPr lang="it-IT" sz="2400" dirty="0" smtClean="0"/>
              <a:t> </a:t>
            </a:r>
            <a:r>
              <a:rPr lang="it-IT" sz="2400" dirty="0" err="1" smtClean="0"/>
              <a:t>point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underline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the </a:t>
            </a:r>
            <a:r>
              <a:rPr lang="it-IT" sz="2400" dirty="0" err="1" smtClean="0"/>
              <a:t>powerful</a:t>
            </a:r>
            <a:r>
              <a:rPr lang="it-IT" sz="2400" dirty="0" smtClean="0"/>
              <a:t> people </a:t>
            </a:r>
            <a:r>
              <a:rPr lang="it-IT" sz="2400" dirty="0" err="1" smtClean="0"/>
              <a:t>had</a:t>
            </a:r>
            <a:r>
              <a:rPr lang="it-IT" sz="2400" dirty="0" smtClean="0"/>
              <a:t> </a:t>
            </a:r>
            <a:r>
              <a:rPr lang="it-IT" sz="2400" dirty="0" err="1" smtClean="0"/>
              <a:t>been</a:t>
            </a:r>
            <a:r>
              <a:rPr lang="it-IT" sz="2400" dirty="0" smtClean="0"/>
              <a:t> </a:t>
            </a:r>
            <a:r>
              <a:rPr lang="it-IT" sz="2400" dirty="0" err="1" smtClean="0"/>
              <a:t>educated</a:t>
            </a:r>
            <a:r>
              <a:rPr lang="it-IT" sz="2400" dirty="0" smtClean="0"/>
              <a:t> </a:t>
            </a:r>
            <a:r>
              <a:rPr lang="it-IT" sz="2400" dirty="0" err="1" smtClean="0"/>
              <a:t>according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same</a:t>
            </a:r>
            <a:r>
              <a:rPr lang="it-IT" sz="2400" dirty="0" smtClean="0"/>
              <a:t> </a:t>
            </a:r>
            <a:r>
              <a:rPr lang="it-IT" sz="2400" dirty="0" err="1" smtClean="0"/>
              <a:t>ideas</a:t>
            </a:r>
            <a:r>
              <a:rPr lang="it-IT" sz="2400" dirty="0" smtClean="0"/>
              <a:t>.  As a </a:t>
            </a:r>
            <a:r>
              <a:rPr lang="it-IT" sz="2400" dirty="0" err="1" smtClean="0"/>
              <a:t>consequence</a:t>
            </a:r>
            <a:r>
              <a:rPr lang="it-IT" sz="2400" dirty="0" smtClean="0"/>
              <a:t> no right </a:t>
            </a:r>
            <a:r>
              <a:rPr lang="it-IT" sz="2400" dirty="0" err="1" smtClean="0"/>
              <a:t>laws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maken</a:t>
            </a:r>
            <a:r>
              <a:rPr lang="it-IT" sz="2400" dirty="0" smtClean="0"/>
              <a:t> and </a:t>
            </a:r>
            <a:r>
              <a:rPr lang="it-IT" sz="2400" dirty="0" err="1" smtClean="0"/>
              <a:t>everything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depend</a:t>
            </a:r>
            <a:r>
              <a:rPr lang="it-IT" sz="2400" dirty="0" smtClean="0"/>
              <a:t> on  </a:t>
            </a:r>
            <a:r>
              <a:rPr lang="it-IT" sz="2400" dirty="0" err="1" smtClean="0"/>
              <a:t>Christianity</a:t>
            </a:r>
            <a:r>
              <a:rPr lang="it-IT" sz="2400" dirty="0" smtClean="0"/>
              <a:t>  </a:t>
            </a:r>
            <a:r>
              <a:rPr lang="it-IT" sz="2400" dirty="0" err="1" smtClean="0"/>
              <a:t>influence</a:t>
            </a:r>
            <a:r>
              <a:rPr lang="it-IT" sz="2400" dirty="0" smtClean="0"/>
              <a:t> and people. 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1472" y="500042"/>
            <a:ext cx="6806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lgerian" pitchFamily="82" charset="0"/>
              </a:rPr>
              <a:t>LET’S DIVE INTO THE MIDDLE </a:t>
            </a:r>
            <a:r>
              <a:rPr lang="it-IT" sz="3200" dirty="0" err="1" smtClean="0">
                <a:latin typeface="Algerian" pitchFamily="82" charset="0"/>
              </a:rPr>
              <a:t>AGE…</a:t>
            </a:r>
            <a:endParaRPr lang="it-IT" sz="3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2910" y="1000108"/>
            <a:ext cx="8001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Education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the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most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powerful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weapon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which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can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use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4000" b="1" i="1" cap="all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change</a:t>
            </a:r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the world. </a:t>
            </a:r>
          </a:p>
          <a:p>
            <a:r>
              <a:rPr lang="it-IT" sz="40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Nelson Mandela </a:t>
            </a:r>
            <a:endParaRPr lang="it-IT" sz="4000" b="1" i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2910" y="4857760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Calefati</a:t>
            </a:r>
            <a:r>
              <a:rPr lang="it-IT" b="1" dirty="0" smtClean="0"/>
              <a:t> Diana</a:t>
            </a:r>
          </a:p>
          <a:p>
            <a:r>
              <a:rPr lang="it-IT" b="1" dirty="0" smtClean="0"/>
              <a:t>Chiatto Ilaria</a:t>
            </a:r>
          </a:p>
          <a:p>
            <a:r>
              <a:rPr lang="it-IT" b="1" dirty="0" smtClean="0"/>
              <a:t>Simone Martina</a:t>
            </a:r>
          </a:p>
          <a:p>
            <a:r>
              <a:rPr lang="it-IT" b="1" dirty="0" smtClean="0"/>
              <a:t>Tesse Alessandro</a:t>
            </a:r>
          </a:p>
          <a:p>
            <a:r>
              <a:rPr lang="it-IT" b="1" dirty="0" err="1" smtClean="0"/>
              <a:t>Kraus</a:t>
            </a:r>
            <a:r>
              <a:rPr lang="it-IT" b="1" dirty="0" smtClean="0"/>
              <a:t> Simon</a:t>
            </a:r>
          </a:p>
          <a:p>
            <a:r>
              <a:rPr lang="it-IT" b="1" dirty="0" err="1" smtClean="0"/>
              <a:t>Barabas</a:t>
            </a:r>
            <a:r>
              <a:rPr lang="it-IT" b="1" dirty="0" smtClean="0"/>
              <a:t>  Hanna</a:t>
            </a:r>
            <a:endParaRPr lang="it-IT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231</TotalTime>
  <Words>380</Words>
  <Application>Microsoft Office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Metro</vt:lpstr>
      <vt:lpstr>cHristianity education</vt:lpstr>
      <vt:lpstr>Diapositiva 2</vt:lpstr>
      <vt:lpstr>Diapositiva 3</vt:lpstr>
      <vt:lpstr>Let’s compare…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Alunno03</dc:creator>
  <cp:lastModifiedBy>Alunno</cp:lastModifiedBy>
  <cp:revision>26</cp:revision>
  <dcterms:created xsi:type="dcterms:W3CDTF">2019-02-13T09:21:48Z</dcterms:created>
  <dcterms:modified xsi:type="dcterms:W3CDTF">2019-02-15T09:57:31Z</dcterms:modified>
</cp:coreProperties>
</file>