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6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3425"/>
    <a:srgbClr val="EE7A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4660"/>
  </p:normalViewPr>
  <p:slideViewPr>
    <p:cSldViewPr>
      <p:cViewPr varScale="1">
        <p:scale>
          <a:sx n="50" d="100"/>
          <a:sy n="50" d="100"/>
        </p:scale>
        <p:origin x="-12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AD7E-B6C1-4D41-9BD7-37CF669F32A1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2EC62B-964B-4AEB-AB28-BDF1253A87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AD7E-B6C1-4D41-9BD7-37CF669F32A1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C62B-964B-4AEB-AB28-BDF1253A87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AD7E-B6C1-4D41-9BD7-37CF669F32A1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C62B-964B-4AEB-AB28-BDF1253A87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8DAD7E-B6C1-4D41-9BD7-37CF669F32A1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E2EC62B-964B-4AEB-AB28-BDF1253A87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AD7E-B6C1-4D41-9BD7-37CF669F32A1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C62B-964B-4AEB-AB28-BDF1253A87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AD7E-B6C1-4D41-9BD7-37CF669F32A1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C62B-964B-4AEB-AB28-BDF1253A87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C62B-964B-4AEB-AB28-BDF1253A87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AD7E-B6C1-4D41-9BD7-37CF669F32A1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AD7E-B6C1-4D41-9BD7-37CF669F32A1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C62B-964B-4AEB-AB28-BDF1253A87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AD7E-B6C1-4D41-9BD7-37CF669F32A1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C62B-964B-4AEB-AB28-BDF1253A87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8DAD7E-B6C1-4D41-9BD7-37CF669F32A1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2EC62B-964B-4AEB-AB28-BDF1253A87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AD7E-B6C1-4D41-9BD7-37CF669F32A1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2EC62B-964B-4AEB-AB28-BDF1253A87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8DAD7E-B6C1-4D41-9BD7-37CF669F32A1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E2EC62B-964B-4AEB-AB28-BDF1253A875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34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SECULARIZATION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education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it-IT" dirty="0" err="1" smtClean="0"/>
              <a:t>Today</a:t>
            </a:r>
            <a:r>
              <a:rPr lang="it-IT" dirty="0" smtClean="0"/>
              <a:t>: </a:t>
            </a:r>
          </a:p>
          <a:p>
            <a:pPr>
              <a:buNone/>
            </a:pPr>
            <a:r>
              <a:rPr lang="it-IT" dirty="0" err="1" smtClean="0"/>
              <a:t>Now</a:t>
            </a:r>
            <a:r>
              <a:rPr lang="it-IT" dirty="0" smtClean="0"/>
              <a:t>, </a:t>
            </a:r>
            <a:r>
              <a:rPr lang="it-IT" dirty="0" err="1" smtClean="0"/>
              <a:t>teaching</a:t>
            </a:r>
            <a:r>
              <a:rPr lang="it-IT" dirty="0" smtClean="0"/>
              <a:t> in </a:t>
            </a:r>
            <a:r>
              <a:rPr lang="it-IT" dirty="0" err="1" smtClean="0"/>
              <a:t>Hungary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quite</a:t>
            </a:r>
            <a:r>
              <a:rPr lang="it-IT" dirty="0" smtClean="0"/>
              <a:t> </a:t>
            </a:r>
            <a:r>
              <a:rPr lang="it-IT" dirty="0" err="1" smtClean="0"/>
              <a:t>complicated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err="1" smtClean="0"/>
              <a:t>Anyway</a:t>
            </a:r>
            <a:r>
              <a:rPr lang="it-IT" dirty="0" smtClean="0"/>
              <a:t> </a:t>
            </a:r>
            <a:r>
              <a:rPr lang="it-IT" dirty="0" err="1" smtClean="0"/>
              <a:t>schools</a:t>
            </a:r>
            <a:r>
              <a:rPr lang="it-IT" dirty="0" smtClean="0"/>
              <a:t>  are public and </a:t>
            </a:r>
            <a:r>
              <a:rPr lang="it-IT" dirty="0" err="1" smtClean="0"/>
              <a:t>seculum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aren</a:t>
            </a:r>
            <a:r>
              <a:rPr lang="it-IT" dirty="0" smtClean="0"/>
              <a:t>’t </a:t>
            </a:r>
            <a:r>
              <a:rPr lang="it-IT" dirty="0" err="1" smtClean="0"/>
              <a:t>too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teachers</a:t>
            </a:r>
            <a:r>
              <a:rPr lang="it-IT" dirty="0" smtClean="0"/>
              <a:t> and the </a:t>
            </a:r>
            <a:r>
              <a:rPr lang="it-IT" dirty="0" err="1" smtClean="0"/>
              <a:t>children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learn</a:t>
            </a:r>
            <a:r>
              <a:rPr lang="it-IT" dirty="0" smtClean="0"/>
              <a:t> a </a:t>
            </a:r>
            <a:r>
              <a:rPr lang="it-IT" dirty="0" err="1" smtClean="0"/>
              <a:t>lot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subjects</a:t>
            </a:r>
            <a:r>
              <a:rPr lang="it-IT" dirty="0" smtClean="0"/>
              <a:t> so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tired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it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/>
          <a:lstStyle/>
          <a:p>
            <a:pPr algn="ctr">
              <a:buNone/>
            </a:pPr>
            <a:r>
              <a:rPr lang="it-IT" sz="3200" dirty="0" smtClean="0"/>
              <a:t>Gerard Bosch</a:t>
            </a:r>
          </a:p>
          <a:p>
            <a:pPr algn="ctr">
              <a:buNone/>
            </a:pPr>
            <a:r>
              <a:rPr lang="it-IT" sz="3200" dirty="0" err="1" smtClean="0"/>
              <a:t>Confalone</a:t>
            </a:r>
            <a:r>
              <a:rPr lang="it-IT" sz="3200" dirty="0" smtClean="0"/>
              <a:t> Mattia</a:t>
            </a:r>
          </a:p>
          <a:p>
            <a:pPr algn="ctr">
              <a:buNone/>
            </a:pPr>
            <a:r>
              <a:rPr lang="it-IT" sz="3200" dirty="0" smtClean="0"/>
              <a:t>Coppola Flavia</a:t>
            </a:r>
          </a:p>
          <a:p>
            <a:pPr algn="ctr">
              <a:buNone/>
            </a:pPr>
            <a:r>
              <a:rPr lang="it-IT" sz="3200" dirty="0" smtClean="0"/>
              <a:t>Pistillo Sara</a:t>
            </a:r>
          </a:p>
          <a:p>
            <a:pPr algn="ctr">
              <a:buNone/>
            </a:pPr>
            <a:r>
              <a:rPr lang="it-IT" sz="3200" dirty="0" err="1" smtClean="0"/>
              <a:t>Ehinger</a:t>
            </a:r>
            <a:r>
              <a:rPr lang="it-IT" sz="3200" dirty="0" smtClean="0"/>
              <a:t> </a:t>
            </a:r>
            <a:r>
              <a:rPr lang="it-IT" sz="3200" dirty="0" err="1" smtClean="0"/>
              <a:t>Jana</a:t>
            </a:r>
            <a:endParaRPr lang="it-IT" sz="3200" dirty="0" smtClean="0"/>
          </a:p>
          <a:p>
            <a:pPr algn="ctr">
              <a:buNone/>
            </a:pPr>
            <a:r>
              <a:rPr lang="it-IT" sz="3200" dirty="0" err="1" smtClean="0"/>
              <a:t>Vègh</a:t>
            </a:r>
            <a:r>
              <a:rPr lang="it-IT" sz="3200" dirty="0" smtClean="0"/>
              <a:t> Anna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secularization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started</a:t>
            </a:r>
            <a:r>
              <a:rPr lang="it-IT" dirty="0" smtClean="0"/>
              <a:t> in 1648 </a:t>
            </a:r>
            <a:r>
              <a:rPr lang="it-IT" dirty="0" err="1" smtClean="0"/>
              <a:t>with</a:t>
            </a:r>
            <a:r>
              <a:rPr lang="it-IT" dirty="0" smtClean="0"/>
              <a:t> the </a:t>
            </a:r>
            <a:r>
              <a:rPr lang="en-US" dirty="0" err="1" smtClean="0"/>
              <a:t>Vestfalia</a:t>
            </a:r>
            <a:r>
              <a:rPr lang="en-US" dirty="0" smtClean="0"/>
              <a:t> peace. We can say it is the transition of the Church’s wealth and property to the State </a:t>
            </a:r>
            <a:r>
              <a:rPr lang="en-US" dirty="0" err="1" smtClean="0"/>
              <a:t>autority</a:t>
            </a:r>
            <a:r>
              <a:rPr lang="en-US" dirty="0" smtClean="0"/>
              <a:t>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general</a:t>
            </a:r>
            <a:r>
              <a:rPr lang="it-IT" dirty="0" smtClean="0"/>
              <a:t>:</a:t>
            </a:r>
            <a:endParaRPr lang="it-IT" dirty="0"/>
          </a:p>
        </p:txBody>
      </p:sp>
      <p:pic>
        <p:nvPicPr>
          <p:cNvPr id="2051" name="Picture 3" descr="C:\Users\liceo nuzzi\Downloads\PHOTO-2019-02-15-09-23-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96952"/>
            <a:ext cx="5472608" cy="320899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Before</a:t>
            </a:r>
            <a:r>
              <a:rPr lang="it-IT" dirty="0" smtClean="0"/>
              <a:t> (18</a:t>
            </a:r>
            <a:r>
              <a:rPr lang="en-US" baseline="30000" dirty="0" err="1" smtClean="0"/>
              <a:t>th</a:t>
            </a:r>
            <a:r>
              <a:rPr lang="en-US" dirty="0" smtClean="0"/>
              <a:t> century):</a:t>
            </a:r>
          </a:p>
          <a:p>
            <a:pPr>
              <a:buNone/>
            </a:pPr>
            <a:r>
              <a:rPr lang="en-US" dirty="0" smtClean="0"/>
              <a:t>Education had already some modern</a:t>
            </a:r>
          </a:p>
          <a:p>
            <a:pPr>
              <a:buNone/>
            </a:pPr>
            <a:r>
              <a:rPr lang="en-US" dirty="0" smtClean="0"/>
              <a:t>approaches; indeed there was a general</a:t>
            </a:r>
          </a:p>
          <a:p>
            <a:pPr>
              <a:buNone/>
            </a:pPr>
            <a:r>
              <a:rPr lang="en-US" dirty="0" smtClean="0"/>
              <a:t>compulsory education, but you had to pay the</a:t>
            </a:r>
          </a:p>
          <a:p>
            <a:pPr>
              <a:buNone/>
            </a:pPr>
            <a:r>
              <a:rPr lang="en-US" dirty="0" smtClean="0"/>
              <a:t>lessons.</a:t>
            </a:r>
          </a:p>
          <a:p>
            <a:pPr>
              <a:buNone/>
            </a:pPr>
            <a:r>
              <a:rPr lang="en-US" dirty="0" smtClean="0"/>
              <a:t>So for many children it was impractical because</a:t>
            </a:r>
          </a:p>
          <a:p>
            <a:pPr>
              <a:buNone/>
            </a:pPr>
            <a:r>
              <a:rPr lang="en-US" dirty="0" smtClean="0"/>
              <a:t>their parents could not afford that and the</a:t>
            </a:r>
          </a:p>
          <a:p>
            <a:pPr>
              <a:buNone/>
            </a:pPr>
            <a:r>
              <a:rPr lang="en-US" dirty="0" smtClean="0"/>
              <a:t>schools were too far from their homes.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GE</a:t>
            </a:r>
            <a:r>
              <a:rPr lang="it-IT" dirty="0" smtClean="0">
                <a:solidFill>
                  <a:srgbClr val="FF0000"/>
                </a:solidFill>
              </a:rPr>
              <a:t>RMA</a:t>
            </a:r>
            <a:r>
              <a:rPr lang="it-IT" dirty="0" smtClean="0">
                <a:solidFill>
                  <a:srgbClr val="FFFF00"/>
                </a:solidFill>
              </a:rPr>
              <a:t>NY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it-IT" dirty="0" err="1" smtClean="0"/>
              <a:t>Today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err="1" smtClean="0"/>
              <a:t>Now</a:t>
            </a:r>
            <a:r>
              <a:rPr lang="it-IT" dirty="0" smtClean="0"/>
              <a:t> </a:t>
            </a:r>
            <a:r>
              <a:rPr lang="it-IT" dirty="0" err="1" smtClean="0"/>
              <a:t>churches</a:t>
            </a:r>
            <a:r>
              <a:rPr lang="it-IT" dirty="0" smtClean="0"/>
              <a:t>  </a:t>
            </a:r>
            <a:r>
              <a:rPr lang="it-IT" dirty="0" err="1" smtClean="0"/>
              <a:t>aren</a:t>
            </a:r>
            <a:r>
              <a:rPr lang="it-IT" dirty="0" smtClean="0"/>
              <a:t>’t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 </a:t>
            </a:r>
            <a:r>
              <a:rPr lang="it-IT" dirty="0" err="1" smtClean="0"/>
              <a:t>were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before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err="1" smtClean="0"/>
              <a:t>Now</a:t>
            </a:r>
            <a:r>
              <a:rPr lang="it-IT" dirty="0" smtClean="0"/>
              <a:t> </a:t>
            </a:r>
            <a:r>
              <a:rPr lang="it-IT" dirty="0" err="1" smtClean="0"/>
              <a:t>everyone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go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school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nine</a:t>
            </a:r>
            <a:r>
              <a:rPr lang="it-IT" dirty="0" smtClean="0"/>
              <a:t> </a:t>
            </a:r>
            <a:r>
              <a:rPr lang="it-IT" dirty="0" err="1" smtClean="0"/>
              <a:t>years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no </a:t>
            </a:r>
            <a:r>
              <a:rPr lang="it-IT" dirty="0" err="1" smtClean="0"/>
              <a:t>matter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much</a:t>
            </a:r>
            <a:r>
              <a:rPr lang="it-IT" dirty="0" smtClean="0"/>
              <a:t> </a:t>
            </a:r>
            <a:r>
              <a:rPr lang="it-IT" dirty="0" err="1" smtClean="0"/>
              <a:t>money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or </a:t>
            </a:r>
            <a:r>
              <a:rPr lang="it-IT" dirty="0" err="1" smtClean="0"/>
              <a:t>where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they</a:t>
            </a:r>
            <a:r>
              <a:rPr lang="it-IT" dirty="0" smtClean="0"/>
              <a:t> live.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Before</a:t>
            </a:r>
            <a:r>
              <a:rPr lang="it-IT" dirty="0"/>
              <a:t> </a:t>
            </a:r>
            <a:r>
              <a:rPr lang="it-IT" dirty="0" smtClean="0"/>
              <a:t>(18</a:t>
            </a:r>
            <a:r>
              <a:rPr lang="en-US" baseline="30000" dirty="0" err="1" smtClean="0"/>
              <a:t>th</a:t>
            </a:r>
            <a:r>
              <a:rPr lang="en-US" dirty="0" smtClean="0"/>
              <a:t> century):</a:t>
            </a:r>
          </a:p>
          <a:p>
            <a:pPr>
              <a:buNone/>
            </a:pPr>
            <a:r>
              <a:rPr lang="en-US" dirty="0" smtClean="0"/>
              <a:t>During this period started the process through</a:t>
            </a:r>
          </a:p>
          <a:p>
            <a:pPr>
              <a:buNone/>
            </a:pPr>
            <a:r>
              <a:rPr lang="en-US" dirty="0" smtClean="0"/>
              <a:t>which the education passed from the Church to</a:t>
            </a:r>
          </a:p>
          <a:p>
            <a:pPr>
              <a:buNone/>
            </a:pPr>
            <a:r>
              <a:rPr lang="en-US" dirty="0" smtClean="0"/>
              <a:t>the State. </a:t>
            </a:r>
          </a:p>
          <a:p>
            <a:pPr>
              <a:buNone/>
            </a:pPr>
            <a:r>
              <a:rPr lang="en-US" dirty="0" smtClean="0"/>
              <a:t>But this transition was gradual indeed there  was</a:t>
            </a:r>
          </a:p>
          <a:p>
            <a:pPr>
              <a:buNone/>
            </a:pPr>
            <a:r>
              <a:rPr lang="en-US" dirty="0" smtClean="0"/>
              <a:t>still the influence of the Church. </a:t>
            </a:r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IT</a:t>
            </a:r>
            <a:r>
              <a:rPr lang="it-IT" dirty="0" smtClean="0"/>
              <a:t>A</a:t>
            </a:r>
            <a:r>
              <a:rPr lang="it-IT" dirty="0" smtClean="0">
                <a:solidFill>
                  <a:srgbClr val="FF0000"/>
                </a:solidFill>
              </a:rPr>
              <a:t>LY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it-IT" dirty="0" err="1" smtClean="0"/>
              <a:t>Today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err="1" smtClean="0"/>
              <a:t>Now</a:t>
            </a:r>
            <a:r>
              <a:rPr lang="it-IT" dirty="0" smtClean="0"/>
              <a:t> </a:t>
            </a:r>
            <a:r>
              <a:rPr lang="it-IT" dirty="0" err="1" smtClean="0"/>
              <a:t>schools</a:t>
            </a:r>
            <a:r>
              <a:rPr lang="it-IT" dirty="0" smtClean="0"/>
              <a:t> are public and </a:t>
            </a:r>
            <a:r>
              <a:rPr lang="it-IT" dirty="0" err="1" smtClean="0"/>
              <a:t>laic</a:t>
            </a:r>
            <a:r>
              <a:rPr lang="it-IT" dirty="0" smtClean="0"/>
              <a:t>. So the Church</a:t>
            </a:r>
          </a:p>
          <a:p>
            <a:pPr>
              <a:buNone/>
            </a:pPr>
            <a:r>
              <a:rPr lang="it-IT" dirty="0" err="1" smtClean="0"/>
              <a:t>doesn</a:t>
            </a:r>
            <a:r>
              <a:rPr lang="it-IT" dirty="0" smtClean="0"/>
              <a:t>’t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anymore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importance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before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err="1" smtClean="0"/>
              <a:t>Nevertheless</a:t>
            </a:r>
            <a:r>
              <a:rPr lang="it-IT" dirty="0" smtClean="0"/>
              <a:t> the </a:t>
            </a:r>
            <a:r>
              <a:rPr lang="it-IT" dirty="0" err="1" smtClean="0"/>
              <a:t>illiteracy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present</a:t>
            </a:r>
            <a:r>
              <a:rPr lang="it-IT" dirty="0" smtClean="0"/>
              <a:t>, in</a:t>
            </a:r>
          </a:p>
          <a:p>
            <a:pPr>
              <a:buNone/>
            </a:pPr>
            <a:r>
              <a:rPr lang="it-IT" dirty="0" err="1" smtClean="0"/>
              <a:t>particular</a:t>
            </a:r>
            <a:r>
              <a:rPr lang="it-IT" dirty="0" smtClean="0"/>
              <a:t> in the South.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Before</a:t>
            </a:r>
            <a:r>
              <a:rPr lang="it-IT" dirty="0" smtClean="0"/>
              <a:t> (18</a:t>
            </a:r>
            <a:r>
              <a:rPr lang="en-US" baseline="30000" dirty="0" err="1" smtClean="0"/>
              <a:t>th</a:t>
            </a:r>
            <a:r>
              <a:rPr lang="en-US" dirty="0" smtClean="0"/>
              <a:t> century):</a:t>
            </a:r>
          </a:p>
          <a:p>
            <a:pPr>
              <a:buNone/>
            </a:pPr>
            <a:r>
              <a:rPr lang="en-US" dirty="0" smtClean="0"/>
              <a:t>The education was based on physical education</a:t>
            </a:r>
          </a:p>
          <a:p>
            <a:pPr>
              <a:buNone/>
            </a:pPr>
            <a:r>
              <a:rPr lang="en-US" dirty="0" smtClean="0"/>
              <a:t>and in the study of classic authors and history.</a:t>
            </a:r>
          </a:p>
          <a:p>
            <a:pPr>
              <a:buNone/>
            </a:pPr>
            <a:r>
              <a:rPr lang="en-US" dirty="0" smtClean="0"/>
              <a:t>There was also the admiration and respect for</a:t>
            </a:r>
          </a:p>
          <a:p>
            <a:pPr>
              <a:buNone/>
            </a:pPr>
            <a:r>
              <a:rPr lang="en-US" dirty="0" smtClean="0"/>
              <a:t>Christianity and God.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S</a:t>
            </a:r>
            <a:r>
              <a:rPr lang="it-IT" dirty="0" smtClean="0">
                <a:solidFill>
                  <a:srgbClr val="FFFF00"/>
                </a:solidFill>
              </a:rPr>
              <a:t>PAI</a:t>
            </a:r>
            <a:r>
              <a:rPr lang="it-IT" dirty="0" smtClean="0">
                <a:solidFill>
                  <a:srgbClr val="FF0000"/>
                </a:solidFill>
              </a:rPr>
              <a:t>N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it-IT" dirty="0" err="1" smtClean="0"/>
              <a:t>Today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err="1" smtClean="0"/>
              <a:t>Now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’s </a:t>
            </a:r>
            <a:r>
              <a:rPr lang="it-IT" dirty="0" err="1" smtClean="0"/>
              <a:t>different</a:t>
            </a:r>
            <a:r>
              <a:rPr lang="it-IT" dirty="0" smtClean="0"/>
              <a:t>. </a:t>
            </a: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subjects</a:t>
            </a:r>
            <a:r>
              <a:rPr lang="it-IT" dirty="0" smtClean="0"/>
              <a:t> and</a:t>
            </a:r>
          </a:p>
          <a:p>
            <a:pPr>
              <a:buNone/>
            </a:pPr>
            <a:r>
              <a:rPr lang="it-IT" dirty="0" err="1" smtClean="0"/>
              <a:t>schools</a:t>
            </a:r>
            <a:r>
              <a:rPr lang="it-IT" dirty="0" smtClean="0"/>
              <a:t> are private and public, </a:t>
            </a:r>
            <a:r>
              <a:rPr lang="it-IT" dirty="0" err="1" smtClean="0"/>
              <a:t>unlike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there</a:t>
            </a:r>
            <a:r>
              <a:rPr lang="it-IT" dirty="0" smtClean="0"/>
              <a:t> are more public </a:t>
            </a:r>
            <a:r>
              <a:rPr lang="it-IT" dirty="0" err="1" smtClean="0"/>
              <a:t>schools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private.</a:t>
            </a:r>
          </a:p>
          <a:p>
            <a:pPr>
              <a:buNone/>
            </a:pPr>
            <a:r>
              <a:rPr lang="it-IT" dirty="0" err="1" smtClean="0"/>
              <a:t>Now</a:t>
            </a:r>
            <a:r>
              <a:rPr lang="it-IT" dirty="0" smtClean="0"/>
              <a:t> the </a:t>
            </a:r>
            <a:r>
              <a:rPr lang="it-IT" dirty="0" err="1" smtClean="0"/>
              <a:t>scholastic</a:t>
            </a:r>
            <a:r>
              <a:rPr lang="it-IT" dirty="0" smtClean="0"/>
              <a:t>  </a:t>
            </a:r>
            <a:r>
              <a:rPr lang="it-IT" dirty="0" err="1" smtClean="0"/>
              <a:t>education</a:t>
            </a:r>
            <a:r>
              <a:rPr lang="it-IT" dirty="0" smtClean="0"/>
              <a:t> </a:t>
            </a:r>
            <a:r>
              <a:rPr lang="it-IT" dirty="0" err="1" smtClean="0"/>
              <a:t>reaches</a:t>
            </a:r>
            <a:r>
              <a:rPr lang="it-IT" dirty="0" smtClean="0"/>
              <a:t> 16 </a:t>
            </a:r>
            <a:r>
              <a:rPr lang="it-IT" dirty="0" err="1" smtClean="0"/>
              <a:t>years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Before (18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it-IT" dirty="0" smtClean="0"/>
              <a:t> </a:t>
            </a:r>
            <a:r>
              <a:rPr lang="en-US" dirty="0" smtClean="0"/>
              <a:t>century</a:t>
            </a:r>
            <a:r>
              <a:rPr lang="it-IT" dirty="0" smtClean="0"/>
              <a:t>):</a:t>
            </a:r>
          </a:p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schools</a:t>
            </a:r>
            <a:r>
              <a:rPr lang="it-IT" dirty="0" smtClean="0"/>
              <a:t>  </a:t>
            </a:r>
            <a:r>
              <a:rPr lang="it-IT" dirty="0" err="1" smtClean="0"/>
              <a:t>were</a:t>
            </a:r>
            <a:r>
              <a:rPr lang="it-IT" dirty="0" smtClean="0"/>
              <a:t> in the </a:t>
            </a:r>
            <a:r>
              <a:rPr lang="it-IT" dirty="0" err="1" smtClean="0"/>
              <a:t>hands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Church.</a:t>
            </a:r>
          </a:p>
          <a:p>
            <a:pPr>
              <a:buNone/>
            </a:pPr>
            <a:r>
              <a:rPr lang="it-IT" dirty="0" err="1" smtClean="0"/>
              <a:t>But</a:t>
            </a:r>
            <a:r>
              <a:rPr lang="it-IT" dirty="0" smtClean="0"/>
              <a:t> in 1777, Maria Theresa (the queen), </a:t>
            </a:r>
            <a:r>
              <a:rPr lang="it-IT" dirty="0" err="1" smtClean="0"/>
              <a:t>with</a:t>
            </a:r>
            <a:r>
              <a:rPr lang="it-IT" dirty="0" smtClean="0"/>
              <a:t> a</a:t>
            </a:r>
          </a:p>
          <a:p>
            <a:pPr>
              <a:buNone/>
            </a:pPr>
            <a:r>
              <a:rPr lang="it-IT" dirty="0" err="1" smtClean="0"/>
              <a:t>law</a:t>
            </a:r>
            <a:r>
              <a:rPr lang="it-IT" dirty="0" smtClean="0"/>
              <a:t> </a:t>
            </a:r>
            <a:r>
              <a:rPr lang="it-IT" dirty="0" err="1" smtClean="0"/>
              <a:t>called</a:t>
            </a:r>
            <a:r>
              <a:rPr lang="it-IT" dirty="0" smtClean="0"/>
              <a:t> “</a:t>
            </a:r>
            <a:r>
              <a:rPr lang="it-IT" dirty="0" err="1" smtClean="0"/>
              <a:t>Order</a:t>
            </a:r>
            <a:r>
              <a:rPr lang="it-IT" dirty="0" smtClean="0"/>
              <a:t> </a:t>
            </a:r>
            <a:r>
              <a:rPr lang="it-IT" dirty="0" err="1" smtClean="0"/>
              <a:t>Ratio</a:t>
            </a:r>
            <a:r>
              <a:rPr lang="it-IT" dirty="0" smtClean="0"/>
              <a:t> </a:t>
            </a:r>
            <a:r>
              <a:rPr lang="it-IT" dirty="0" err="1" smtClean="0"/>
              <a:t>Educationis</a:t>
            </a:r>
            <a:r>
              <a:rPr lang="it-IT" dirty="0" smtClean="0"/>
              <a:t>” </a:t>
            </a:r>
            <a:r>
              <a:rPr lang="it-IT" dirty="0" err="1" smtClean="0"/>
              <a:t>placed</a:t>
            </a:r>
            <a:r>
              <a:rPr lang="it-IT" dirty="0" smtClean="0"/>
              <a:t>  </a:t>
            </a:r>
            <a:r>
              <a:rPr lang="it-IT" dirty="0" err="1" smtClean="0"/>
              <a:t>all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the </a:t>
            </a:r>
            <a:r>
              <a:rPr lang="it-IT" dirty="0" err="1" smtClean="0"/>
              <a:t>religious</a:t>
            </a:r>
            <a:r>
              <a:rPr lang="it-IT" dirty="0" smtClean="0"/>
              <a:t> </a:t>
            </a:r>
            <a:r>
              <a:rPr lang="it-IT" dirty="0" err="1" smtClean="0"/>
              <a:t>schools</a:t>
            </a:r>
            <a:r>
              <a:rPr lang="it-IT" dirty="0" smtClean="0"/>
              <a:t> under  State supervision</a:t>
            </a:r>
          </a:p>
          <a:p>
            <a:pPr>
              <a:buNone/>
            </a:pPr>
            <a:r>
              <a:rPr lang="it-IT" dirty="0" smtClean="0"/>
              <a:t>and the </a:t>
            </a:r>
            <a:r>
              <a:rPr lang="it-IT" dirty="0" err="1" smtClean="0"/>
              <a:t>number</a:t>
            </a:r>
            <a:r>
              <a:rPr lang="it-IT" dirty="0" smtClean="0"/>
              <a:t> 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shools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increased</a:t>
            </a:r>
            <a:r>
              <a:rPr lang="it-IT" dirty="0" smtClean="0"/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HU</a:t>
            </a:r>
            <a:r>
              <a:rPr lang="it-IT" dirty="0" smtClean="0"/>
              <a:t>NGA</a:t>
            </a:r>
            <a:r>
              <a:rPr lang="it-IT" dirty="0" smtClean="0">
                <a:solidFill>
                  <a:srgbClr val="00B050"/>
                </a:solidFill>
              </a:rPr>
              <a:t>RY</a:t>
            </a:r>
            <a:endParaRPr lang="it-I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208</TotalTime>
  <Words>369</Words>
  <Application>Microsoft Office PowerPoint</Application>
  <PresentationFormat>Presentazione su schermo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Carta</vt:lpstr>
      <vt:lpstr>SECULARIZATION (education)</vt:lpstr>
      <vt:lpstr>In general:</vt:lpstr>
      <vt:lpstr>GERMANY</vt:lpstr>
      <vt:lpstr>Diapositiva 4</vt:lpstr>
      <vt:lpstr>ITALY</vt:lpstr>
      <vt:lpstr>Diapositiva 6</vt:lpstr>
      <vt:lpstr>SPAIN</vt:lpstr>
      <vt:lpstr>Diapositiva 8</vt:lpstr>
      <vt:lpstr>HUNGARY</vt:lpstr>
      <vt:lpstr>Diapositiva 10</vt:lpstr>
      <vt:lpstr>Diapositiva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SECULARIZATION (education)</dc:title>
  <dc:creator>Alunno10</dc:creator>
  <cp:lastModifiedBy>Alunno06</cp:lastModifiedBy>
  <cp:revision>27</cp:revision>
  <dcterms:created xsi:type="dcterms:W3CDTF">2019-02-13T11:32:17Z</dcterms:created>
  <dcterms:modified xsi:type="dcterms:W3CDTF">2019-02-15T10:57:57Z</dcterms:modified>
</cp:coreProperties>
</file>