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7" r:id="rId7"/>
    <p:sldId id="263" r:id="rId8"/>
    <p:sldId id="257" r:id="rId9"/>
    <p:sldId id="258" r:id="rId10"/>
    <p:sldId id="259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260F-86A6-4F34-8817-4206D26B5FDD}" type="datetimeFigureOut">
              <a:rPr lang="hu-HU" smtClean="0"/>
              <a:t>2020. 11. 13.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2CA8-2D21-4532-9F2B-75A0F7C5A917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u.wikipedia.org/wiki/A_magyar_z%C3%A1szl%C3%B3_%C3%A9s_c%C3%ADmer_napj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istamagazin.hu/hir/sopron-tuztoronytol-a-banfalvi-kolostori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news.com/2020/06/04/trianon-trauma-why-is-the-peace-treaty-signed-100-years-ago-seen-as-a-national-tragedy" TargetMode="External"/><Relationship Id="rId2" Type="http://schemas.openxmlformats.org/officeDocument/2006/relationships/hyperlink" Target="https://www.hungarianpod101.com/blog/2020/05/25/celebrating-national-unity-day-in-hungary/?fbclid=IwAR0KCfqAfNsEv2ppsb8nBChxhVShcIymajABs_LHygTY4Y1cNSTc0zpz-y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pulse/understanding-hungarys-day-national-unity-mikl%C3%B3s-korn%C3%A9l-l%C3%A1z%C3%A1r?fbclid=IwAR2vn4wDTjTNtl5EBsuy3OTjIzNK4gMQGfCoFRQwYVIxJqpaOMSkQb4vTr0" TargetMode="External"/><Relationship Id="rId5" Type="http://schemas.openxmlformats.org/officeDocument/2006/relationships/hyperlink" Target="https://hungarytoday.hu/13041-2-89989/" TargetMode="External"/><Relationship Id="rId4" Type="http://schemas.openxmlformats.org/officeDocument/2006/relationships/hyperlink" Target="https://doksi.hu/news.php?order=ShowArticle&amp;id=46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rass%C3%B3#/media/F%C3%A1jl:Brassopanorama.jpg" TargetMode="External"/><Relationship Id="rId3" Type="http://schemas.openxmlformats.org/officeDocument/2006/relationships/hyperlink" Target="https://egypercestortenelem.blog.hu/2020/06/03/a_trianoni_bekeszerzodes_napja_kepekben" TargetMode="External"/><Relationship Id="rId7" Type="http://schemas.openxmlformats.org/officeDocument/2006/relationships/hyperlink" Target="http://www.magyarvagyok.hu/kultura/regiok/erdely/banat/3863-Temesvar.html" TargetMode="External"/><Relationship Id="rId2" Type="http://schemas.openxmlformats.org/officeDocument/2006/relationships/hyperlink" Target="https://hu.wikipedia.org/wiki/A_magyar_z%C3%A1szl%C3%B3_%C3%A9s_c%C3%ADmer_nap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times.com/travel/la-tr-bratislava-20120429-story.html" TargetMode="External"/><Relationship Id="rId11" Type="http://schemas.openxmlformats.org/officeDocument/2006/relationships/hyperlink" Target="https://www.turistamagazin.hu/hir/sopron-tuztoronytol-a-banfalvi-kolostorig" TargetMode="External"/><Relationship Id="rId5" Type="http://schemas.openxmlformats.org/officeDocument/2006/relationships/hyperlink" Target="https://hu.wikipedia.org/wiki/F%C3%A1jl:Arad_Rathaus_3689.jpg" TargetMode="External"/><Relationship Id="rId10" Type="http://schemas.openxmlformats.org/officeDocument/2006/relationships/hyperlink" Target="https://www.karpatinfo.net/latnivalok/segesvar-tortenelmi-kozpontja" TargetMode="External"/><Relationship Id="rId4" Type="http://schemas.openxmlformats.org/officeDocument/2006/relationships/hyperlink" Target="https://doksi.hu/news.php?order=ShowArticle&amp;id=466" TargetMode="External"/><Relationship Id="rId9" Type="http://schemas.openxmlformats.org/officeDocument/2006/relationships/hyperlink" Target="https://hu.wikipedia.org/wiki/D%C3%A9va#/media/F%C3%A1jl:RO_HD_Deva_Centru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gypercestortenelem.blog.hu/2020/06/03/a_trianoni_bekeszerzodes_napja_kepekb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ksi.hu/news.php?order=ShowArticle&amp;id=4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F%C3%A1jl:Arad_Rathaus_3689.jpg" TargetMode="External"/><Relationship Id="rId7" Type="http://schemas.openxmlformats.org/officeDocument/2006/relationships/hyperlink" Target="http://www.magyarvagyok.hu/kultura/regiok/erdely/banat/3863-Temesva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latimes.com/travel/la-tr-bratislava-20120429-story.html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hu.wikipedia.org/wiki/D%C3%A9va#/media/F%C3%A1jl:RO_HD_Deva_Centr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arpatinfo.net/latnivalok/segesvar-tortenelmi-kozpontja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hu.wikipedia.org/wiki/Brass%C3%B3#/media/F%C3%A1jl:Brassopanoram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99642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4</a:t>
            </a:r>
            <a:b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National Unity</a:t>
            </a:r>
            <a:endParaRPr lang="hu-H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211760" y="6021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smtClean="0"/>
              <a:t>Source: </a:t>
            </a:r>
            <a:r>
              <a:rPr lang="hu-HU" sz="800" dirty="0" smtClean="0">
                <a:hlinkClick r:id="rId2"/>
              </a:rPr>
              <a:t>https</a:t>
            </a:r>
            <a:r>
              <a:rPr lang="hu-HU" sz="800" dirty="0">
                <a:hlinkClick r:id="rId2"/>
              </a:rPr>
              <a:t>://hu.wikipedia.org/wiki/A_magyar_z%C3%A1szl%C3%B3_%</a:t>
            </a:r>
            <a:r>
              <a:rPr lang="hu-HU" sz="800" dirty="0" smtClean="0">
                <a:hlinkClick r:id="rId2"/>
              </a:rPr>
              <a:t>C3%A9s_c%C3%ADmer_napja</a:t>
            </a:r>
            <a:r>
              <a:rPr lang="hu-HU" sz="800" dirty="0" smtClean="0"/>
              <a:t> </a:t>
            </a:r>
            <a:endParaRPr lang="hu-HU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60" y="2519734"/>
            <a:ext cx="48768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Sopron- </a:t>
            </a:r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Town of Loyalty</a:t>
            </a:r>
            <a:endParaRPr lang="hu-H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A hűség városa, Sopron | Tündérker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3076" name="AutoShape 4" descr="A hűség városa, Sopron | Tündérker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19672" y="479715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In December 1921, a referendum was held to</a:t>
            </a:r>
            <a:r>
              <a:rPr lang="hu-HU" sz="2400" dirty="0"/>
              <a:t> </a:t>
            </a:r>
            <a:r>
              <a:rPr lang="hu-HU" sz="2400" dirty="0" smtClean="0"/>
              <a:t>decide if Sopron should belong to Austria or Hungary. The residents of Sopron chose to remain with Hungary, earning it its respectable title ”The Town of Loyalty”.</a:t>
            </a:r>
            <a:endParaRPr lang="hu-HU" sz="2400" dirty="0"/>
          </a:p>
        </p:txBody>
      </p:sp>
      <p:pic>
        <p:nvPicPr>
          <p:cNvPr id="3084" name="Picture 12" descr="Sopron – Tűztoronytól a bánfalvi kolost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30446" cy="2727960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2123728" y="4149080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Source: </a:t>
            </a:r>
            <a:r>
              <a:rPr lang="hu-HU" sz="1100" dirty="0" smtClean="0">
                <a:hlinkClick r:id="rId3"/>
              </a:rPr>
              <a:t>https://www.turistamagazin.hu/hir/sopron-tuztoronytol-a-banfalvi-kolostorig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460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by</a:t>
            </a:r>
            <a:r>
              <a:rPr lang="hu-HU" i="1" dirty="0" smtClean="0"/>
              <a:t>: Kristóf Baranyi</a:t>
            </a:r>
            <a:br>
              <a:rPr lang="hu-HU" i="1" dirty="0" smtClean="0"/>
            </a:br>
            <a:r>
              <a:rPr lang="hu-HU" i="1" dirty="0"/>
              <a:t>                              </a:t>
            </a:r>
            <a:r>
              <a:rPr lang="hu-HU" i="1" dirty="0" smtClean="0"/>
              <a:t>Ábel Györe</a:t>
            </a:r>
            <a:endParaRPr lang="hu-HU" i="1" dirty="0"/>
          </a:p>
          <a:p>
            <a:pPr marL="0" indent="0">
              <a:buNone/>
            </a:pPr>
            <a:r>
              <a:rPr lang="hu-HU" i="1" dirty="0"/>
              <a:t>                              </a:t>
            </a:r>
            <a:r>
              <a:rPr lang="hu-HU" i="1" dirty="0" smtClean="0"/>
              <a:t>Fruzsina Gaál </a:t>
            </a:r>
            <a:br>
              <a:rPr lang="hu-HU" i="1" dirty="0" smtClean="0"/>
            </a:br>
            <a:r>
              <a:rPr lang="hu-HU" i="1" dirty="0"/>
              <a:t>                              </a:t>
            </a:r>
            <a:r>
              <a:rPr lang="hu-HU" i="1" dirty="0" smtClean="0"/>
              <a:t>Lili Lendvai</a:t>
            </a:r>
            <a:endParaRPr lang="hu-HU" i="1" dirty="0"/>
          </a:p>
          <a:p>
            <a:pPr marL="0" indent="0">
              <a:buNone/>
            </a:pPr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29754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/>
              <a:t>Sources: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900" dirty="0" smtClean="0">
                <a:hlinkClick r:id="rId2"/>
              </a:rPr>
              <a:t>https</a:t>
            </a:r>
            <a:r>
              <a:rPr lang="hu-HU" sz="1900" dirty="0">
                <a:hlinkClick r:id="rId2"/>
              </a:rPr>
              <a:t>://www.hungarianpod101.com/blog/2020/05/25/celebrating-national-unity-day-in-hungary/?fbclid=IwAR0KCfqAfNsEv2ppsb8nBChxhVShcIymajABs_LHygTY4Y1cNSTc0zpz-y8</a:t>
            </a:r>
            <a:r>
              <a:rPr lang="hu-HU" sz="1900" dirty="0"/>
              <a:t/>
            </a:r>
            <a:br>
              <a:rPr lang="hu-HU" sz="1900" dirty="0"/>
            </a:br>
            <a:endParaRPr lang="hu-HU" sz="1900" dirty="0" smtClean="0"/>
          </a:p>
          <a:p>
            <a:r>
              <a:rPr lang="hu-HU" sz="1900" dirty="0">
                <a:hlinkClick r:id="rId3"/>
              </a:rPr>
              <a:t>https://</a:t>
            </a:r>
            <a:r>
              <a:rPr lang="hu-HU" sz="1900" dirty="0" smtClean="0">
                <a:hlinkClick r:id="rId3"/>
              </a:rPr>
              <a:t>www.euronews.com/2020/06/04/trianon-trauma-why-is-the-peace-treaty-signed-100-years-ago-seen-as-a-national-tragedy</a:t>
            </a:r>
            <a:r>
              <a:rPr lang="hu-HU" sz="1900" dirty="0" smtClean="0"/>
              <a:t> </a:t>
            </a:r>
          </a:p>
          <a:p>
            <a:pPr marL="0" indent="0">
              <a:buNone/>
            </a:pPr>
            <a:endParaRPr lang="hu-HU" sz="1900" dirty="0" smtClean="0"/>
          </a:p>
          <a:p>
            <a:r>
              <a:rPr lang="hu-HU" sz="2000" dirty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doksi.hu/news.php?order=ShowArticle&amp;id=466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1900" dirty="0">
                <a:hlinkClick r:id="rId5"/>
              </a:rPr>
              <a:t>https://hungarytoday.hu/13041-2-89989</a:t>
            </a:r>
            <a:r>
              <a:rPr lang="hu-HU" sz="1900" dirty="0" smtClean="0">
                <a:hlinkClick r:id="rId5"/>
              </a:rPr>
              <a:t>/</a:t>
            </a:r>
            <a:r>
              <a:rPr lang="hu-HU" sz="1900" dirty="0" smtClean="0"/>
              <a:t> </a:t>
            </a:r>
          </a:p>
          <a:p>
            <a:pPr marL="0" indent="0">
              <a:buNone/>
            </a:pPr>
            <a:endParaRPr lang="hu-HU" sz="1900" dirty="0"/>
          </a:p>
          <a:p>
            <a:r>
              <a:rPr lang="hu-HU" sz="1900" dirty="0">
                <a:hlinkClick r:id="rId6"/>
              </a:rPr>
              <a:t>https://</a:t>
            </a:r>
            <a:r>
              <a:rPr lang="hu-HU" sz="1900" dirty="0" smtClean="0">
                <a:hlinkClick r:id="rId6"/>
              </a:rPr>
              <a:t>www.linkedin.com/pulse/understanding-hungarys-day-national-unity-mikl%C3%B3s-korn%C3%A9l-l%C3%A1z%C3%A1r?fbclid=IwAR2vn4wDTjTNtl5EBsuy3OTjIzNK4gMQGfCoFRQwYVIxJqpaOMSkQb4vTr0</a:t>
            </a:r>
            <a:r>
              <a:rPr lang="hu-HU" sz="1900" dirty="0" smtClean="0"/>
              <a:t> </a:t>
            </a:r>
            <a:endParaRPr lang="hu-HU" sz="19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12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/>
              <a:t>Pictures: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2900" dirty="0">
                <a:hlinkClick r:id="rId2"/>
              </a:rPr>
              <a:t>https://hu.wikipedia.org/wiki/A_magyar_z%C3%A1szl%C3%B3_%</a:t>
            </a:r>
            <a:r>
              <a:rPr lang="hu-HU" sz="2900" dirty="0" smtClean="0">
                <a:hlinkClick r:id="rId2"/>
              </a:rPr>
              <a:t>C3%A9s_c%C3%ADmer_napja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3"/>
              </a:rPr>
              <a:t>https://</a:t>
            </a:r>
            <a:r>
              <a:rPr lang="hu-HU" sz="2900" dirty="0" smtClean="0">
                <a:hlinkClick r:id="rId3"/>
              </a:rPr>
              <a:t>egypercestortenelem.blog.hu/2020/06/03/a_trianoni_bekeszerzodes_napja_kepekben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 smtClean="0">
                <a:hlinkClick r:id="rId4"/>
              </a:rPr>
              <a:t>https</a:t>
            </a:r>
            <a:r>
              <a:rPr lang="hu-HU" sz="2900" dirty="0">
                <a:hlinkClick r:id="rId4"/>
              </a:rPr>
              <a:t>://</a:t>
            </a:r>
            <a:r>
              <a:rPr lang="hu-HU" sz="2900" dirty="0" smtClean="0">
                <a:hlinkClick r:id="rId4"/>
              </a:rPr>
              <a:t>doksi.hu/news.php?order=ShowArticle&amp;id=466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5"/>
              </a:rPr>
              <a:t>https://</a:t>
            </a:r>
            <a:r>
              <a:rPr lang="hu-HU" sz="2900" dirty="0" smtClean="0">
                <a:hlinkClick r:id="rId5"/>
              </a:rPr>
              <a:t>hu.wikipedia.org/wiki/F%C3%A1jl:Arad_Rathaus_3689.jpg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6"/>
              </a:rPr>
              <a:t>https://</a:t>
            </a:r>
            <a:r>
              <a:rPr lang="hu-HU" sz="2900" dirty="0" smtClean="0">
                <a:hlinkClick r:id="rId6"/>
              </a:rPr>
              <a:t>www.latimes.com/travel/la-tr-bratislava-20120429-story.html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7"/>
              </a:rPr>
              <a:t>http://</a:t>
            </a:r>
            <a:r>
              <a:rPr lang="hu-HU" sz="2900" dirty="0" smtClean="0">
                <a:hlinkClick r:id="rId7"/>
              </a:rPr>
              <a:t>www.magyarvagyok.hu/kultura/regiok/erdely/banat/3863-Temesvar.html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8"/>
              </a:rPr>
              <a:t>https://hu.wikipedia.org/wiki/Brass%C3%B3#/</a:t>
            </a:r>
            <a:r>
              <a:rPr lang="hu-HU" sz="2900" dirty="0" smtClean="0">
                <a:hlinkClick r:id="rId8"/>
              </a:rPr>
              <a:t>media/F%C3%A1jl:Brassopanorama.jpg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9"/>
              </a:rPr>
              <a:t>https://hu.wikipedia.org/wiki/D%C3%A9va#/</a:t>
            </a:r>
            <a:r>
              <a:rPr lang="hu-HU" sz="2900" dirty="0" smtClean="0">
                <a:hlinkClick r:id="rId9"/>
              </a:rPr>
              <a:t>media/F%C3%A1jl:RO_HD_Deva_Centru.jpg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10"/>
              </a:rPr>
              <a:t>https://</a:t>
            </a:r>
            <a:r>
              <a:rPr lang="hu-HU" sz="2900" dirty="0" smtClean="0">
                <a:hlinkClick r:id="rId10"/>
              </a:rPr>
              <a:t>www.karpatinfo.net/latnivalok/segesvar-tortenelmi-kozpontja</a:t>
            </a:r>
            <a:r>
              <a:rPr lang="hu-HU" sz="2900" dirty="0" smtClean="0"/>
              <a:t> </a:t>
            </a:r>
            <a:endParaRPr lang="hu-HU" sz="2900" dirty="0"/>
          </a:p>
          <a:p>
            <a:r>
              <a:rPr lang="hu-HU" sz="2900" dirty="0">
                <a:hlinkClick r:id="rId11"/>
              </a:rPr>
              <a:t>https://</a:t>
            </a:r>
            <a:r>
              <a:rPr lang="hu-HU" sz="2900" dirty="0" smtClean="0">
                <a:hlinkClick r:id="rId11"/>
              </a:rPr>
              <a:t>www.turistamagazin.hu/hir/sopron-tuztoronytol-a-banfalvi-kolostorig</a:t>
            </a:r>
            <a:r>
              <a:rPr lang="hu-HU" sz="2900" dirty="0" smtClean="0"/>
              <a:t> </a:t>
            </a:r>
            <a:endParaRPr lang="hu-HU" sz="29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97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National Unity Day in Hungary?</a:t>
            </a:r>
            <a:endParaRPr lang="hu-H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88840"/>
            <a:ext cx="8784976" cy="464137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It is a</a:t>
            </a:r>
            <a:r>
              <a:rPr lang="en-US" sz="2800" dirty="0" smtClean="0"/>
              <a:t>lso </a:t>
            </a:r>
            <a:r>
              <a:rPr lang="en-US" sz="2800" dirty="0"/>
              <a:t>known as the Memorial Day of the Treaty of </a:t>
            </a:r>
            <a:r>
              <a:rPr lang="en-US" sz="2800" b="1" dirty="0">
                <a:solidFill>
                  <a:srgbClr val="FF0000"/>
                </a:solidFill>
              </a:rPr>
              <a:t>Trianon</a:t>
            </a:r>
          </a:p>
          <a:p>
            <a:r>
              <a:rPr lang="hu-HU" sz="2800" dirty="0" smtClean="0"/>
              <a:t>It is a</a:t>
            </a:r>
            <a:r>
              <a:rPr lang="en-US" sz="2800" dirty="0" smtClean="0"/>
              <a:t> </a:t>
            </a:r>
            <a:r>
              <a:rPr lang="en-US" sz="2800" dirty="0"/>
              <a:t>holiday to commemorate a great </a:t>
            </a:r>
            <a:r>
              <a:rPr lang="hu-HU" sz="2800" dirty="0" smtClean="0"/>
              <a:t>”</a:t>
            </a:r>
            <a:r>
              <a:rPr lang="en-US" sz="2800" dirty="0" smtClean="0"/>
              <a:t>national tragedy</a:t>
            </a:r>
            <a:r>
              <a:rPr lang="hu-HU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/>
              <a:t>that occured as a result of World </a:t>
            </a:r>
            <a:r>
              <a:rPr lang="en-US" sz="2800" dirty="0" smtClean="0"/>
              <a:t>War</a:t>
            </a:r>
            <a:r>
              <a:rPr lang="hu-HU" sz="2800" dirty="0" smtClean="0"/>
              <a:t> I</a:t>
            </a:r>
            <a:endParaRPr lang="en-US" sz="2800" dirty="0"/>
          </a:p>
          <a:p>
            <a:r>
              <a:rPr lang="en-US" sz="2800" dirty="0"/>
              <a:t>It has been an official holiday in Hungary since 2010</a:t>
            </a:r>
          </a:p>
          <a:p>
            <a:r>
              <a:rPr lang="en-US" sz="2800" dirty="0"/>
              <a:t>This day is a great opportunity for us </a:t>
            </a:r>
            <a:r>
              <a:rPr lang="hu-HU" sz="2800" dirty="0"/>
              <a:t>H</a:t>
            </a:r>
            <a:r>
              <a:rPr lang="en-US" sz="2800" dirty="0" smtClean="0"/>
              <a:t>ungarian citizens </a:t>
            </a:r>
            <a:r>
              <a:rPr lang="en-US" sz="2800" dirty="0"/>
              <a:t>to unite </a:t>
            </a:r>
            <a:r>
              <a:rPr lang="en-US" sz="2800" dirty="0" smtClean="0"/>
              <a:t>with </a:t>
            </a:r>
            <a:r>
              <a:rPr lang="hu-HU" sz="2800" dirty="0"/>
              <a:t>H</a:t>
            </a:r>
            <a:r>
              <a:rPr lang="en-US" sz="2800" dirty="0" smtClean="0"/>
              <a:t>ungarian </a:t>
            </a:r>
            <a:r>
              <a:rPr lang="en-US" sz="2800" dirty="0"/>
              <a:t>people who live outside </a:t>
            </a:r>
            <a:r>
              <a:rPr lang="en-US" sz="2800" dirty="0" smtClean="0"/>
              <a:t>the </a:t>
            </a:r>
            <a:r>
              <a:rPr lang="en-US" sz="2800" dirty="0"/>
              <a:t>country</a:t>
            </a:r>
            <a:br>
              <a:rPr lang="en-US" sz="2800" dirty="0"/>
            </a:br>
            <a:endParaRPr lang="en-US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2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of Trianon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>
                <a:latin typeface="+mj-lt"/>
              </a:rPr>
              <a:t>It was</a:t>
            </a:r>
            <a:r>
              <a:rPr lang="en-US" sz="2400" dirty="0">
                <a:latin typeface="+mj-lt"/>
              </a:rPr>
              <a:t> </a:t>
            </a:r>
            <a:r>
              <a:rPr lang="hu-HU" sz="2400" dirty="0" smtClean="0">
                <a:latin typeface="+mj-lt"/>
              </a:rPr>
              <a:t>an </a:t>
            </a:r>
            <a:r>
              <a:rPr lang="en-US" sz="2400" dirty="0" smtClean="0">
                <a:latin typeface="+mj-lt"/>
              </a:rPr>
              <a:t>agreemen</a:t>
            </a:r>
            <a:r>
              <a:rPr lang="hu-HU" sz="2400" dirty="0" smtClean="0">
                <a:latin typeface="+mj-lt"/>
              </a:rPr>
              <a:t>t, but</a:t>
            </a:r>
            <a:r>
              <a:rPr lang="en-US" sz="2400" dirty="0">
                <a:latin typeface="+mj-lt"/>
              </a:rPr>
              <a:t> Hungarians tend </a:t>
            </a:r>
            <a:r>
              <a:rPr lang="en-US" sz="2400" dirty="0" smtClean="0">
                <a:latin typeface="+mj-lt"/>
              </a:rPr>
              <a:t>to</a:t>
            </a:r>
            <a:r>
              <a:rPr lang="hu-HU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descri</a:t>
            </a:r>
            <a:r>
              <a:rPr lang="hu-HU" sz="2400" dirty="0" smtClean="0">
                <a:latin typeface="+mj-lt"/>
              </a:rPr>
              <a:t>be it</a:t>
            </a:r>
            <a:r>
              <a:rPr lang="en-US" sz="2400" dirty="0">
                <a:latin typeface="+mj-lt"/>
              </a:rPr>
              <a:t> as </a:t>
            </a:r>
            <a:r>
              <a:rPr lang="hu-HU" sz="2400" dirty="0" smtClean="0">
                <a:latin typeface="+mj-lt"/>
              </a:rPr>
              <a:t>”</a:t>
            </a:r>
            <a:r>
              <a:rPr lang="en-US" sz="2400" dirty="0" smtClean="0">
                <a:latin typeface="+mj-lt"/>
              </a:rPr>
              <a:t>trauma</a:t>
            </a:r>
            <a:r>
              <a:rPr lang="hu-HU" sz="2400" dirty="0" smtClean="0">
                <a:latin typeface="+mj-lt"/>
              </a:rPr>
              <a:t>”</a:t>
            </a:r>
            <a:r>
              <a:rPr lang="en-US" sz="2400" dirty="0">
                <a:latin typeface="+mj-lt"/>
              </a:rPr>
              <a:t> or </a:t>
            </a:r>
            <a:r>
              <a:rPr lang="hu-HU" sz="2400" dirty="0" smtClean="0">
                <a:latin typeface="+mj-lt"/>
              </a:rPr>
              <a:t>”</a:t>
            </a:r>
            <a:r>
              <a:rPr lang="en-US" sz="2400" dirty="0" smtClean="0">
                <a:latin typeface="+mj-lt"/>
              </a:rPr>
              <a:t>tragedy</a:t>
            </a:r>
            <a:r>
              <a:rPr lang="hu-HU" sz="2400" dirty="0" smtClean="0">
                <a:latin typeface="+mj-lt"/>
              </a:rPr>
              <a:t>”. It also meant</a:t>
            </a:r>
            <a:r>
              <a:rPr lang="en-US" sz="2400" dirty="0">
                <a:latin typeface="+mj-lt"/>
              </a:rPr>
              <a:t> the collapse of the Austro-Hungarian </a:t>
            </a:r>
            <a:r>
              <a:rPr lang="hu-HU" sz="2400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mpire</a:t>
            </a:r>
            <a:r>
              <a:rPr lang="en-US" sz="2400" dirty="0">
                <a:latin typeface="+mj-lt"/>
              </a:rPr>
              <a:t>. </a:t>
            </a:r>
          </a:p>
          <a:p>
            <a:r>
              <a:rPr lang="en-US" sz="2400" dirty="0">
                <a:latin typeface="+mj-lt"/>
              </a:rPr>
              <a:t>It was signed on June 4, 1920, at the Trianon Palace at Versailles, France.</a:t>
            </a:r>
          </a:p>
          <a:p>
            <a:r>
              <a:rPr lang="en-US" sz="2400" dirty="0" smtClean="0">
                <a:latin typeface="+mj-lt"/>
              </a:rPr>
              <a:t>T</a:t>
            </a:r>
            <a:r>
              <a:rPr lang="hu-HU" sz="2400" dirty="0" smtClean="0">
                <a:latin typeface="+mj-lt"/>
              </a:rPr>
              <a:t>he t</a:t>
            </a:r>
            <a:r>
              <a:rPr lang="en-US" sz="2400" dirty="0" smtClean="0">
                <a:latin typeface="+mj-lt"/>
              </a:rPr>
              <a:t>reaty </a:t>
            </a:r>
            <a:r>
              <a:rPr lang="en-US" sz="2400" dirty="0">
                <a:latin typeface="+mj-lt"/>
              </a:rPr>
              <a:t>concluding World War I </a:t>
            </a:r>
            <a:r>
              <a:rPr lang="hu-HU" sz="2400" dirty="0" smtClean="0">
                <a:latin typeface="+mj-lt"/>
              </a:rPr>
              <a:t>was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signed by </a:t>
            </a:r>
            <a:r>
              <a:rPr lang="hu-HU" sz="2400" dirty="0" smtClean="0">
                <a:latin typeface="+mj-lt"/>
              </a:rPr>
              <a:t>the</a:t>
            </a:r>
            <a:r>
              <a:rPr lang="hu-HU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representatives </a:t>
            </a:r>
            <a:r>
              <a:rPr lang="en-US" sz="2400" dirty="0">
                <a:latin typeface="+mj-lt"/>
              </a:rPr>
              <a:t>of Hungary on one side and the Allied Powers on the </a:t>
            </a:r>
            <a:r>
              <a:rPr lang="en-US" sz="2400" dirty="0" smtClean="0">
                <a:latin typeface="+mj-lt"/>
              </a:rPr>
              <a:t>other</a:t>
            </a:r>
            <a:r>
              <a:rPr lang="hu-HU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Hungary was </a:t>
            </a:r>
            <a:r>
              <a:rPr lang="en-US" sz="2400" dirty="0" smtClean="0">
                <a:latin typeface="+mj-lt"/>
              </a:rPr>
              <a:t>dismembered </a:t>
            </a:r>
            <a:r>
              <a:rPr lang="hu-HU" sz="2400" dirty="0" smtClean="0">
                <a:latin typeface="+mj-lt"/>
              </a:rPr>
              <a:t>and it lost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two-thirds of its pre-war territory and almost the same proportion of its population.</a:t>
            </a:r>
          </a:p>
          <a:p>
            <a:r>
              <a:rPr lang="en-US" sz="2400" dirty="0">
                <a:latin typeface="+mj-lt"/>
              </a:rPr>
              <a:t>Millions of Hungarians found themselves living in foreign </a:t>
            </a:r>
            <a:r>
              <a:rPr lang="en-US" sz="2400" dirty="0" smtClean="0">
                <a:latin typeface="+mj-lt"/>
              </a:rPr>
              <a:t>countries</a:t>
            </a:r>
            <a:r>
              <a:rPr lang="hu-HU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6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252028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During WWII</a:t>
            </a:r>
            <a:r>
              <a:rPr lang="en-US" sz="2400" dirty="0" smtClean="0"/>
              <a:t>, </a:t>
            </a:r>
            <a:r>
              <a:rPr lang="en-US" sz="2400" dirty="0"/>
              <a:t>Hungary managed to take back some of its </a:t>
            </a:r>
            <a:r>
              <a:rPr lang="en-US" sz="2400" dirty="0" smtClean="0"/>
              <a:t>lost territories. The Trianon frontiers were</a:t>
            </a:r>
            <a:r>
              <a:rPr lang="hu-HU" sz="2400" dirty="0" smtClean="0"/>
              <a:t>, however,</a:t>
            </a:r>
            <a:r>
              <a:rPr lang="en-US" sz="2400" dirty="0" smtClean="0"/>
              <a:t> reinstated in 1945.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i="1" dirty="0" smtClean="0"/>
              <a:t>”Trianon is everywhere, it is a part of our culture, our music, our    history and our politics. It is very hard to understand Hungary without understanding it.”</a:t>
            </a:r>
            <a:r>
              <a:rPr lang="hu-HU" sz="2400" dirty="0" smtClean="0"/>
              <a:t> Dániel Bartha (CEID)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60"/>
            <a:ext cx="4142494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87744"/>
            <a:ext cx="457835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051720" y="6034202"/>
            <a:ext cx="562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hlinkClick r:id="rId4"/>
              </a:rPr>
              <a:t>https://</a:t>
            </a:r>
            <a:r>
              <a:rPr lang="hu-HU" sz="1100" dirty="0" smtClean="0">
                <a:hlinkClick r:id="rId4"/>
              </a:rPr>
              <a:t>egypercestortenelem.blog.hu/2020/06/03/a_trianoni_bekeszerzodes_napja_kepekben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380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Disannexed Areas</a:t>
            </a:r>
            <a:endParaRPr lang="hu-H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7211144" cy="4680520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67544" y="1270784"/>
            <a:ext cx="849694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hu-HU" sz="2000" dirty="0" smtClean="0"/>
              <a:t> Upland (Slovakia</a:t>
            </a:r>
            <a:r>
              <a:rPr lang="hu-HU" sz="2000" dirty="0"/>
              <a:t>):km²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 </a:t>
            </a:r>
            <a:r>
              <a:rPr lang="hu-HU" sz="2000" dirty="0"/>
              <a:t>884 000 </a:t>
            </a:r>
            <a:r>
              <a:rPr lang="hu-HU" sz="2000" dirty="0" smtClean="0"/>
              <a:t>people</a:t>
            </a:r>
            <a:r>
              <a:rPr lang="hu-HU" sz="2000" dirty="0"/>
              <a:t>-</a:t>
            </a:r>
            <a:r>
              <a:rPr lang="hu-HU" sz="2000" dirty="0" smtClean="0"/>
              <a:t> 30% of the local population </a:t>
            </a:r>
          </a:p>
          <a:p>
            <a:pPr marL="342900">
              <a:spcAft>
                <a:spcPts val="300"/>
              </a:spcAft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Transilvania </a:t>
            </a:r>
            <a:r>
              <a:rPr lang="hu-HU" sz="2000" dirty="0"/>
              <a:t>(Romania): </a:t>
            </a:r>
            <a:r>
              <a:rPr lang="hu-HU" sz="2000" dirty="0" smtClean="0"/>
              <a:t>102.813km²</a:t>
            </a:r>
            <a:br>
              <a:rPr lang="hu-HU" sz="2000" dirty="0" smtClean="0"/>
            </a:br>
            <a:r>
              <a:rPr lang="hu-HU" sz="2000" dirty="0" smtClean="0"/>
              <a:t>1 </a:t>
            </a:r>
            <a:r>
              <a:rPr lang="hu-HU" sz="2000" dirty="0"/>
              <a:t>662 000 </a:t>
            </a:r>
            <a:r>
              <a:rPr lang="hu-HU" sz="2000" dirty="0" smtClean="0"/>
              <a:t>people– </a:t>
            </a:r>
            <a:r>
              <a:rPr lang="hu-HU" sz="2000" dirty="0"/>
              <a:t>32</a:t>
            </a:r>
            <a:r>
              <a:rPr lang="hu-HU" sz="2000" dirty="0" smtClean="0"/>
              <a:t>% of the local poulation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Vojvodina (Serbia</a:t>
            </a:r>
            <a:r>
              <a:rPr lang="hu-HU" sz="2000" dirty="0"/>
              <a:t>): km²</a:t>
            </a:r>
            <a:br>
              <a:rPr lang="hu-HU" sz="2000" dirty="0"/>
            </a:br>
            <a:r>
              <a:rPr lang="hu-HU" sz="2000" dirty="0"/>
              <a:t>420 </a:t>
            </a:r>
            <a:r>
              <a:rPr lang="hu-HU" sz="2000" dirty="0" smtClean="0"/>
              <a:t>000 people </a:t>
            </a:r>
            <a:r>
              <a:rPr lang="hu-HU" sz="2000" dirty="0"/>
              <a:t>– 28</a:t>
            </a:r>
            <a:r>
              <a:rPr lang="hu-HU" sz="2000" dirty="0" smtClean="0"/>
              <a:t>% of the local poulation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 Transcarpathia (Ukrajna</a:t>
            </a:r>
            <a:r>
              <a:rPr lang="hu-HU" sz="2000" dirty="0"/>
              <a:t>): km²</a:t>
            </a:r>
            <a:br>
              <a:rPr lang="hu-HU" sz="2000" dirty="0"/>
            </a:br>
            <a:r>
              <a:rPr lang="hu-HU" sz="2000" dirty="0"/>
              <a:t>183 </a:t>
            </a:r>
            <a:r>
              <a:rPr lang="hu-HU" sz="2000" dirty="0" smtClean="0"/>
              <a:t>000 people– </a:t>
            </a:r>
            <a:r>
              <a:rPr lang="hu-HU" sz="2000" dirty="0"/>
              <a:t>30</a:t>
            </a:r>
            <a:r>
              <a:rPr lang="hu-HU" sz="2000" dirty="0" smtClean="0"/>
              <a:t>% of the local population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 Croatia: 20.829km²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 121 </a:t>
            </a:r>
            <a:r>
              <a:rPr lang="hu-HU" sz="2000" dirty="0" smtClean="0"/>
              <a:t>000 people </a:t>
            </a:r>
            <a:r>
              <a:rPr lang="hu-HU" sz="2000" dirty="0"/>
              <a:t>– 3,5</a:t>
            </a:r>
            <a:r>
              <a:rPr lang="hu-HU" sz="2000" dirty="0" smtClean="0"/>
              <a:t>% of the local population</a:t>
            </a:r>
          </a:p>
          <a:p>
            <a:r>
              <a:rPr lang="hu-HU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Mura </a:t>
            </a:r>
            <a:r>
              <a:rPr lang="hu-HU" sz="2000" dirty="0"/>
              <a:t>region (</a:t>
            </a:r>
            <a:r>
              <a:rPr lang="hu-HU" sz="2000" dirty="0" smtClean="0"/>
              <a:t>Slovenia</a:t>
            </a:r>
            <a:r>
              <a:rPr lang="hu-HU" sz="2000" dirty="0"/>
              <a:t>): </a:t>
            </a:r>
            <a:r>
              <a:rPr lang="hu-HU" sz="2000" dirty="0" smtClean="0"/>
              <a:t>42 </a:t>
            </a:r>
            <a:r>
              <a:rPr lang="hu-HU" sz="2000" dirty="0"/>
              <a:t>541km²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20 800 people </a:t>
            </a:r>
            <a:r>
              <a:rPr lang="hu-HU" sz="2000" dirty="0"/>
              <a:t>– 1,6</a:t>
            </a:r>
            <a:r>
              <a:rPr lang="hu-HU" sz="2000" dirty="0" smtClean="0"/>
              <a:t>% of the local population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41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6" y="1628800"/>
            <a:ext cx="618594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899592" y="47667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Burgenland (Austria): 4020km²</a:t>
            </a:r>
            <a:br>
              <a:rPr lang="en-US" sz="2400" dirty="0"/>
            </a:br>
            <a:r>
              <a:rPr lang="en-US" sz="2400" dirty="0"/>
              <a:t>26 200  people– 9% of the local population</a:t>
            </a:r>
          </a:p>
        </p:txBody>
      </p:sp>
      <p:sp>
        <p:nvSpPr>
          <p:cNvPr id="5" name="Téglalap 4"/>
          <p:cNvSpPr/>
          <p:nvPr/>
        </p:nvSpPr>
        <p:spPr>
          <a:xfrm>
            <a:off x="2195736" y="63251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 smtClean="0"/>
              <a:t>Source: </a:t>
            </a:r>
            <a:r>
              <a:rPr lang="hu-HU" sz="1200" dirty="0" smtClean="0">
                <a:hlinkClick r:id="rId3"/>
              </a:rPr>
              <a:t>https</a:t>
            </a:r>
            <a:r>
              <a:rPr lang="hu-HU" sz="1200" dirty="0">
                <a:hlinkClick r:id="rId3"/>
              </a:rPr>
              <a:t>://</a:t>
            </a:r>
            <a:r>
              <a:rPr lang="hu-HU" sz="1200" dirty="0" smtClean="0">
                <a:hlinkClick r:id="rId3"/>
              </a:rPr>
              <a:t>doksi.hu/news.php?order=ShowArticle&amp;id=466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3267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Trianon Aftermath: Life beyond the borders</a:t>
            </a:r>
            <a:endParaRPr lang="hu-H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M</a:t>
            </a:r>
            <a:r>
              <a:rPr lang="en-US" dirty="0" smtClean="0"/>
              <a:t>illions </a:t>
            </a:r>
            <a:r>
              <a:rPr lang="en-US" dirty="0"/>
              <a:t>of </a:t>
            </a:r>
            <a:r>
              <a:rPr lang="en-US" dirty="0" smtClean="0"/>
              <a:t>Hungarians</a:t>
            </a:r>
            <a:r>
              <a:rPr lang="hu-HU" dirty="0" smtClean="0"/>
              <a:t> were forced to live in the neighbouring countries. Their rights were limited and they </a:t>
            </a:r>
            <a:r>
              <a:rPr lang="en-US" dirty="0" smtClean="0"/>
              <a:t>ha</a:t>
            </a:r>
            <a:r>
              <a:rPr lang="hu-HU" dirty="0" smtClean="0"/>
              <a:t>d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face</a:t>
            </a:r>
            <a:r>
              <a:rPr lang="hu-HU" dirty="0" smtClean="0"/>
              <a:t> </a:t>
            </a:r>
            <a:r>
              <a:rPr lang="en-US" dirty="0" smtClean="0"/>
              <a:t>discrimination </a:t>
            </a:r>
            <a:r>
              <a:rPr lang="en-US" dirty="0"/>
              <a:t>every day</a:t>
            </a:r>
            <a:r>
              <a:rPr lang="en-US" dirty="0" smtClean="0"/>
              <a:t>.</a:t>
            </a:r>
            <a:r>
              <a:rPr lang="hu-HU" dirty="0" smtClean="0"/>
              <a:t> They were </a:t>
            </a:r>
            <a:r>
              <a:rPr lang="en-US" dirty="0" smtClean="0"/>
              <a:t>deprive</a:t>
            </a:r>
            <a:r>
              <a:rPr lang="hu-HU" dirty="0" smtClean="0"/>
              <a:t>d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hu-HU" dirty="0" smtClean="0"/>
              <a:t>citizenship, even from </a:t>
            </a:r>
            <a:r>
              <a:rPr lang="en-US" dirty="0" smtClean="0"/>
              <a:t>education </a:t>
            </a:r>
            <a:r>
              <a:rPr lang="en-US" dirty="0"/>
              <a:t>in their mother </a:t>
            </a:r>
            <a:r>
              <a:rPr lang="en-US" dirty="0" smtClean="0"/>
              <a:t>tongue</a:t>
            </a:r>
            <a:r>
              <a:rPr lang="hu-HU" dirty="0" smtClean="0"/>
              <a:t>.</a:t>
            </a:r>
            <a:r>
              <a:rPr lang="hu-HU" dirty="0"/>
              <a:t> </a:t>
            </a:r>
            <a:r>
              <a:rPr lang="hu-HU" dirty="0" smtClean="0"/>
              <a:t>The goverments of these countries made a lot of efforts to assimilate the Hungarian minorities into their societies.</a:t>
            </a:r>
            <a:endParaRPr lang="en-US" dirty="0"/>
          </a:p>
          <a:p>
            <a:endParaRPr lang="hu-HU" dirty="0" smtClean="0"/>
          </a:p>
          <a:p>
            <a:pPr marL="0" indent="0">
              <a:buNone/>
            </a:pP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3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169621" y="476672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cities disannexed from </a:t>
            </a:r>
            <a:r>
              <a:rPr lang="hu-H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ungary</a:t>
            </a:r>
            <a:endParaRPr lang="hu-H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24928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Arad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75856" y="24928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Bratislava</a:t>
            </a:r>
            <a:endParaRPr lang="hu-HU" sz="32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804248" y="2492896"/>
            <a:ext cx="21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Timisoara</a:t>
            </a:r>
            <a:endParaRPr lang="hu-HU" sz="3200" dirty="0"/>
          </a:p>
        </p:txBody>
      </p:sp>
      <p:pic>
        <p:nvPicPr>
          <p:cNvPr id="1036" name="Picture 12" descr="A városhá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381250" cy="2143125"/>
          </a:xfrm>
          <a:prstGeom prst="rect">
            <a:avLst/>
          </a:prstGeom>
          <a:noFill/>
        </p:spPr>
      </p:pic>
      <p:sp>
        <p:nvSpPr>
          <p:cNvPr id="28" name="Szövegdoboz 27"/>
          <p:cNvSpPr txBox="1"/>
          <p:nvPr/>
        </p:nvSpPr>
        <p:spPr>
          <a:xfrm>
            <a:off x="251520" y="5589240"/>
            <a:ext cx="2376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Source: </a:t>
            </a:r>
            <a:r>
              <a:rPr lang="hu-HU" sz="1050" dirty="0" smtClean="0">
                <a:hlinkClick r:id="rId3"/>
              </a:rPr>
              <a:t>https://hu.wikipedia.org/wiki/F%C3%A1jl:Arad_Rathaus_3689.jpg</a:t>
            </a:r>
            <a:r>
              <a:rPr lang="hu-HU" sz="1050" dirty="0" smtClean="0"/>
              <a:t> </a:t>
            </a:r>
            <a:endParaRPr lang="hu-HU" sz="1050" dirty="0"/>
          </a:p>
        </p:txBody>
      </p:sp>
      <p:pic>
        <p:nvPicPr>
          <p:cNvPr id="1038" name="Picture 14" descr="Bratislava, Slovakia: An old city with new influences - Los Angeles Ti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3348371" cy="2232248"/>
          </a:xfrm>
          <a:prstGeom prst="rect">
            <a:avLst/>
          </a:prstGeom>
          <a:noFill/>
        </p:spPr>
      </p:pic>
      <p:sp>
        <p:nvSpPr>
          <p:cNvPr id="30" name="Szövegdoboz 29"/>
          <p:cNvSpPr txBox="1"/>
          <p:nvPr/>
        </p:nvSpPr>
        <p:spPr>
          <a:xfrm>
            <a:off x="3491880" y="5589240"/>
            <a:ext cx="2304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Source: </a:t>
            </a:r>
            <a:r>
              <a:rPr lang="hu-HU" sz="1050" dirty="0" smtClean="0">
                <a:hlinkClick r:id="rId5"/>
              </a:rPr>
              <a:t>https://www.latimes.com/travel/la-tr-bratislava-20120429-story.html</a:t>
            </a:r>
            <a:r>
              <a:rPr lang="hu-HU" sz="1050" dirty="0" smtClean="0"/>
              <a:t> </a:t>
            </a:r>
            <a:endParaRPr lang="hu-HU" sz="1050" dirty="0"/>
          </a:p>
        </p:txBody>
      </p:sp>
      <p:pic>
        <p:nvPicPr>
          <p:cNvPr id="1040" name="Picture 16" descr="Temesvá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140967"/>
            <a:ext cx="2413197" cy="2371259"/>
          </a:xfrm>
          <a:prstGeom prst="rect">
            <a:avLst/>
          </a:prstGeom>
          <a:noFill/>
        </p:spPr>
      </p:pic>
      <p:sp>
        <p:nvSpPr>
          <p:cNvPr id="33" name="Szövegdoboz 32"/>
          <p:cNvSpPr txBox="1"/>
          <p:nvPr/>
        </p:nvSpPr>
        <p:spPr>
          <a:xfrm>
            <a:off x="6732240" y="566124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Source: </a:t>
            </a:r>
            <a:r>
              <a:rPr lang="hu-HU" sz="1050" dirty="0" smtClean="0">
                <a:hlinkClick r:id="rId7"/>
              </a:rPr>
              <a:t>http://www.magyarvagyok.hu/kultura/regiok/erdely/banat/3863-Temesvar.html</a:t>
            </a:r>
            <a:r>
              <a:rPr lang="hu-HU" sz="1050" dirty="0" smtClean="0"/>
              <a:t> </a:t>
            </a:r>
            <a:endParaRPr lang="hu-HU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34076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Brasov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91880" y="501317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Deva</a:t>
            </a:r>
            <a:endParaRPr lang="hu-HU" sz="3200" dirty="0"/>
          </a:p>
        </p:txBody>
      </p:sp>
      <p:pic>
        <p:nvPicPr>
          <p:cNvPr id="2055" name="Picture 7" descr="C:\Users\User\AppData\Local\Microsoft\Windows\INetCache\IE\PETNMJ1O\RO_HD_Deva_Cent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240360" cy="1874008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6444208" y="26369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Sighisoara</a:t>
            </a:r>
            <a:endParaRPr lang="hu-HU" sz="3200" dirty="0"/>
          </a:p>
        </p:txBody>
      </p:sp>
      <p:sp>
        <p:nvSpPr>
          <p:cNvPr id="2058" name="AutoShape 10" descr="Brassó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2060" name="Picture 12" descr="Brassó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476672"/>
            <a:ext cx="3456000" cy="2592000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2699792" y="3156937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Source: </a:t>
            </a:r>
            <a:r>
              <a:rPr lang="hu-HU" sz="1000" dirty="0" smtClean="0">
                <a:hlinkClick r:id="rId4"/>
              </a:rPr>
              <a:t>https://hu.wikipedia.org/wiki/Brass%C3%B3#/media/F%C3%A1jl:Brassopanorama.jpg</a:t>
            </a:r>
            <a:r>
              <a:rPr lang="hu-HU" sz="1000" dirty="0" smtClean="0"/>
              <a:t> </a:t>
            </a:r>
            <a:endParaRPr lang="hu-HU" sz="1000" dirty="0"/>
          </a:p>
        </p:txBody>
      </p:sp>
      <p:pic>
        <p:nvPicPr>
          <p:cNvPr id="2062" name="Picture 14" descr="Segesvár történelmi központja | Kárpátinfo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977944" cy="2232248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5940152" y="5661248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Source: </a:t>
            </a:r>
            <a:r>
              <a:rPr lang="hu-HU" sz="1000" dirty="0" smtClean="0">
                <a:hlinkClick r:id="rId6"/>
              </a:rPr>
              <a:t>https://www.karpatinfo.net/latnivalok/segesvar-tortenelmi-kozpontja</a:t>
            </a:r>
            <a:r>
              <a:rPr lang="hu-HU" sz="1000" dirty="0" smtClean="0"/>
              <a:t> </a:t>
            </a:r>
            <a:endParaRPr lang="hu-HU" sz="1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7544" y="6165304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Source: </a:t>
            </a:r>
            <a:r>
              <a:rPr lang="hu-HU" sz="1000" dirty="0" smtClean="0">
                <a:hlinkClick r:id="rId7"/>
              </a:rPr>
              <a:t>https://hu.wikipedia.org/wiki/D%C3%A9va#/media/F%C3%A1jl:RO_HD_Deva_Centru.jpg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348</Words>
  <Application>Microsoft Office PowerPoint</Application>
  <PresentationFormat>Diavetítés a képernyőre (4:3 oldalarány)</PresentationFormat>
  <Paragraphs>72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June 4 Day of National Unity</vt:lpstr>
      <vt:lpstr>What is National Unity Day in Hungary?</vt:lpstr>
      <vt:lpstr>Treaty of Trianon</vt:lpstr>
      <vt:lpstr>PowerPoint-bemutató</vt:lpstr>
      <vt:lpstr>Disannexed Areas</vt:lpstr>
      <vt:lpstr>PowerPoint-bemutató</vt:lpstr>
      <vt:lpstr>Trianon Aftermath: Life beyond the borders</vt:lpstr>
      <vt:lpstr>PowerPoint-bemutató</vt:lpstr>
      <vt:lpstr>PowerPoint-bemutató</vt:lpstr>
      <vt:lpstr>Sopron- The Town of Loyalty</vt:lpstr>
      <vt:lpstr>Thank you for your attention!</vt:lpstr>
      <vt:lpstr>Sources:</vt:lpstr>
      <vt:lpstr>Pictures: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National Unity</dc:title>
  <dc:creator>User</dc:creator>
  <cp:lastModifiedBy>Obráz István</cp:lastModifiedBy>
  <cp:revision>46</cp:revision>
  <dcterms:created xsi:type="dcterms:W3CDTF">2020-10-17T09:37:05Z</dcterms:created>
  <dcterms:modified xsi:type="dcterms:W3CDTF">2020-11-13T07:29:38Z</dcterms:modified>
</cp:coreProperties>
</file>