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16" name="Segnaposto numero diapositiva 15"/>
          <p:cNvSpPr>
            <a:spLocks noGrp="1"/>
          </p:cNvSpPr>
          <p:nvPr>
            <p:ph type="sldNum" sz="quarter" idx="11"/>
          </p:nvPr>
        </p:nvSpPr>
        <p:spPr/>
        <p:txBody>
          <a:bodyPr/>
          <a:lstStyle/>
          <a:p>
            <a:fld id="{F37050B8-8352-4452-B7AD-B3866DCDC70E}" type="slidenum">
              <a:rPr lang="it-IT" smtClean="0"/>
              <a:pPr/>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7050B8-8352-4452-B7AD-B3866DCDC70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7050B8-8352-4452-B7AD-B3866DCDC70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06AFAC8E-8D8C-4A0E-AAAA-D8877C188E0E}" type="datetimeFigureOut">
              <a:rPr lang="it-IT" smtClean="0"/>
              <a:pPr/>
              <a:t>15/02/2019</a:t>
            </a:fld>
            <a:endParaRPr lang="it-IT"/>
          </a:p>
        </p:txBody>
      </p:sp>
      <p:sp>
        <p:nvSpPr>
          <p:cNvPr id="15" name="Segnaposto numero diapositiva 14"/>
          <p:cNvSpPr>
            <a:spLocks noGrp="1"/>
          </p:cNvSpPr>
          <p:nvPr>
            <p:ph type="sldNum" sz="quarter" idx="15"/>
          </p:nvPr>
        </p:nvSpPr>
        <p:spPr/>
        <p:txBody>
          <a:bodyPr/>
          <a:lstStyle>
            <a:lvl1pPr algn="ctr">
              <a:defRPr/>
            </a:lvl1pPr>
          </a:lstStyle>
          <a:p>
            <a:fld id="{F37050B8-8352-4452-B7AD-B3866DCDC70E}" type="slidenum">
              <a:rPr lang="it-IT" smtClean="0"/>
              <a:pPr/>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37050B8-8352-4452-B7AD-B3866DCDC70E}"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37050B8-8352-4452-B7AD-B3866DCDC70E}"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F37050B8-8352-4452-B7AD-B3866DCDC70E}" type="slidenum">
              <a:rPr lang="it-IT" smtClean="0"/>
              <a:pPr/>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37050B8-8352-4452-B7AD-B3866DCDC70E}"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37050B8-8352-4452-B7AD-B3866DCDC70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06AFAC8E-8D8C-4A0E-AAAA-D8877C188E0E}" type="datetimeFigureOut">
              <a:rPr lang="it-IT" smtClean="0"/>
              <a:pPr/>
              <a:t>15/02/2019</a:t>
            </a:fld>
            <a:endParaRPr lang="it-IT"/>
          </a:p>
        </p:txBody>
      </p:sp>
      <p:sp>
        <p:nvSpPr>
          <p:cNvPr id="9" name="Segnaposto numero diapositiva 8"/>
          <p:cNvSpPr>
            <a:spLocks noGrp="1"/>
          </p:cNvSpPr>
          <p:nvPr>
            <p:ph type="sldNum" sz="quarter" idx="15"/>
          </p:nvPr>
        </p:nvSpPr>
        <p:spPr/>
        <p:txBody>
          <a:bodyPr/>
          <a:lstStyle/>
          <a:p>
            <a:fld id="{F37050B8-8352-4452-B7AD-B3866DCDC70E}" type="slidenum">
              <a:rPr lang="it-IT" smtClean="0"/>
              <a:pPr/>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06AFAC8E-8D8C-4A0E-AAAA-D8877C188E0E}" type="datetimeFigureOut">
              <a:rPr lang="it-IT" smtClean="0"/>
              <a:pPr/>
              <a:t>15/02/2019</a:t>
            </a:fld>
            <a:endParaRPr lang="it-IT"/>
          </a:p>
        </p:txBody>
      </p:sp>
      <p:sp>
        <p:nvSpPr>
          <p:cNvPr id="9" name="Segnaposto numero diapositiva 8"/>
          <p:cNvSpPr>
            <a:spLocks noGrp="1"/>
          </p:cNvSpPr>
          <p:nvPr>
            <p:ph type="sldNum" sz="quarter" idx="11"/>
          </p:nvPr>
        </p:nvSpPr>
        <p:spPr/>
        <p:txBody>
          <a:bodyPr/>
          <a:lstStyle/>
          <a:p>
            <a:fld id="{F37050B8-8352-4452-B7AD-B3866DCDC70E}" type="slidenum">
              <a:rPr lang="it-IT" smtClean="0"/>
              <a:pPr/>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6AFAC8E-8D8C-4A0E-AAAA-D8877C188E0E}" type="datetimeFigureOut">
              <a:rPr lang="it-IT" smtClean="0"/>
              <a:pPr/>
              <a:t>15/02/2019</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37050B8-8352-4452-B7AD-B3866DCDC70E}"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2276872"/>
            <a:ext cx="8305800" cy="1981200"/>
          </a:xfrm>
        </p:spPr>
        <p:txBody>
          <a:bodyPr/>
          <a:lstStyle/>
          <a:p>
            <a:r>
              <a:rPr lang="it-IT" dirty="0" smtClean="0"/>
              <a:t>EDUCATION IN ROMAN EMPIRE</a:t>
            </a:r>
            <a:endParaRPr lang="it-IT"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r>
              <a:rPr lang="it-IT" dirty="0" smtClean="0"/>
              <a:t>IF YOU WERE A </a:t>
            </a:r>
            <a:r>
              <a:rPr lang="it-IT" dirty="0" smtClean="0">
                <a:solidFill>
                  <a:srgbClr val="FF0000"/>
                </a:solidFill>
              </a:rPr>
              <a:t>BOY</a:t>
            </a:r>
            <a:endParaRPr lang="it-IT" dirty="0">
              <a:solidFill>
                <a:srgbClr val="FF0000"/>
              </a:solidFill>
            </a:endParaRPr>
          </a:p>
        </p:txBody>
      </p:sp>
      <p:sp>
        <p:nvSpPr>
          <p:cNvPr id="3" name="Segnaposto contenuto 2"/>
          <p:cNvSpPr>
            <a:spLocks noGrp="1"/>
          </p:cNvSpPr>
          <p:nvPr>
            <p:ph sz="half" idx="2"/>
          </p:nvPr>
        </p:nvSpPr>
        <p:spPr/>
        <p:txBody>
          <a:bodyPr>
            <a:normAutofit fontScale="77500" lnSpcReduction="20000"/>
          </a:bodyPr>
          <a:lstStyle/>
          <a:p>
            <a:r>
              <a:rPr lang="it-IT" dirty="0" smtClean="0"/>
              <a:t> </a:t>
            </a:r>
            <a:r>
              <a:rPr lang="en-US" dirty="0" smtClean="0"/>
              <a:t>for boys, </a:t>
            </a:r>
            <a:r>
              <a:rPr lang="en-US" b="1" dirty="0" smtClean="0">
                <a:solidFill>
                  <a:srgbClr val="FF0000"/>
                </a:solidFill>
              </a:rPr>
              <a:t>practice made perfect</a:t>
            </a:r>
            <a:r>
              <a:rPr lang="en-US" dirty="0" smtClean="0"/>
              <a:t>. They were not allowed to write on what we would consider to be paper as it was very expensive. Boys first </a:t>
            </a:r>
            <a:r>
              <a:rPr lang="en-US" dirty="0" err="1" smtClean="0"/>
              <a:t>practised</a:t>
            </a:r>
            <a:r>
              <a:rPr lang="en-US" dirty="0" smtClean="0"/>
              <a:t> on a wax tablet. Only when they had shown that they could write </a:t>
            </a:r>
            <a:r>
              <a:rPr lang="en-US" dirty="0" err="1" smtClean="0"/>
              <a:t>well,they</a:t>
            </a:r>
            <a:r>
              <a:rPr lang="en-US" dirty="0" smtClean="0"/>
              <a:t>  were allowed </a:t>
            </a:r>
            <a:r>
              <a:rPr lang="en-US" dirty="0" smtClean="0"/>
              <a:t>to write on paper – which was made on the Ancient Egyptian method of papyrus reeds. </a:t>
            </a:r>
          </a:p>
          <a:p>
            <a:r>
              <a:rPr lang="en-US" dirty="0" smtClean="0"/>
              <a:t>They could have education also if they were older than 14</a:t>
            </a:r>
            <a:endParaRPr lang="it-IT" dirty="0" smtClean="0"/>
          </a:p>
          <a:p>
            <a:endParaRPr lang="it-IT" dirty="0"/>
          </a:p>
        </p:txBody>
      </p:sp>
      <p:sp>
        <p:nvSpPr>
          <p:cNvPr id="4" name="Segnaposto contenuto 3"/>
          <p:cNvSpPr>
            <a:spLocks noGrp="1"/>
          </p:cNvSpPr>
          <p:nvPr>
            <p:ph sz="quarter" idx="4"/>
          </p:nvPr>
        </p:nvSpPr>
        <p:spPr/>
        <p:txBody>
          <a:bodyPr>
            <a:normAutofit fontScale="77500" lnSpcReduction="20000"/>
          </a:bodyPr>
          <a:lstStyle/>
          <a:p>
            <a:r>
              <a:rPr lang="en-US" dirty="0" smtClean="0"/>
              <a:t>girls </a:t>
            </a:r>
            <a:r>
              <a:rPr lang="en-US" b="1" dirty="0" smtClean="0">
                <a:solidFill>
                  <a:srgbClr val="FF0000"/>
                </a:solidFill>
              </a:rPr>
              <a:t>did not go to school</a:t>
            </a:r>
            <a:r>
              <a:rPr lang="en-US" dirty="0" smtClean="0"/>
              <a:t>. Girls from rich families did receive an education, but this was done at home. Here they were taught how to run a good household and how to be a good wife in general – in preparation for the time they got married. Part of their education would have been music, sewing and the competent running of a kitchen.</a:t>
            </a:r>
          </a:p>
          <a:p>
            <a:r>
              <a:rPr lang="en-US" dirty="0" smtClean="0"/>
              <a:t>They got married at 14</a:t>
            </a:r>
            <a:endParaRPr lang="it-IT" dirty="0" smtClean="0"/>
          </a:p>
          <a:p>
            <a:endParaRPr lang="it-IT" dirty="0"/>
          </a:p>
        </p:txBody>
      </p:sp>
      <p:sp>
        <p:nvSpPr>
          <p:cNvPr id="5" name="Titolo 4"/>
          <p:cNvSpPr>
            <a:spLocks noGrp="1"/>
          </p:cNvSpPr>
          <p:nvPr>
            <p:ph type="title"/>
          </p:nvPr>
        </p:nvSpPr>
        <p:spPr/>
        <p:txBody>
          <a:bodyPr/>
          <a:lstStyle/>
          <a:p>
            <a:r>
              <a:rPr lang="it-IT" dirty="0" smtClean="0"/>
              <a:t>WHAT ABOUT THE EDUCATION?</a:t>
            </a:r>
            <a:endParaRPr lang="it-IT" dirty="0"/>
          </a:p>
        </p:txBody>
      </p:sp>
      <p:sp>
        <p:nvSpPr>
          <p:cNvPr id="6" name="Segnaposto testo 5"/>
          <p:cNvSpPr>
            <a:spLocks noGrp="1"/>
          </p:cNvSpPr>
          <p:nvPr>
            <p:ph type="body" idx="3"/>
          </p:nvPr>
        </p:nvSpPr>
        <p:spPr/>
        <p:txBody>
          <a:bodyPr/>
          <a:lstStyle/>
          <a:p>
            <a:r>
              <a:rPr lang="it-IT" dirty="0" smtClean="0"/>
              <a:t>IF YOU WERE A </a:t>
            </a:r>
            <a:r>
              <a:rPr lang="it-IT" dirty="0" smtClean="0">
                <a:solidFill>
                  <a:srgbClr val="FF0000"/>
                </a:solidFill>
              </a:rPr>
              <a:t>GIRL</a:t>
            </a:r>
            <a:endParaRPr lang="it-IT" dirty="0">
              <a:solidFill>
                <a:srgbClr val="FF0000"/>
              </a:solidFill>
            </a:endParaRP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smtClean="0"/>
              <a:t>The first type of school was for younger children aged up to 11 or 12 where they learned to read and write and to do basic mathematics. At these schools, children worked on an abacus to learn basic mathematics. For writing, they used a stylus and a wax tablet. Older children would go to more advanced schools where they did specific studies on topics such as public speaking. They would also study the writings of the great intellects of Ancient Rome such as Cicero.</a:t>
            </a:r>
            <a:endParaRPr lang="it-IT" dirty="0"/>
          </a:p>
        </p:txBody>
      </p:sp>
      <p:sp>
        <p:nvSpPr>
          <p:cNvPr id="3" name="Titolo 2"/>
          <p:cNvSpPr>
            <a:spLocks noGrp="1"/>
          </p:cNvSpPr>
          <p:nvPr>
            <p:ph type="title"/>
          </p:nvPr>
        </p:nvSpPr>
        <p:spPr/>
        <p:txBody>
          <a:bodyPr/>
          <a:lstStyle/>
          <a:p>
            <a:r>
              <a:rPr lang="it-IT" dirty="0" smtClean="0"/>
              <a:t>WHAT ABOUT THE EDUCATION?</a:t>
            </a:r>
            <a:endParaRPr lang="it-IT" dirty="0"/>
          </a:p>
        </p:txBody>
      </p:sp>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fontAlgn="t"/>
            <a:endParaRPr lang="it-IT" b="1" dirty="0" smtClean="0"/>
          </a:p>
          <a:p>
            <a:pPr fontAlgn="t"/>
            <a:endParaRPr lang="it-IT" b="1" dirty="0" smtClean="0"/>
          </a:p>
          <a:p>
            <a:pPr fontAlgn="t"/>
            <a:endParaRPr lang="it-IT" b="1" dirty="0" smtClean="0"/>
          </a:p>
          <a:p>
            <a:pPr fontAlgn="t"/>
            <a:endParaRPr lang="it-IT" b="1"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pPr fontAlgn="t"/>
            <a:endParaRPr lang="it-IT" dirty="0" smtClean="0"/>
          </a:p>
          <a:p>
            <a:endParaRPr lang="it-IT" dirty="0"/>
          </a:p>
        </p:txBody>
      </p:sp>
      <p:sp>
        <p:nvSpPr>
          <p:cNvPr id="3" name="Titolo 2"/>
          <p:cNvSpPr>
            <a:spLocks noGrp="1"/>
          </p:cNvSpPr>
          <p:nvPr>
            <p:ph type="title"/>
          </p:nvPr>
        </p:nvSpPr>
        <p:spPr/>
        <p:txBody>
          <a:bodyPr/>
          <a:lstStyle/>
          <a:p>
            <a:r>
              <a:rPr lang="it-IT" dirty="0" smtClean="0"/>
              <a:t>WHAT ABOUT THE EDUCATION?</a:t>
            </a:r>
            <a:endParaRPr lang="it-IT" dirty="0"/>
          </a:p>
        </p:txBody>
      </p:sp>
      <p:graphicFrame>
        <p:nvGraphicFramePr>
          <p:cNvPr id="6" name="Tabella 5"/>
          <p:cNvGraphicFramePr>
            <a:graphicFrameLocks noGrp="1"/>
          </p:cNvGraphicFramePr>
          <p:nvPr/>
        </p:nvGraphicFramePr>
        <p:xfrm>
          <a:off x="611560" y="1484784"/>
          <a:ext cx="7848871" cy="4652000"/>
        </p:xfrm>
        <a:graphic>
          <a:graphicData uri="http://schemas.openxmlformats.org/drawingml/2006/table">
            <a:tbl>
              <a:tblPr firstRow="1" bandRow="1">
                <a:tableStyleId>{5C22544A-7EE6-4342-B048-85BDC9FD1C3A}</a:tableStyleId>
              </a:tblPr>
              <a:tblGrid>
                <a:gridCol w="1823475"/>
                <a:gridCol w="2140601"/>
                <a:gridCol w="1940580"/>
                <a:gridCol w="1944215"/>
              </a:tblGrid>
              <a:tr h="720080">
                <a:tc>
                  <a:txBody>
                    <a:bodyPr/>
                    <a:lstStyle/>
                    <a:p>
                      <a:r>
                        <a:rPr lang="it-IT" dirty="0" err="1" smtClean="0"/>
                        <a:t>Ludus</a:t>
                      </a:r>
                      <a:r>
                        <a:rPr lang="it-IT" dirty="0" smtClean="0"/>
                        <a:t> </a:t>
                      </a:r>
                      <a:endParaRPr lang="it-IT" dirty="0"/>
                    </a:p>
                  </a:txBody>
                  <a:tcPr/>
                </a:tc>
                <a:tc>
                  <a:txBody>
                    <a:bodyPr/>
                    <a:lstStyle/>
                    <a:p>
                      <a:r>
                        <a:rPr lang="it-IT" dirty="0" err="1" smtClean="0"/>
                        <a:t>Grammaticus</a:t>
                      </a:r>
                      <a:r>
                        <a:rPr lang="it-IT" baseline="0" dirty="0" smtClean="0"/>
                        <a:t> </a:t>
                      </a:r>
                      <a:endParaRPr lang="it-IT" dirty="0"/>
                    </a:p>
                  </a:txBody>
                  <a:tcPr/>
                </a:tc>
                <a:tc>
                  <a:txBody>
                    <a:bodyPr/>
                    <a:lstStyle/>
                    <a:p>
                      <a:r>
                        <a:rPr lang="it-IT" dirty="0" err="1" smtClean="0"/>
                        <a:t>Rhetor</a:t>
                      </a:r>
                      <a:r>
                        <a:rPr lang="it-IT" baseline="0" dirty="0" smtClean="0"/>
                        <a:t> </a:t>
                      </a:r>
                      <a:endParaRPr lang="it-IT" dirty="0"/>
                    </a:p>
                  </a:txBody>
                  <a:tcPr/>
                </a:tc>
                <a:tc>
                  <a:txBody>
                    <a:bodyPr/>
                    <a:lstStyle/>
                    <a:p>
                      <a:r>
                        <a:rPr lang="it-IT" dirty="0" err="1" smtClean="0"/>
                        <a:t>Philosophy</a:t>
                      </a:r>
                      <a:r>
                        <a:rPr lang="it-IT" dirty="0" smtClean="0"/>
                        <a:t> </a:t>
                      </a:r>
                      <a:endParaRPr lang="it-IT" dirty="0"/>
                    </a:p>
                  </a:txBody>
                  <a:tcPr/>
                </a:tc>
              </a:tr>
              <a:tr h="3517592">
                <a:tc>
                  <a:txBody>
                    <a:bodyPr/>
                    <a:lstStyle/>
                    <a:p>
                      <a:r>
                        <a:rPr lang="it-IT" dirty="0" smtClean="0"/>
                        <a:t>5-9 </a:t>
                      </a:r>
                      <a:r>
                        <a:rPr lang="it-IT" dirty="0" err="1" smtClean="0"/>
                        <a:t>years</a:t>
                      </a:r>
                      <a:r>
                        <a:rPr lang="it-IT" baseline="0" dirty="0" smtClean="0"/>
                        <a:t> </a:t>
                      </a:r>
                    </a:p>
                    <a:p>
                      <a:pPr>
                        <a:buFont typeface="Arial" pitchFamily="34" charset="0"/>
                        <a:buChar char="•"/>
                      </a:pPr>
                      <a:r>
                        <a:rPr lang="it-IT" dirty="0" smtClean="0"/>
                        <a:t>- </a:t>
                      </a:r>
                      <a:r>
                        <a:rPr lang="it-IT" dirty="0" err="1" smtClean="0"/>
                        <a:t>Learned</a:t>
                      </a:r>
                      <a:r>
                        <a:rPr lang="it-IT" baseline="0" dirty="0" smtClean="0"/>
                        <a:t> </a:t>
                      </a:r>
                      <a:r>
                        <a:rPr lang="it-IT" baseline="0" dirty="0" err="1" smtClean="0"/>
                        <a:t>everday</a:t>
                      </a:r>
                      <a:r>
                        <a:rPr lang="it-IT" baseline="0" dirty="0" smtClean="0"/>
                        <a:t> </a:t>
                      </a:r>
                      <a:r>
                        <a:rPr lang="it-IT" baseline="0" dirty="0" err="1" smtClean="0"/>
                        <a:t>things</a:t>
                      </a:r>
                      <a:r>
                        <a:rPr lang="it-IT" baseline="0" dirty="0" smtClean="0"/>
                        <a:t>: </a:t>
                      </a:r>
                      <a:r>
                        <a:rPr lang="it-IT" baseline="0" dirty="0" err="1" smtClean="0"/>
                        <a:t>for</a:t>
                      </a:r>
                      <a:r>
                        <a:rPr lang="it-IT" baseline="0" dirty="0" smtClean="0"/>
                        <a:t> </a:t>
                      </a:r>
                      <a:r>
                        <a:rPr lang="it-IT" baseline="0" dirty="0" err="1" smtClean="0"/>
                        <a:t>example</a:t>
                      </a:r>
                      <a:r>
                        <a:rPr lang="it-IT" baseline="0" dirty="0" smtClean="0"/>
                        <a:t> </a:t>
                      </a:r>
                      <a:r>
                        <a:rPr lang="it-IT" baseline="0" dirty="0" err="1" smtClean="0"/>
                        <a:t>reading</a:t>
                      </a:r>
                      <a:r>
                        <a:rPr lang="it-IT" baseline="0" dirty="0" smtClean="0"/>
                        <a:t>, </a:t>
                      </a:r>
                      <a:r>
                        <a:rPr lang="it-IT" baseline="0" dirty="0" err="1" smtClean="0"/>
                        <a:t>writing</a:t>
                      </a:r>
                      <a:r>
                        <a:rPr lang="it-IT" baseline="0" dirty="0" smtClean="0"/>
                        <a:t> and </a:t>
                      </a:r>
                      <a:r>
                        <a:rPr lang="it-IT" baseline="0" dirty="0" err="1" smtClean="0"/>
                        <a:t>how</a:t>
                      </a:r>
                      <a:r>
                        <a:rPr lang="it-IT" baseline="0" dirty="0" smtClean="0"/>
                        <a:t> </a:t>
                      </a:r>
                      <a:r>
                        <a:rPr lang="it-IT" baseline="0" dirty="0" err="1" smtClean="0"/>
                        <a:t>to</a:t>
                      </a:r>
                      <a:r>
                        <a:rPr lang="it-IT" baseline="0" dirty="0" smtClean="0"/>
                        <a:t> </a:t>
                      </a:r>
                      <a:r>
                        <a:rPr lang="it-IT" baseline="0" dirty="0" err="1" smtClean="0"/>
                        <a:t>get</a:t>
                      </a:r>
                      <a:r>
                        <a:rPr lang="it-IT" baseline="0" dirty="0" smtClean="0"/>
                        <a:t> </a:t>
                      </a:r>
                      <a:r>
                        <a:rPr lang="it-IT" baseline="0" dirty="0" err="1" smtClean="0"/>
                        <a:t>along</a:t>
                      </a:r>
                      <a:r>
                        <a:rPr lang="it-IT" baseline="0" dirty="0" smtClean="0"/>
                        <a:t> in life</a:t>
                      </a:r>
                      <a:endParaRPr lang="it-IT" dirty="0"/>
                    </a:p>
                  </a:txBody>
                  <a:tcPr/>
                </a:tc>
                <a:tc>
                  <a:txBody>
                    <a:bodyPr/>
                    <a:lstStyle/>
                    <a:p>
                      <a:r>
                        <a:rPr lang="it-IT" dirty="0" smtClean="0"/>
                        <a:t>9-15 </a:t>
                      </a:r>
                      <a:r>
                        <a:rPr lang="it-IT" dirty="0" err="1" smtClean="0"/>
                        <a:t>years</a:t>
                      </a:r>
                      <a:endParaRPr lang="it-IT" dirty="0" smtClean="0"/>
                    </a:p>
                    <a:p>
                      <a:pPr>
                        <a:buFont typeface="Arial" pitchFamily="34" charset="0"/>
                        <a:buChar char="•"/>
                      </a:pPr>
                      <a:r>
                        <a:rPr lang="it-IT" dirty="0" smtClean="0"/>
                        <a:t>- </a:t>
                      </a:r>
                      <a:r>
                        <a:rPr lang="it-IT" dirty="0" err="1" smtClean="0"/>
                        <a:t>Honed</a:t>
                      </a:r>
                      <a:r>
                        <a:rPr lang="it-IT" baseline="0" dirty="0" smtClean="0"/>
                        <a:t> the   </a:t>
                      </a:r>
                      <a:r>
                        <a:rPr lang="it-IT" baseline="0" dirty="0" err="1" smtClean="0"/>
                        <a:t>students</a:t>
                      </a:r>
                      <a:r>
                        <a:rPr lang="it-IT" baseline="0" dirty="0" smtClean="0"/>
                        <a:t> </a:t>
                      </a:r>
                      <a:r>
                        <a:rPr lang="it-IT" baseline="0" dirty="0" err="1" smtClean="0"/>
                        <a:t>speaking</a:t>
                      </a:r>
                      <a:r>
                        <a:rPr lang="it-IT" baseline="0" dirty="0" smtClean="0"/>
                        <a:t> and </a:t>
                      </a:r>
                      <a:r>
                        <a:rPr lang="it-IT" baseline="0" dirty="0" err="1" smtClean="0"/>
                        <a:t>writing</a:t>
                      </a:r>
                      <a:r>
                        <a:rPr lang="it-IT" baseline="0" dirty="0" smtClean="0"/>
                        <a:t> </a:t>
                      </a:r>
                      <a:r>
                        <a:rPr lang="it-IT" baseline="0" dirty="0" err="1" smtClean="0"/>
                        <a:t>skills</a:t>
                      </a:r>
                      <a:endParaRPr lang="it-IT" baseline="0" dirty="0" smtClean="0"/>
                    </a:p>
                    <a:p>
                      <a:pPr>
                        <a:buFont typeface="Arial" pitchFamily="34" charset="0"/>
                        <a:buChar char="•"/>
                      </a:pPr>
                      <a:r>
                        <a:rPr lang="it-IT" baseline="0" dirty="0" err="1" smtClean="0"/>
                        <a:t>Teached</a:t>
                      </a:r>
                      <a:r>
                        <a:rPr lang="it-IT" baseline="0" dirty="0" smtClean="0"/>
                        <a:t> </a:t>
                      </a:r>
                      <a:r>
                        <a:rPr lang="it-IT" baseline="0" dirty="0" err="1" smtClean="0"/>
                        <a:t>them</a:t>
                      </a:r>
                      <a:r>
                        <a:rPr lang="it-IT" baseline="0" dirty="0" smtClean="0"/>
                        <a:t> </a:t>
                      </a:r>
                      <a:r>
                        <a:rPr lang="it-IT" baseline="0" dirty="0" err="1" smtClean="0"/>
                        <a:t>greek</a:t>
                      </a:r>
                      <a:endParaRPr lang="it-IT" baseline="0" dirty="0" smtClean="0"/>
                    </a:p>
                    <a:p>
                      <a:pPr>
                        <a:buFont typeface="Arial" pitchFamily="34" charset="0"/>
                        <a:buChar char="•"/>
                      </a:pPr>
                      <a:r>
                        <a:rPr lang="it-IT" baseline="0" dirty="0" smtClean="0"/>
                        <a:t> </a:t>
                      </a:r>
                      <a:r>
                        <a:rPr lang="it-IT" baseline="0" dirty="0" err="1" smtClean="0"/>
                        <a:t>were</a:t>
                      </a:r>
                      <a:r>
                        <a:rPr lang="it-IT" baseline="0" dirty="0" smtClean="0"/>
                        <a:t> </a:t>
                      </a:r>
                      <a:r>
                        <a:rPr lang="it-IT" baseline="0" dirty="0" err="1" smtClean="0"/>
                        <a:t>expected</a:t>
                      </a:r>
                      <a:r>
                        <a:rPr lang="it-IT" baseline="0" dirty="0" smtClean="0"/>
                        <a:t> </a:t>
                      </a:r>
                      <a:r>
                        <a:rPr lang="it-IT" baseline="0" dirty="0" err="1" smtClean="0"/>
                        <a:t>to</a:t>
                      </a:r>
                      <a:r>
                        <a:rPr lang="it-IT" baseline="0" dirty="0" smtClean="0"/>
                        <a:t> </a:t>
                      </a:r>
                      <a:r>
                        <a:rPr lang="it-IT" baseline="0" dirty="0" err="1" smtClean="0"/>
                        <a:t>understand</a:t>
                      </a:r>
                      <a:r>
                        <a:rPr lang="it-IT" baseline="0" dirty="0" smtClean="0"/>
                        <a:t> </a:t>
                      </a:r>
                      <a:r>
                        <a:rPr lang="it-IT" baseline="0" dirty="0" err="1" smtClean="0"/>
                        <a:t>greek</a:t>
                      </a:r>
                      <a:r>
                        <a:rPr lang="it-IT" baseline="0" dirty="0" smtClean="0"/>
                        <a:t> and latin</a:t>
                      </a:r>
                      <a:endParaRPr lang="it-IT" dirty="0"/>
                    </a:p>
                  </a:txBody>
                  <a:tcPr/>
                </a:tc>
                <a:tc>
                  <a:txBody>
                    <a:bodyPr/>
                    <a:lstStyle/>
                    <a:p>
                      <a:r>
                        <a:rPr lang="it-IT" dirty="0" smtClean="0"/>
                        <a:t>15-22 </a:t>
                      </a:r>
                      <a:r>
                        <a:rPr lang="it-IT" dirty="0" err="1" smtClean="0"/>
                        <a:t>years</a:t>
                      </a:r>
                      <a:endParaRPr lang="it-IT" dirty="0" smtClean="0"/>
                    </a:p>
                    <a:p>
                      <a:pPr>
                        <a:buFont typeface="Arial" pitchFamily="34" charset="0"/>
                        <a:buChar char="•"/>
                      </a:pPr>
                      <a:r>
                        <a:rPr lang="it-IT" baseline="0" dirty="0" err="1" smtClean="0"/>
                        <a:t>Only</a:t>
                      </a:r>
                      <a:r>
                        <a:rPr lang="it-IT" baseline="0" dirty="0" smtClean="0"/>
                        <a:t> </a:t>
                      </a:r>
                      <a:r>
                        <a:rPr lang="it-IT" baseline="0" dirty="0" err="1" smtClean="0"/>
                        <a:t>wealthiest</a:t>
                      </a:r>
                      <a:r>
                        <a:rPr lang="it-IT" baseline="0" dirty="0" smtClean="0"/>
                        <a:t> and </a:t>
                      </a:r>
                      <a:r>
                        <a:rPr lang="it-IT" baseline="0" dirty="0" err="1" smtClean="0"/>
                        <a:t>smartest</a:t>
                      </a:r>
                      <a:endParaRPr lang="it-IT" baseline="0" dirty="0" smtClean="0"/>
                    </a:p>
                    <a:p>
                      <a:pPr>
                        <a:buFont typeface="Arial" pitchFamily="34" charset="0"/>
                        <a:buChar char="•"/>
                      </a:pPr>
                      <a:r>
                        <a:rPr lang="it-IT" dirty="0" smtClean="0"/>
                        <a:t> </a:t>
                      </a:r>
                      <a:r>
                        <a:rPr lang="it-IT" dirty="0" err="1" smtClean="0"/>
                        <a:t>learned</a:t>
                      </a:r>
                      <a:r>
                        <a:rPr lang="it-IT" dirty="0" smtClean="0"/>
                        <a:t> public</a:t>
                      </a:r>
                      <a:r>
                        <a:rPr lang="it-IT" baseline="0" dirty="0" smtClean="0"/>
                        <a:t> </a:t>
                      </a:r>
                      <a:r>
                        <a:rPr lang="it-IT" baseline="0" dirty="0" err="1" smtClean="0"/>
                        <a:t>speaking</a:t>
                      </a:r>
                      <a:r>
                        <a:rPr lang="it-IT" baseline="0" dirty="0" smtClean="0"/>
                        <a:t>, </a:t>
                      </a:r>
                      <a:r>
                        <a:rPr lang="it-IT" baseline="0" dirty="0" err="1" smtClean="0"/>
                        <a:t>geography</a:t>
                      </a:r>
                      <a:r>
                        <a:rPr lang="it-IT" baseline="0" dirty="0" smtClean="0"/>
                        <a:t>, </a:t>
                      </a:r>
                      <a:r>
                        <a:rPr lang="it-IT" baseline="0" dirty="0" err="1" smtClean="0"/>
                        <a:t>music</a:t>
                      </a:r>
                      <a:r>
                        <a:rPr lang="it-IT" baseline="0" dirty="0" smtClean="0"/>
                        <a:t>, </a:t>
                      </a:r>
                      <a:r>
                        <a:rPr lang="it-IT" baseline="0" dirty="0" err="1" smtClean="0"/>
                        <a:t>literature</a:t>
                      </a:r>
                      <a:r>
                        <a:rPr lang="it-IT" baseline="0" dirty="0" smtClean="0"/>
                        <a:t>, </a:t>
                      </a:r>
                      <a:r>
                        <a:rPr lang="it-IT" baseline="0" dirty="0" err="1" smtClean="0"/>
                        <a:t>mythology</a:t>
                      </a:r>
                      <a:r>
                        <a:rPr lang="it-IT" baseline="0" dirty="0" smtClean="0"/>
                        <a:t> and </a:t>
                      </a:r>
                      <a:r>
                        <a:rPr lang="it-IT" baseline="0" dirty="0" err="1" smtClean="0"/>
                        <a:t>geometry</a:t>
                      </a:r>
                      <a:endParaRPr lang="it-IT" baseline="0" dirty="0" smtClean="0"/>
                    </a:p>
                    <a:p>
                      <a:pPr>
                        <a:buFont typeface="Arial" pitchFamily="34" charset="0"/>
                        <a:buChar char="•"/>
                      </a:pPr>
                      <a:r>
                        <a:rPr lang="it-IT" baseline="0" dirty="0" err="1" smtClean="0"/>
                        <a:t>Two</a:t>
                      </a:r>
                      <a:r>
                        <a:rPr lang="it-IT" baseline="0" dirty="0" smtClean="0"/>
                        <a:t> </a:t>
                      </a:r>
                      <a:r>
                        <a:rPr lang="it-IT" baseline="0" dirty="0" err="1" smtClean="0"/>
                        <a:t>fields</a:t>
                      </a:r>
                      <a:r>
                        <a:rPr lang="it-IT" baseline="0" dirty="0" smtClean="0"/>
                        <a:t> </a:t>
                      </a:r>
                      <a:r>
                        <a:rPr lang="it-IT" baseline="0" dirty="0" err="1" smtClean="0"/>
                        <a:t>of</a:t>
                      </a:r>
                      <a:r>
                        <a:rPr lang="it-IT" baseline="0" dirty="0" smtClean="0"/>
                        <a:t> </a:t>
                      </a:r>
                      <a:r>
                        <a:rPr lang="it-IT" baseline="0" dirty="0" err="1" smtClean="0"/>
                        <a:t>study</a:t>
                      </a:r>
                      <a:r>
                        <a:rPr lang="it-IT" baseline="0" dirty="0" smtClean="0"/>
                        <a:t>: deliberative </a:t>
                      </a:r>
                      <a:r>
                        <a:rPr lang="it-IT" baseline="0" dirty="0" err="1" smtClean="0"/>
                        <a:t>branch</a:t>
                      </a:r>
                      <a:r>
                        <a:rPr lang="it-IT" baseline="0" dirty="0" smtClean="0"/>
                        <a:t> </a:t>
                      </a:r>
                      <a:r>
                        <a:rPr lang="it-IT" baseline="0" dirty="0" err="1" smtClean="0"/>
                        <a:t>of</a:t>
                      </a:r>
                      <a:r>
                        <a:rPr lang="it-IT" baseline="0" dirty="0" smtClean="0"/>
                        <a:t> </a:t>
                      </a:r>
                      <a:r>
                        <a:rPr lang="it-IT" baseline="0" dirty="0" err="1" smtClean="0"/>
                        <a:t>study</a:t>
                      </a:r>
                      <a:r>
                        <a:rPr lang="it-IT" baseline="0" dirty="0" smtClean="0"/>
                        <a:t> and criminal </a:t>
                      </a:r>
                      <a:r>
                        <a:rPr lang="it-IT" baseline="0" dirty="0" err="1" smtClean="0"/>
                        <a:t>law</a:t>
                      </a:r>
                      <a:endParaRPr lang="it-IT" dirty="0"/>
                    </a:p>
                  </a:txBody>
                  <a:tcPr/>
                </a:tc>
                <a:tc>
                  <a:txBody>
                    <a:bodyPr/>
                    <a:lstStyle/>
                    <a:p>
                      <a:pPr>
                        <a:buFont typeface="Arial" pitchFamily="34" charset="0"/>
                        <a:buChar char="•"/>
                      </a:pPr>
                      <a:r>
                        <a:rPr lang="it-IT" dirty="0" err="1" smtClean="0"/>
                        <a:t>Final</a:t>
                      </a:r>
                      <a:r>
                        <a:rPr lang="it-IT" dirty="0" smtClean="0"/>
                        <a:t> </a:t>
                      </a:r>
                      <a:r>
                        <a:rPr lang="it-IT" dirty="0" err="1" smtClean="0"/>
                        <a:t>level</a:t>
                      </a:r>
                      <a:r>
                        <a:rPr lang="it-IT" dirty="0" smtClean="0"/>
                        <a:t> </a:t>
                      </a:r>
                      <a:r>
                        <a:rPr lang="it-IT" dirty="0" err="1" smtClean="0"/>
                        <a:t>of</a:t>
                      </a:r>
                      <a:r>
                        <a:rPr lang="it-IT" dirty="0" smtClean="0"/>
                        <a:t> </a:t>
                      </a:r>
                      <a:r>
                        <a:rPr lang="it-IT" dirty="0" err="1" smtClean="0"/>
                        <a:t>study</a:t>
                      </a:r>
                      <a:endParaRPr lang="it-IT" dirty="0" smtClean="0"/>
                    </a:p>
                    <a:p>
                      <a:pPr>
                        <a:buFont typeface="Arial" pitchFamily="34" charset="0"/>
                        <a:buChar char="•"/>
                      </a:pPr>
                      <a:r>
                        <a:rPr lang="it-IT" dirty="0" err="1" smtClean="0"/>
                        <a:t>Had</a:t>
                      </a:r>
                      <a:r>
                        <a:rPr lang="it-IT" dirty="0" smtClean="0"/>
                        <a:t> </a:t>
                      </a:r>
                      <a:r>
                        <a:rPr lang="it-IT" dirty="0" err="1" smtClean="0"/>
                        <a:t>to</a:t>
                      </a:r>
                      <a:r>
                        <a:rPr lang="it-IT" dirty="0" smtClean="0"/>
                        <a:t> go </a:t>
                      </a:r>
                      <a:r>
                        <a:rPr lang="it-IT" dirty="0" err="1" smtClean="0"/>
                        <a:t>to</a:t>
                      </a:r>
                      <a:r>
                        <a:rPr lang="it-IT" dirty="0" smtClean="0"/>
                        <a:t> </a:t>
                      </a:r>
                      <a:r>
                        <a:rPr lang="it-IT" dirty="0" err="1" smtClean="0"/>
                        <a:t>greece</a:t>
                      </a:r>
                      <a:r>
                        <a:rPr lang="it-IT" dirty="0" smtClean="0"/>
                        <a:t> </a:t>
                      </a:r>
                      <a:r>
                        <a:rPr lang="it-IT" dirty="0" err="1" smtClean="0"/>
                        <a:t>to</a:t>
                      </a:r>
                      <a:r>
                        <a:rPr lang="it-IT" dirty="0" smtClean="0"/>
                        <a:t> </a:t>
                      </a:r>
                      <a:r>
                        <a:rPr lang="it-IT" dirty="0" err="1" smtClean="0"/>
                        <a:t>study</a:t>
                      </a:r>
                      <a:r>
                        <a:rPr lang="it-IT" dirty="0" smtClean="0"/>
                        <a:t> </a:t>
                      </a:r>
                      <a:r>
                        <a:rPr lang="it-IT" dirty="0" err="1" smtClean="0"/>
                        <a:t>philosophy</a:t>
                      </a:r>
                      <a:endParaRPr lang="it-IT" dirty="0"/>
                    </a:p>
                  </a:txBody>
                  <a:tcPr/>
                </a:tc>
              </a:tr>
            </a:tbl>
          </a:graphicData>
        </a:graphic>
      </p:graphicFrame>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1916832"/>
            <a:ext cx="8229600" cy="4572000"/>
          </a:xfrm>
        </p:spPr>
        <p:txBody>
          <a:bodyPr/>
          <a:lstStyle/>
          <a:p>
            <a:r>
              <a:rPr lang="it-IT" dirty="0" err="1" smtClean="0"/>
              <a:t>If</a:t>
            </a:r>
            <a:r>
              <a:rPr lang="it-IT" dirty="0" smtClean="0"/>
              <a:t> </a:t>
            </a:r>
            <a:r>
              <a:rPr lang="it-IT" dirty="0" err="1" smtClean="0"/>
              <a:t>you</a:t>
            </a:r>
            <a:r>
              <a:rPr lang="it-IT" dirty="0" smtClean="0"/>
              <a:t> </a:t>
            </a:r>
            <a:r>
              <a:rPr lang="it-IT" dirty="0" err="1" smtClean="0"/>
              <a:t>were</a:t>
            </a:r>
            <a:r>
              <a:rPr lang="it-IT" dirty="0" smtClean="0"/>
              <a:t> </a:t>
            </a:r>
            <a:r>
              <a:rPr lang="it-IT" dirty="0" err="1" smtClean="0"/>
              <a:t>rich</a:t>
            </a:r>
            <a:r>
              <a:rPr lang="it-IT" dirty="0" smtClean="0"/>
              <a:t> </a:t>
            </a:r>
            <a:r>
              <a:rPr lang="it-IT" dirty="0" err="1" smtClean="0"/>
              <a:t>you</a:t>
            </a:r>
            <a:r>
              <a:rPr lang="it-IT" dirty="0" smtClean="0"/>
              <a:t>’d </a:t>
            </a:r>
            <a:r>
              <a:rPr lang="it-IT" dirty="0" err="1" smtClean="0"/>
              <a:t>have</a:t>
            </a:r>
            <a:r>
              <a:rPr lang="it-IT" dirty="0" smtClean="0"/>
              <a:t> a </a:t>
            </a:r>
            <a:r>
              <a:rPr lang="it-IT" dirty="0" err="1" smtClean="0"/>
              <a:t>better</a:t>
            </a:r>
            <a:r>
              <a:rPr lang="it-IT" dirty="0" smtClean="0"/>
              <a:t>  </a:t>
            </a:r>
            <a:r>
              <a:rPr lang="it-IT" dirty="0" err="1" smtClean="0"/>
              <a:t>education</a:t>
            </a:r>
            <a:r>
              <a:rPr lang="it-IT" dirty="0" smtClean="0"/>
              <a:t> ;</a:t>
            </a:r>
          </a:p>
          <a:p>
            <a:r>
              <a:rPr lang="it-IT" dirty="0" err="1" smtClean="0"/>
              <a:t>If</a:t>
            </a:r>
            <a:r>
              <a:rPr lang="it-IT" dirty="0" smtClean="0"/>
              <a:t> </a:t>
            </a:r>
            <a:r>
              <a:rPr lang="it-IT" dirty="0" err="1" smtClean="0"/>
              <a:t>you</a:t>
            </a:r>
            <a:r>
              <a:rPr lang="it-IT" dirty="0" smtClean="0"/>
              <a:t> </a:t>
            </a:r>
            <a:r>
              <a:rPr lang="it-IT" dirty="0" err="1" smtClean="0"/>
              <a:t>were</a:t>
            </a:r>
            <a:r>
              <a:rPr lang="it-IT" dirty="0" smtClean="0"/>
              <a:t> a girl or a boy;</a:t>
            </a:r>
          </a:p>
          <a:p>
            <a:r>
              <a:rPr lang="it-IT" dirty="0" err="1" smtClean="0"/>
              <a:t>If</a:t>
            </a:r>
            <a:r>
              <a:rPr lang="it-IT" dirty="0" smtClean="0"/>
              <a:t>  </a:t>
            </a:r>
            <a:r>
              <a:rPr lang="it-IT" dirty="0" err="1" smtClean="0"/>
              <a:t>you</a:t>
            </a:r>
            <a:r>
              <a:rPr lang="it-IT" dirty="0" smtClean="0"/>
              <a:t> </a:t>
            </a:r>
            <a:r>
              <a:rPr lang="it-IT" dirty="0" err="1" smtClean="0"/>
              <a:t>were</a:t>
            </a:r>
            <a:r>
              <a:rPr lang="it-IT" dirty="0" smtClean="0"/>
              <a:t> a conservative </a:t>
            </a:r>
            <a:r>
              <a:rPr lang="it-IT" dirty="0" err="1" smtClean="0"/>
              <a:t>person</a:t>
            </a:r>
            <a:r>
              <a:rPr lang="it-IT" dirty="0" smtClean="0"/>
              <a:t> </a:t>
            </a:r>
            <a:r>
              <a:rPr lang="it-IT" dirty="0" err="1" smtClean="0"/>
              <a:t>you</a:t>
            </a:r>
            <a:r>
              <a:rPr lang="it-IT" dirty="0" smtClean="0"/>
              <a:t>’d </a:t>
            </a:r>
            <a:r>
              <a:rPr lang="it-IT" dirty="0" err="1" smtClean="0"/>
              <a:t>study</a:t>
            </a:r>
            <a:r>
              <a:rPr lang="it-IT" dirty="0" smtClean="0"/>
              <a:t> </a:t>
            </a:r>
            <a:r>
              <a:rPr lang="it-IT" dirty="0" err="1" smtClean="0"/>
              <a:t>only</a:t>
            </a:r>
            <a:r>
              <a:rPr lang="it-IT" dirty="0" smtClean="0"/>
              <a:t> </a:t>
            </a:r>
            <a:r>
              <a:rPr lang="it-IT" dirty="0" err="1" smtClean="0"/>
              <a:t>roman</a:t>
            </a:r>
            <a:r>
              <a:rPr lang="it-IT" dirty="0" smtClean="0"/>
              <a:t>  </a:t>
            </a:r>
            <a:r>
              <a:rPr lang="it-IT" dirty="0" err="1" smtClean="0"/>
              <a:t>topic</a:t>
            </a:r>
            <a:r>
              <a:rPr lang="it-IT" dirty="0" smtClean="0"/>
              <a:t> </a:t>
            </a:r>
            <a:r>
              <a:rPr lang="it-IT" dirty="0" err="1" smtClean="0"/>
              <a:t>while</a:t>
            </a:r>
            <a:r>
              <a:rPr lang="it-IT" dirty="0" smtClean="0"/>
              <a:t> </a:t>
            </a:r>
            <a:r>
              <a:rPr lang="it-IT" dirty="0" err="1" smtClean="0"/>
              <a:t>if</a:t>
            </a:r>
            <a:r>
              <a:rPr lang="it-IT" dirty="0" smtClean="0"/>
              <a:t> </a:t>
            </a:r>
            <a:r>
              <a:rPr lang="it-IT" dirty="0" err="1" smtClean="0"/>
              <a:t>you</a:t>
            </a:r>
            <a:r>
              <a:rPr lang="it-IT" dirty="0" smtClean="0"/>
              <a:t> </a:t>
            </a:r>
            <a:r>
              <a:rPr lang="it-IT" dirty="0" err="1" smtClean="0"/>
              <a:t>were</a:t>
            </a:r>
            <a:r>
              <a:rPr lang="it-IT" dirty="0" smtClean="0"/>
              <a:t> </a:t>
            </a:r>
            <a:r>
              <a:rPr lang="it-IT" dirty="0" err="1" smtClean="0"/>
              <a:t>an</a:t>
            </a:r>
            <a:r>
              <a:rPr lang="it-IT" dirty="0" smtClean="0"/>
              <a:t> </a:t>
            </a:r>
            <a:r>
              <a:rPr lang="it-IT" dirty="0" err="1" smtClean="0"/>
              <a:t>open-minded</a:t>
            </a:r>
            <a:r>
              <a:rPr lang="it-IT" dirty="0" smtClean="0"/>
              <a:t> </a:t>
            </a:r>
            <a:r>
              <a:rPr lang="it-IT" dirty="0" err="1" smtClean="0"/>
              <a:t>person</a:t>
            </a:r>
            <a:r>
              <a:rPr lang="it-IT" dirty="0" smtClean="0"/>
              <a:t> </a:t>
            </a:r>
            <a:r>
              <a:rPr lang="it-IT" dirty="0" err="1" smtClean="0"/>
              <a:t>you</a:t>
            </a:r>
            <a:r>
              <a:rPr lang="it-IT" dirty="0" smtClean="0"/>
              <a:t>’d </a:t>
            </a:r>
            <a:r>
              <a:rPr lang="it-IT" dirty="0" err="1" smtClean="0"/>
              <a:t>study</a:t>
            </a:r>
            <a:r>
              <a:rPr lang="it-IT" dirty="0" smtClean="0"/>
              <a:t> </a:t>
            </a:r>
            <a:r>
              <a:rPr lang="it-IT" dirty="0" err="1" smtClean="0"/>
              <a:t>also</a:t>
            </a:r>
            <a:r>
              <a:rPr lang="it-IT" dirty="0" smtClean="0"/>
              <a:t> </a:t>
            </a:r>
            <a:r>
              <a:rPr lang="it-IT" dirty="0" err="1" smtClean="0"/>
              <a:t>from</a:t>
            </a:r>
            <a:r>
              <a:rPr lang="it-IT" dirty="0" smtClean="0"/>
              <a:t> the </a:t>
            </a:r>
            <a:r>
              <a:rPr lang="it-IT" dirty="0" err="1" smtClean="0"/>
              <a:t>greek</a:t>
            </a:r>
            <a:r>
              <a:rPr lang="it-IT" dirty="0" smtClean="0"/>
              <a:t> culture.</a:t>
            </a:r>
          </a:p>
        </p:txBody>
      </p:sp>
      <p:sp>
        <p:nvSpPr>
          <p:cNvPr id="3" name="Titolo 2"/>
          <p:cNvSpPr>
            <a:spLocks noGrp="1"/>
          </p:cNvSpPr>
          <p:nvPr>
            <p:ph type="title"/>
          </p:nvPr>
        </p:nvSpPr>
        <p:spPr>
          <a:xfrm>
            <a:off x="395536" y="476672"/>
            <a:ext cx="8229600" cy="1548408"/>
          </a:xfrm>
        </p:spPr>
        <p:txBody>
          <a:bodyPr>
            <a:normAutofit/>
          </a:bodyPr>
          <a:lstStyle/>
          <a:p>
            <a:pPr algn="ctr"/>
            <a:r>
              <a:rPr lang="it-IT" dirty="0" smtClean="0"/>
              <a:t>WHAT INFLUENCED YOUR LEVEL OF EDUCATION?                          </a:t>
            </a:r>
            <a:endParaRPr lang="it-IT"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r>
              <a:rPr lang="it-IT" dirty="0" smtClean="0"/>
              <a:t>ROMAN EDUCATION</a:t>
            </a:r>
            <a:endParaRPr lang="it-IT" dirty="0"/>
          </a:p>
        </p:txBody>
      </p:sp>
      <p:sp>
        <p:nvSpPr>
          <p:cNvPr id="3" name="Segnaposto contenuto 2"/>
          <p:cNvSpPr>
            <a:spLocks noGrp="1"/>
          </p:cNvSpPr>
          <p:nvPr>
            <p:ph sz="half" idx="2"/>
          </p:nvPr>
        </p:nvSpPr>
        <p:spPr/>
        <p:txBody>
          <a:bodyPr>
            <a:normAutofit fontScale="77500" lnSpcReduction="20000"/>
          </a:bodyPr>
          <a:lstStyle/>
          <a:p>
            <a:r>
              <a:rPr lang="en-US" dirty="0" smtClean="0"/>
              <a:t>School taught by </a:t>
            </a:r>
            <a:r>
              <a:rPr lang="en-US" dirty="0" err="1" smtClean="0"/>
              <a:t>ludi</a:t>
            </a:r>
            <a:r>
              <a:rPr lang="en-US" dirty="0" smtClean="0"/>
              <a:t> </a:t>
            </a:r>
            <a:r>
              <a:rPr lang="en-US" dirty="0" smtClean="0"/>
              <a:t>magister;</a:t>
            </a:r>
          </a:p>
          <a:p>
            <a:r>
              <a:rPr lang="en-US" dirty="0" smtClean="0"/>
              <a:t>Students </a:t>
            </a:r>
            <a:r>
              <a:rPr lang="en-US" dirty="0" smtClean="0"/>
              <a:t>walked to </a:t>
            </a:r>
            <a:r>
              <a:rPr lang="en-US" dirty="0" smtClean="0"/>
              <a:t>school;</a:t>
            </a:r>
            <a:r>
              <a:rPr lang="en-US" dirty="0" smtClean="0"/>
              <a:t/>
            </a:r>
            <a:br>
              <a:rPr lang="en-US" dirty="0" smtClean="0"/>
            </a:br>
            <a:endParaRPr lang="en-US" dirty="0" smtClean="0"/>
          </a:p>
          <a:p>
            <a:r>
              <a:rPr lang="en-US" dirty="0" smtClean="0"/>
              <a:t>Parents </a:t>
            </a:r>
            <a:r>
              <a:rPr lang="en-US" dirty="0" smtClean="0"/>
              <a:t>didn't have to send children to </a:t>
            </a:r>
            <a:r>
              <a:rPr lang="en-US" dirty="0" smtClean="0"/>
              <a:t>school;</a:t>
            </a:r>
            <a:r>
              <a:rPr lang="en-US" dirty="0" smtClean="0"/>
              <a:t/>
            </a:r>
            <a:br>
              <a:rPr lang="en-US" dirty="0" smtClean="0"/>
            </a:br>
            <a:endParaRPr lang="en-US" dirty="0" smtClean="0"/>
          </a:p>
          <a:p>
            <a:r>
              <a:rPr lang="en-US" dirty="0" smtClean="0"/>
              <a:t>Science </a:t>
            </a:r>
            <a:r>
              <a:rPr lang="en-US" dirty="0" smtClean="0"/>
              <a:t>was not a core </a:t>
            </a:r>
            <a:r>
              <a:rPr lang="en-US" dirty="0" smtClean="0"/>
              <a:t>subject;</a:t>
            </a:r>
            <a:r>
              <a:rPr lang="en-US" dirty="0" smtClean="0"/>
              <a:t/>
            </a:r>
            <a:br>
              <a:rPr lang="en-US" dirty="0" smtClean="0"/>
            </a:br>
            <a:endParaRPr lang="en-US" dirty="0" smtClean="0"/>
          </a:p>
          <a:p>
            <a:r>
              <a:rPr lang="en-US" dirty="0" smtClean="0"/>
              <a:t>Girls </a:t>
            </a:r>
            <a:r>
              <a:rPr lang="en-US" dirty="0" smtClean="0"/>
              <a:t>were not expected to attend </a:t>
            </a:r>
            <a:r>
              <a:rPr lang="en-US" dirty="0" smtClean="0"/>
              <a:t>school;</a:t>
            </a:r>
          </a:p>
          <a:p>
            <a:r>
              <a:rPr lang="en-US" dirty="0" smtClean="0"/>
              <a:t>No electives;</a:t>
            </a:r>
          </a:p>
          <a:p>
            <a:r>
              <a:rPr lang="en-US" dirty="0" smtClean="0"/>
              <a:t>There </a:t>
            </a:r>
            <a:r>
              <a:rPr lang="en-US" dirty="0" smtClean="0"/>
              <a:t>were no </a:t>
            </a:r>
            <a:r>
              <a:rPr lang="en-US" dirty="0" smtClean="0"/>
              <a:t>colleges.</a:t>
            </a:r>
            <a:endParaRPr lang="it-IT" dirty="0" smtClean="0"/>
          </a:p>
          <a:p>
            <a:endParaRPr lang="it-IT" dirty="0"/>
          </a:p>
        </p:txBody>
      </p:sp>
      <p:sp>
        <p:nvSpPr>
          <p:cNvPr id="4" name="Segnaposto contenuto 3"/>
          <p:cNvSpPr>
            <a:spLocks noGrp="1"/>
          </p:cNvSpPr>
          <p:nvPr>
            <p:ph sz="quarter" idx="4"/>
          </p:nvPr>
        </p:nvSpPr>
        <p:spPr/>
        <p:txBody>
          <a:bodyPr>
            <a:normAutofit fontScale="70000" lnSpcReduction="20000"/>
          </a:bodyPr>
          <a:lstStyle/>
          <a:p>
            <a:r>
              <a:rPr lang="en-US" dirty="0" smtClean="0"/>
              <a:t>School taught by </a:t>
            </a:r>
            <a:r>
              <a:rPr lang="en-US" dirty="0" smtClean="0"/>
              <a:t>teacher;</a:t>
            </a:r>
            <a:r>
              <a:rPr lang="en-US" dirty="0" smtClean="0"/>
              <a:t/>
            </a:r>
            <a:br>
              <a:rPr lang="en-US" dirty="0" smtClean="0"/>
            </a:br>
            <a:endParaRPr lang="en-US" dirty="0" smtClean="0"/>
          </a:p>
          <a:p>
            <a:r>
              <a:rPr lang="en-US" dirty="0" smtClean="0"/>
              <a:t>Students </a:t>
            </a:r>
            <a:r>
              <a:rPr lang="en-US" dirty="0" smtClean="0"/>
              <a:t>can drive, bike, walk, or ride a bus to </a:t>
            </a:r>
            <a:r>
              <a:rPr lang="en-US" dirty="0" smtClean="0"/>
              <a:t>school;</a:t>
            </a:r>
            <a:r>
              <a:rPr lang="en-US" dirty="0" smtClean="0"/>
              <a:t/>
            </a:r>
            <a:br>
              <a:rPr lang="en-US" dirty="0" smtClean="0"/>
            </a:br>
            <a:endParaRPr lang="en-US" dirty="0" smtClean="0"/>
          </a:p>
          <a:p>
            <a:r>
              <a:rPr lang="en-US" dirty="0" smtClean="0"/>
              <a:t>Children </a:t>
            </a:r>
            <a:r>
              <a:rPr lang="en-US" dirty="0" smtClean="0"/>
              <a:t>must attend </a:t>
            </a:r>
            <a:r>
              <a:rPr lang="en-US" dirty="0" smtClean="0"/>
              <a:t>school;</a:t>
            </a:r>
            <a:r>
              <a:rPr lang="en-US" dirty="0" smtClean="0"/>
              <a:t/>
            </a:r>
            <a:br>
              <a:rPr lang="en-US" dirty="0" smtClean="0"/>
            </a:br>
            <a:endParaRPr lang="en-US" dirty="0" smtClean="0"/>
          </a:p>
          <a:p>
            <a:r>
              <a:rPr lang="en-US" dirty="0" smtClean="0"/>
              <a:t>Science </a:t>
            </a:r>
            <a:r>
              <a:rPr lang="en-US" dirty="0" smtClean="0"/>
              <a:t>taught in nearly every </a:t>
            </a:r>
            <a:r>
              <a:rPr lang="en-US" dirty="0" smtClean="0"/>
              <a:t>grade;</a:t>
            </a:r>
            <a:r>
              <a:rPr lang="en-US" dirty="0" smtClean="0"/>
              <a:t/>
            </a:r>
            <a:br>
              <a:rPr lang="en-US" dirty="0" smtClean="0"/>
            </a:br>
            <a:endParaRPr lang="en-US" dirty="0" smtClean="0"/>
          </a:p>
          <a:p>
            <a:r>
              <a:rPr lang="en-US" dirty="0" smtClean="0"/>
              <a:t>Girls </a:t>
            </a:r>
            <a:r>
              <a:rPr lang="en-US" dirty="0" smtClean="0"/>
              <a:t>are expected to attend </a:t>
            </a:r>
            <a:r>
              <a:rPr lang="en-US" dirty="0" smtClean="0"/>
              <a:t>school;</a:t>
            </a:r>
            <a:r>
              <a:rPr lang="en-US" dirty="0" smtClean="0"/>
              <a:t/>
            </a:r>
            <a:br>
              <a:rPr lang="en-US" dirty="0" smtClean="0"/>
            </a:br>
            <a:endParaRPr lang="en-US" dirty="0" smtClean="0"/>
          </a:p>
          <a:p>
            <a:r>
              <a:rPr lang="en-US" dirty="0" smtClean="0"/>
              <a:t>Various </a:t>
            </a:r>
            <a:r>
              <a:rPr lang="en-US" dirty="0" smtClean="0"/>
              <a:t>electives are </a:t>
            </a:r>
            <a:r>
              <a:rPr lang="en-US" dirty="0" smtClean="0"/>
              <a:t>available;</a:t>
            </a:r>
            <a:r>
              <a:rPr lang="en-US" dirty="0" smtClean="0"/>
              <a:t/>
            </a:r>
            <a:br>
              <a:rPr lang="en-US" dirty="0" smtClean="0"/>
            </a:br>
            <a:endParaRPr lang="en-US" dirty="0" smtClean="0"/>
          </a:p>
          <a:p>
            <a:r>
              <a:rPr lang="en-US" dirty="0" smtClean="0"/>
              <a:t>After </a:t>
            </a:r>
            <a:r>
              <a:rPr lang="en-US" dirty="0" smtClean="0"/>
              <a:t>high school, most people attend college</a:t>
            </a:r>
            <a:endParaRPr lang="it-IT" dirty="0" smtClean="0"/>
          </a:p>
          <a:p>
            <a:endParaRPr lang="it-IT" dirty="0"/>
          </a:p>
        </p:txBody>
      </p:sp>
      <p:sp>
        <p:nvSpPr>
          <p:cNvPr id="5" name="Titolo 4"/>
          <p:cNvSpPr>
            <a:spLocks noGrp="1"/>
          </p:cNvSpPr>
          <p:nvPr>
            <p:ph type="title"/>
          </p:nvPr>
        </p:nvSpPr>
        <p:spPr/>
        <p:txBody>
          <a:bodyPr>
            <a:normAutofit fontScale="90000"/>
          </a:bodyPr>
          <a:lstStyle/>
          <a:p>
            <a:r>
              <a:rPr lang="it-IT" dirty="0" smtClean="0"/>
              <a:t> DIFFERENCES WITH THE MODERN EDUCATION</a:t>
            </a:r>
            <a:endParaRPr lang="it-IT" dirty="0"/>
          </a:p>
        </p:txBody>
      </p:sp>
      <p:sp>
        <p:nvSpPr>
          <p:cNvPr id="6" name="Segnaposto testo 5"/>
          <p:cNvSpPr>
            <a:spLocks noGrp="1"/>
          </p:cNvSpPr>
          <p:nvPr>
            <p:ph type="body" idx="3"/>
          </p:nvPr>
        </p:nvSpPr>
        <p:spPr/>
        <p:txBody>
          <a:bodyPr/>
          <a:lstStyle/>
          <a:p>
            <a:r>
              <a:rPr lang="it-IT" dirty="0" smtClean="0"/>
              <a:t>MODERN EDUCATION</a:t>
            </a:r>
            <a:endParaRPr lang="it-IT"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lvl="0"/>
            <a:r>
              <a:rPr lang="en-US" dirty="0" smtClean="0"/>
              <a:t>Break within school </a:t>
            </a:r>
            <a:endParaRPr lang="it-IT" dirty="0" smtClean="0"/>
          </a:p>
          <a:p>
            <a:pPr lvl="0"/>
            <a:r>
              <a:rPr lang="en-US" dirty="0" smtClean="0"/>
              <a:t>Writing, reading </a:t>
            </a:r>
            <a:r>
              <a:rPr lang="en-US" dirty="0" smtClean="0"/>
              <a:t>and learn </a:t>
            </a:r>
            <a:r>
              <a:rPr lang="en-US" dirty="0" smtClean="0"/>
              <a:t>foreign languages</a:t>
            </a:r>
            <a:endParaRPr lang="it-IT" dirty="0" smtClean="0"/>
          </a:p>
          <a:p>
            <a:pPr lvl="0"/>
            <a:r>
              <a:rPr lang="en-US" dirty="0" smtClean="0"/>
              <a:t>Homeschooling is optional </a:t>
            </a:r>
            <a:endParaRPr lang="it-IT" dirty="0" smtClean="0"/>
          </a:p>
          <a:p>
            <a:pPr lvl="0"/>
            <a:r>
              <a:rPr lang="en-US" dirty="0" smtClean="0"/>
              <a:t>No school during holidays and festivals </a:t>
            </a:r>
            <a:endParaRPr lang="it-IT" dirty="0" smtClean="0"/>
          </a:p>
          <a:p>
            <a:r>
              <a:rPr lang="en-US" dirty="0" smtClean="0"/>
              <a:t>No school in summer</a:t>
            </a:r>
            <a:endParaRPr lang="it-IT" dirty="0"/>
          </a:p>
        </p:txBody>
      </p:sp>
      <p:sp>
        <p:nvSpPr>
          <p:cNvPr id="3" name="Titolo 2"/>
          <p:cNvSpPr>
            <a:spLocks noGrp="1"/>
          </p:cNvSpPr>
          <p:nvPr>
            <p:ph type="title"/>
          </p:nvPr>
        </p:nvSpPr>
        <p:spPr/>
        <p:txBody>
          <a:bodyPr/>
          <a:lstStyle/>
          <a:p>
            <a:r>
              <a:rPr lang="it-IT" dirty="0" smtClean="0"/>
              <a:t>SIMILARITIES</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buNone/>
            </a:pPr>
            <a:r>
              <a:rPr lang="it-IT" dirty="0" smtClean="0"/>
              <a:t>Antonio </a:t>
            </a:r>
            <a:r>
              <a:rPr lang="it-IT" dirty="0" err="1" smtClean="0"/>
              <a:t>Vasallucci</a:t>
            </a:r>
            <a:endParaRPr lang="it-IT" dirty="0" smtClean="0"/>
          </a:p>
          <a:p>
            <a:pPr>
              <a:buNone/>
            </a:pPr>
            <a:r>
              <a:rPr lang="it-IT" dirty="0" smtClean="0"/>
              <a:t>Claudia </a:t>
            </a:r>
            <a:r>
              <a:rPr lang="it-IT" dirty="0" err="1" smtClean="0"/>
              <a:t>Vassallucci</a:t>
            </a:r>
            <a:endParaRPr lang="it-IT" dirty="0" smtClean="0"/>
          </a:p>
          <a:p>
            <a:pPr>
              <a:buNone/>
            </a:pPr>
            <a:r>
              <a:rPr lang="it-IT" dirty="0" smtClean="0"/>
              <a:t>Giorgia </a:t>
            </a:r>
            <a:r>
              <a:rPr lang="it-IT" dirty="0" err="1" smtClean="0"/>
              <a:t>Aniello</a:t>
            </a:r>
            <a:endParaRPr lang="it-IT" dirty="0" smtClean="0"/>
          </a:p>
          <a:p>
            <a:pPr>
              <a:buNone/>
            </a:pPr>
            <a:r>
              <a:rPr lang="it-IT" dirty="0" smtClean="0"/>
              <a:t>Michele </a:t>
            </a:r>
            <a:r>
              <a:rPr lang="it-IT" dirty="0" err="1" smtClean="0"/>
              <a:t>Alicino</a:t>
            </a:r>
            <a:endParaRPr lang="it-IT" dirty="0" smtClean="0"/>
          </a:p>
          <a:p>
            <a:pPr>
              <a:buNone/>
            </a:pPr>
            <a:r>
              <a:rPr lang="it-IT" dirty="0" err="1" smtClean="0"/>
              <a:t>Klaudia</a:t>
            </a:r>
            <a:r>
              <a:rPr lang="it-IT" dirty="0" smtClean="0"/>
              <a:t> </a:t>
            </a:r>
            <a:r>
              <a:rPr lang="it-IT" dirty="0" err="1" smtClean="0"/>
              <a:t>Hajba</a:t>
            </a:r>
            <a:endParaRPr lang="it-IT" dirty="0" smtClean="0"/>
          </a:p>
          <a:p>
            <a:pPr>
              <a:buNone/>
            </a:pPr>
            <a:r>
              <a:rPr lang="it-IT" dirty="0" smtClean="0"/>
              <a:t>Ruben </a:t>
            </a:r>
            <a:r>
              <a:rPr lang="it-IT" dirty="0" err="1" smtClean="0"/>
              <a:t>Russwurm</a:t>
            </a:r>
            <a:endParaRPr lang="it-IT" dirty="0" smtClean="0"/>
          </a:p>
          <a:p>
            <a:pPr>
              <a:buNone/>
            </a:pPr>
            <a:r>
              <a:rPr lang="it-IT" dirty="0" smtClean="0"/>
              <a:t>Martina </a:t>
            </a:r>
            <a:r>
              <a:rPr lang="it-IT" dirty="0" err="1" smtClean="0"/>
              <a:t>Garrigos</a:t>
            </a:r>
            <a:endParaRPr lang="it-IT" dirty="0" smtClean="0"/>
          </a:p>
          <a:p>
            <a:pPr>
              <a:buNone/>
            </a:pPr>
            <a:endParaRPr lang="it-IT" dirty="0"/>
          </a:p>
        </p:txBody>
      </p:sp>
      <p:sp>
        <p:nvSpPr>
          <p:cNvPr id="3" name="Titolo 2"/>
          <p:cNvSpPr>
            <a:spLocks noGrp="1"/>
          </p:cNvSpPr>
          <p:nvPr>
            <p:ph type="title"/>
          </p:nvPr>
        </p:nvSpPr>
        <p:spPr/>
        <p:txBody>
          <a:bodyPr/>
          <a:lstStyle/>
          <a:p>
            <a:pPr algn="ctr"/>
            <a:r>
              <a:rPr lang="it-IT" dirty="0" smtClean="0"/>
              <a:t>CREDITS</a:t>
            </a:r>
            <a:endParaRPr lang="it-IT"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139</TotalTime>
  <Words>476</Words>
  <Application>Microsoft Office PowerPoint</Application>
  <PresentationFormat>Presentazione su schermo (4:3)</PresentationFormat>
  <Paragraphs>81</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Carta</vt:lpstr>
      <vt:lpstr>EDUCATION IN ROMAN EMPIRE</vt:lpstr>
      <vt:lpstr>WHAT ABOUT THE EDUCATION?</vt:lpstr>
      <vt:lpstr>WHAT ABOUT THE EDUCATION?</vt:lpstr>
      <vt:lpstr>WHAT ABOUT THE EDUCATION?</vt:lpstr>
      <vt:lpstr>WHAT INFLUENCED YOUR LEVEL OF EDUCATION?                          </vt:lpstr>
      <vt:lpstr> DIFFERENCES WITH THE MODERN EDUCATION</vt:lpstr>
      <vt:lpstr>SIMILARITIES</vt:lpstr>
      <vt:lpstr>CREDITS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ROMAN EMPIRE</dc:title>
  <dc:creator>Alunno04</dc:creator>
  <cp:lastModifiedBy>Alunno_2</cp:lastModifiedBy>
  <cp:revision>16</cp:revision>
  <dcterms:created xsi:type="dcterms:W3CDTF">2019-02-13T14:30:11Z</dcterms:created>
  <dcterms:modified xsi:type="dcterms:W3CDTF">2019-02-15T09:53:31Z</dcterms:modified>
</cp:coreProperties>
</file>