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custShowLst>
    <p:custShow name="Presentazione personalizzata 1" id="0">
      <p:sldLst>
        <p:sld r:id="rId2"/>
        <p:sld r:id="rId3"/>
        <p:sld r:id="rId4"/>
      </p:sldLst>
    </p:custShow>
  </p:custShow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715F3744-D458-451B-9612-AC4F6742A367}" type="datetimeFigureOut">
              <a:rPr lang="it-IT" smtClean="0"/>
              <a:pPr/>
              <a:t>07/03/2017</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FB08528A-B2FB-44FB-BFC6-DB89D47FEA0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15F3744-D458-451B-9612-AC4F6742A367}" type="datetimeFigureOut">
              <a:rPr lang="it-IT" smtClean="0"/>
              <a:pPr/>
              <a:t>07/03/2017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FB08528A-B2FB-44FB-BFC6-DB89D47FEA0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15F3744-D458-451B-9612-AC4F6742A367}" type="datetimeFigureOut">
              <a:rPr lang="it-IT" smtClean="0"/>
              <a:pPr/>
              <a:t>07/03/2017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FB08528A-B2FB-44FB-BFC6-DB89D47FEA0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15F3744-D458-451B-9612-AC4F6742A367}" type="datetimeFigureOut">
              <a:rPr lang="it-IT" smtClean="0"/>
              <a:pPr/>
              <a:t>07/03/2017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FB08528A-B2FB-44FB-BFC6-DB89D47FEA0C}" type="slidenum">
              <a:rPr lang="it-IT" smtClean="0"/>
              <a:pPr/>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715F3744-D458-451B-9612-AC4F6742A367}" type="datetimeFigureOut">
              <a:rPr lang="it-IT" smtClean="0"/>
              <a:pPr/>
              <a:t>07/03/2017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FB08528A-B2FB-44FB-BFC6-DB89D47FEA0C}" type="slidenum">
              <a:rPr lang="it-IT" smtClean="0"/>
              <a:pPr/>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715F3744-D458-451B-9612-AC4F6742A367}" type="datetimeFigureOut">
              <a:rPr lang="it-IT" smtClean="0"/>
              <a:pPr/>
              <a:t>07/03/2017</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FB08528A-B2FB-44FB-BFC6-DB89D47FEA0C}" type="slidenum">
              <a:rPr lang="it-IT" smtClean="0"/>
              <a:pPr/>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715F3744-D458-451B-9612-AC4F6742A367}" type="datetimeFigureOut">
              <a:rPr lang="it-IT" smtClean="0"/>
              <a:pPr/>
              <a:t>07/03/2017</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FB08528A-B2FB-44FB-BFC6-DB89D47FEA0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715F3744-D458-451B-9612-AC4F6742A367}" type="datetimeFigureOut">
              <a:rPr lang="it-IT" smtClean="0"/>
              <a:pPr/>
              <a:t>07/03/2017</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FB08528A-B2FB-44FB-BFC6-DB89D47FEA0C}" type="slidenum">
              <a:rPr lang="it-IT" smtClean="0"/>
              <a:pPr/>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715F3744-D458-451B-9612-AC4F6742A367}" type="datetimeFigureOut">
              <a:rPr lang="it-IT" smtClean="0"/>
              <a:pPr/>
              <a:t>07/03/2017</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FB08528A-B2FB-44FB-BFC6-DB89D47FEA0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715F3744-D458-451B-9612-AC4F6742A367}" type="datetimeFigureOut">
              <a:rPr lang="it-IT" smtClean="0"/>
              <a:pPr/>
              <a:t>07/03/2017</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FB08528A-B2FB-44FB-BFC6-DB89D47FEA0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715F3744-D458-451B-9612-AC4F6742A367}" type="datetimeFigureOut">
              <a:rPr lang="it-IT" smtClean="0"/>
              <a:pPr/>
              <a:t>07/03/2017</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FB08528A-B2FB-44FB-BFC6-DB89D47FEA0C}" type="slidenum">
              <a:rPr lang="it-IT" smtClean="0"/>
              <a:pPr/>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15F3744-D458-451B-9612-AC4F6742A367}" type="datetimeFigureOut">
              <a:rPr lang="it-IT" smtClean="0"/>
              <a:pPr/>
              <a:t>07/03/2017</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08528A-B2FB-44FB-BFC6-DB89D47FEA0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23728" y="476673"/>
            <a:ext cx="5472608" cy="1080120"/>
          </a:xfrm>
        </p:spPr>
        <p:txBody>
          <a:bodyPr/>
          <a:lstStyle/>
          <a:p>
            <a:pPr algn="ctr"/>
            <a:r>
              <a:rPr lang="it-IT" dirty="0" err="1" smtClean="0"/>
              <a:t>Misiòn</a:t>
            </a:r>
            <a:r>
              <a:rPr lang="it-IT" dirty="0" smtClean="0"/>
              <a:t> 1</a:t>
            </a:r>
            <a:endParaRPr lang="it-IT" dirty="0"/>
          </a:p>
        </p:txBody>
      </p:sp>
      <p:sp>
        <p:nvSpPr>
          <p:cNvPr id="4" name="CasellaDiTesto 3"/>
          <p:cNvSpPr txBox="1"/>
          <p:nvPr/>
        </p:nvSpPr>
        <p:spPr>
          <a:xfrm>
            <a:off x="539552" y="1844824"/>
            <a:ext cx="8208912"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smtClean="0">
                <a:latin typeface="Times New Roman" pitchFamily="18" charset="0"/>
                <a:cs typeface="Times New Roman" pitchFamily="18" charset="0"/>
              </a:rPr>
              <a:t>En </a:t>
            </a: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Castillo</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que</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hay</a:t>
            </a:r>
            <a:r>
              <a:rPr lang="it-IT" dirty="0" smtClean="0">
                <a:latin typeface="Times New Roman" pitchFamily="18" charset="0"/>
                <a:cs typeface="Times New Roman" pitchFamily="18" charset="0"/>
              </a:rPr>
              <a:t> en Cracovia, </a:t>
            </a:r>
            <a:r>
              <a:rPr lang="it-IT" dirty="0" err="1" smtClean="0">
                <a:latin typeface="Times New Roman" pitchFamily="18" charset="0"/>
                <a:cs typeface="Times New Roman" pitchFamily="18" charset="0"/>
              </a:rPr>
              <a:t>vivìa</a:t>
            </a:r>
            <a:r>
              <a:rPr lang="it-IT" dirty="0" smtClean="0">
                <a:latin typeface="Times New Roman" pitchFamily="18" charset="0"/>
                <a:cs typeface="Times New Roman" pitchFamily="18" charset="0"/>
              </a:rPr>
              <a:t> un dragon </a:t>
            </a:r>
            <a:r>
              <a:rPr lang="it-IT" dirty="0" err="1" smtClean="0">
                <a:latin typeface="Times New Roman" pitchFamily="18" charset="0"/>
                <a:cs typeface="Times New Roman" pitchFamily="18" charset="0"/>
              </a:rPr>
              <a:t>que</a:t>
            </a:r>
            <a:r>
              <a:rPr lang="it-IT" dirty="0" smtClean="0">
                <a:latin typeface="Times New Roman" pitchFamily="18" charset="0"/>
                <a:cs typeface="Times New Roman" pitchFamily="18" charset="0"/>
              </a:rPr>
              <a:t> tiene una </a:t>
            </a:r>
            <a:r>
              <a:rPr lang="it-IT" dirty="0" err="1" smtClean="0">
                <a:latin typeface="Times New Roman" pitchFamily="18" charset="0"/>
                <a:cs typeface="Times New Roman" pitchFamily="18" charset="0"/>
              </a:rPr>
              <a:t>leyenda</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relacionada</a:t>
            </a:r>
            <a:r>
              <a:rPr lang="it-IT" dirty="0" smtClean="0">
                <a:latin typeface="Times New Roman" pitchFamily="18" charset="0"/>
                <a:cs typeface="Times New Roman" pitchFamily="18" charset="0"/>
              </a:rPr>
              <a:t> con </a:t>
            </a: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origen</a:t>
            </a:r>
            <a:r>
              <a:rPr lang="it-IT" dirty="0" smtClean="0">
                <a:latin typeface="Times New Roman" pitchFamily="18" charset="0"/>
                <a:cs typeface="Times New Roman" pitchFamily="18" charset="0"/>
              </a:rPr>
              <a:t> de Cracovia.</a:t>
            </a:r>
            <a:r>
              <a:rPr lang="es-ES" dirty="0">
                <a:latin typeface="Times New Roman" pitchFamily="18" charset="0"/>
                <a:cs typeface="Times New Roman" pitchFamily="18" charset="0"/>
              </a:rPr>
              <a:t> Hace muchos siglos, en la colina de Wawel (Cracovia), vivía un dragón tan fiero, que tenía aterrorizadas a todas las poblaciones </a:t>
            </a:r>
            <a:r>
              <a:rPr lang="es-ES" dirty="0" smtClean="0">
                <a:latin typeface="Times New Roman" pitchFamily="18" charset="0"/>
                <a:cs typeface="Times New Roman" pitchFamily="18" charset="0"/>
              </a:rPr>
              <a:t>cercanas</a:t>
            </a:r>
            <a:endParaRPr lang="es-ES" dirty="0">
              <a:latin typeface="Times New Roman" pitchFamily="18" charset="0"/>
              <a:cs typeface="Times New Roman" pitchFamily="18" charset="0"/>
            </a:endParaRPr>
          </a:p>
          <a:p>
            <a:r>
              <a:rPr lang="es-ES" dirty="0">
                <a:latin typeface="Times New Roman" pitchFamily="18" charset="0"/>
                <a:cs typeface="Times New Roman" pitchFamily="18" charset="0"/>
              </a:rPr>
              <a:t>Los caballeros más valientes habían intentado vencerlo por todos los medios, pero todos encontraron un trágico final; antes de que pudieran siquiera desenvainar sus espadas, el dragón los abrasaba con sus bocanadas de fuego.</a:t>
            </a:r>
          </a:p>
          <a:p>
            <a:endParaRPr lang="it-IT" dirty="0">
              <a:latin typeface="Times New Roman" pitchFamily="18" charset="0"/>
              <a:cs typeface="Times New Roman" pitchFamily="18" charset="0"/>
            </a:endParaRPr>
          </a:p>
        </p:txBody>
      </p:sp>
    </p:spTree>
  </p:cSld>
  <p:clrMapOvr>
    <a:masterClrMapping/>
  </p:clrMapOvr>
  <p:transition spd="slow" advTm="1500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404664"/>
            <a:ext cx="8229600" cy="4968552"/>
          </a:xfrm>
        </p:spPr>
        <p:style>
          <a:lnRef idx="2">
            <a:schemeClr val="accent1"/>
          </a:lnRef>
          <a:fillRef idx="1">
            <a:schemeClr val="lt1"/>
          </a:fillRef>
          <a:effectRef idx="0">
            <a:schemeClr val="accent1"/>
          </a:effectRef>
          <a:fontRef idx="minor">
            <a:schemeClr val="dk1"/>
          </a:fontRef>
        </p:style>
        <p:txBody>
          <a:bodyPr>
            <a:normAutofit/>
          </a:bodyPr>
          <a:lstStyle/>
          <a:p>
            <a:pPr algn="just">
              <a:buNone/>
            </a:pPr>
            <a:r>
              <a:rPr lang="es-ES" sz="1700" dirty="0" smtClean="0">
                <a:latin typeface="Times New Roman" pitchFamily="18" charset="0"/>
                <a:cs typeface="Times New Roman" pitchFamily="18" charset="0"/>
              </a:rPr>
              <a:t>Ante estas circunstancias, el rey proclamó un bando en el que anunciaba que aquel que fuera capaz de vencer al dragón se desposaría con su hija, la princesa, y heredaría el trono.</a:t>
            </a:r>
            <a:br>
              <a:rPr lang="es-ES" sz="1700" dirty="0" smtClean="0">
                <a:latin typeface="Times New Roman" pitchFamily="18" charset="0"/>
                <a:cs typeface="Times New Roman" pitchFamily="18" charset="0"/>
              </a:rPr>
            </a:br>
            <a:r>
              <a:rPr lang="es-ES" sz="1700" dirty="0" smtClean="0">
                <a:latin typeface="Times New Roman" pitchFamily="18" charset="0"/>
                <a:cs typeface="Times New Roman" pitchFamily="18" charset="0"/>
              </a:rPr>
              <a:t>Fueron muchos los caballeros que intentaron matar a la fiera, pero ninguno logró su cometido. El rey empezó a pensar que jamás podrían acabar con aquel dragón y su hija creyó que no se casaría nunca.</a:t>
            </a:r>
          </a:p>
          <a:p>
            <a:pPr algn="just">
              <a:buNone/>
            </a:pPr>
            <a:r>
              <a:rPr lang="es-ES" sz="1700" dirty="0" smtClean="0">
                <a:latin typeface="Times New Roman" pitchFamily="18" charset="0"/>
                <a:cs typeface="Times New Roman" pitchFamily="18" charset="0"/>
              </a:rPr>
              <a:t>Un día, un zapatero llamado Krak, decidió probar suerte e ideó una estratagema; elaboró un suculento plato a base de sulfuro y lo dejó en la entrada de la cueva en la que vivía el dragón. Éste, que nada sospechaba, se lo comió. En ese momento la garganta le ardía tanto que corrió hasta el río Vístula para apagar su dolor. En cuanto el agua llegó a su cuerpo, el dragón estalló y el pueblo quedó liberado.</a:t>
            </a:r>
          </a:p>
          <a:p>
            <a:pPr algn="just">
              <a:buNone/>
            </a:pPr>
            <a:r>
              <a:rPr lang="es-ES" sz="1700" dirty="0" smtClean="0">
                <a:latin typeface="Times New Roman" pitchFamily="18" charset="0"/>
                <a:cs typeface="Times New Roman" pitchFamily="18" charset="0"/>
              </a:rPr>
              <a:t>El zapatero se casó con la hija del rey y a la muerte del rey, heredó el trono. El pueblo adoptó el nombre de su salvador y la vieja capital de Polonia es conocida como Cracovia (Kraków), en honor también a este zapatero.</a:t>
            </a:r>
          </a:p>
          <a:p>
            <a:pPr>
              <a:buNone/>
            </a:pPr>
            <a:r>
              <a:rPr lang="es-ES" dirty="0" smtClean="0"/>
              <a:t/>
            </a:r>
            <a:br>
              <a:rPr lang="es-ES" dirty="0" smtClean="0"/>
            </a:br>
            <a:endParaRPr lang="it-IT" dirty="0"/>
          </a:p>
        </p:txBody>
      </p:sp>
      <p:pic>
        <p:nvPicPr>
          <p:cNvPr id="4" name="Immagine 3" descr="misiiiiiiiiii+++.jpg"/>
          <p:cNvPicPr>
            <a:picLocks noChangeAspect="1"/>
          </p:cNvPicPr>
          <p:nvPr/>
        </p:nvPicPr>
        <p:blipFill>
          <a:blip r:embed="rId2" cstate="print"/>
          <a:stretch>
            <a:fillRect/>
          </a:stretch>
        </p:blipFill>
        <p:spPr>
          <a:xfrm>
            <a:off x="5583245" y="3913595"/>
            <a:ext cx="2157107" cy="1373953"/>
          </a:xfrm>
          <a:prstGeom prst="rect">
            <a:avLst/>
          </a:prstGeom>
          <a:ln>
            <a:noFill/>
          </a:ln>
          <a:effectLst>
            <a:softEdge rad="112500"/>
          </a:effectLst>
        </p:spPr>
      </p:pic>
    </p:spTree>
  </p:cSld>
  <p:clrMapOvr>
    <a:masterClrMapping/>
  </p:clrMapOvr>
  <p:transition spd="slow" advTm="20000">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88640"/>
            <a:ext cx="8229600" cy="5818651"/>
          </a:xfrm>
        </p:spPr>
        <p:txBody>
          <a:bodyPr/>
          <a:lstStyle/>
          <a:p>
            <a:pP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castillo</a:t>
            </a:r>
            <a:r>
              <a:rPr lang="it-IT" dirty="0" smtClean="0">
                <a:latin typeface="Times New Roman" pitchFamily="18" charset="0"/>
                <a:cs typeface="Times New Roman" pitchFamily="18" charset="0"/>
              </a:rPr>
              <a:t> se </a:t>
            </a:r>
            <a:r>
              <a:rPr lang="it-IT" dirty="0" err="1" smtClean="0">
                <a:latin typeface="Times New Roman" pitchFamily="18" charset="0"/>
                <a:cs typeface="Times New Roman" pitchFamily="18" charset="0"/>
              </a:rPr>
              <a:t>llama</a:t>
            </a:r>
            <a:r>
              <a:rPr lang="it-IT" dirty="0" smtClean="0">
                <a:latin typeface="Times New Roman" pitchFamily="18" charset="0"/>
                <a:cs typeface="Times New Roman" pitchFamily="18" charset="0"/>
              </a:rPr>
              <a:t> “Wawel” y se </a:t>
            </a:r>
            <a:r>
              <a:rPr lang="it-IT" dirty="0" err="1" smtClean="0">
                <a:latin typeface="Times New Roman" pitchFamily="18" charset="0"/>
                <a:cs typeface="Times New Roman" pitchFamily="18" charset="0"/>
              </a:rPr>
              <a:t>utilizó</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como</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residencia</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real</a:t>
            </a:r>
            <a:r>
              <a:rPr lang="it-IT" dirty="0" smtClean="0">
                <a:latin typeface="Times New Roman" pitchFamily="18" charset="0"/>
                <a:cs typeface="Times New Roman" pitchFamily="18" charset="0"/>
              </a:rPr>
              <a:t> y </a:t>
            </a:r>
            <a:r>
              <a:rPr lang="it-IT" dirty="0" err="1" smtClean="0">
                <a:latin typeface="Times New Roman" pitchFamily="18" charset="0"/>
                <a:cs typeface="Times New Roman" pitchFamily="18" charset="0"/>
              </a:rPr>
              <a:t>es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lugar</a:t>
            </a:r>
            <a:r>
              <a:rPr lang="it-IT" dirty="0" smtClean="0">
                <a:latin typeface="Times New Roman" pitchFamily="18" charset="0"/>
                <a:cs typeface="Times New Roman" pitchFamily="18" charset="0"/>
              </a:rPr>
              <a:t> en </a:t>
            </a: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que</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los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reales</a:t>
            </a:r>
            <a:r>
              <a:rPr lang="it-IT" dirty="0" smtClean="0">
                <a:latin typeface="Times New Roman" pitchFamily="18" charset="0"/>
                <a:cs typeface="Times New Roman" pitchFamily="18" charset="0"/>
              </a:rPr>
              <a:t> de la Polonia </a:t>
            </a:r>
            <a:r>
              <a:rPr lang="it-IT" dirty="0" err="1" smtClean="0">
                <a:latin typeface="Times New Roman" pitchFamily="18" charset="0"/>
                <a:cs typeface="Times New Roman" pitchFamily="18" charset="0"/>
              </a:rPr>
              <a:t>gobernaron</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Estado</a:t>
            </a:r>
            <a:r>
              <a:rPr lang="it-IT" dirty="0" smtClean="0">
                <a:latin typeface="Times New Roman" pitchFamily="18" charset="0"/>
                <a:cs typeface="Times New Roman" pitchFamily="18" charset="0"/>
              </a:rPr>
              <a:t> por </a:t>
            </a:r>
            <a:r>
              <a:rPr lang="it-IT" dirty="0" err="1" smtClean="0">
                <a:latin typeface="Times New Roman" pitchFamily="18" charset="0"/>
                <a:cs typeface="Times New Roman" pitchFamily="18" charset="0"/>
              </a:rPr>
              <a:t>cinco</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siglos</a:t>
            </a:r>
            <a:r>
              <a:rPr lang="it-IT" dirty="0" smtClean="0">
                <a:latin typeface="Times New Roman" pitchFamily="18" charset="0"/>
                <a:cs typeface="Times New Roman" pitchFamily="18" charset="0"/>
              </a:rPr>
              <a:t>. </a:t>
            </a:r>
            <a:endParaRPr lang="it-IT" dirty="0">
              <a:latin typeface="Times New Roman" pitchFamily="18" charset="0"/>
              <a:cs typeface="Times New Roman" pitchFamily="18" charset="0"/>
            </a:endParaRPr>
          </a:p>
        </p:txBody>
      </p:sp>
      <p:pic>
        <p:nvPicPr>
          <p:cNvPr id="3" name="Immagine 2" descr="_Wawel_Cathedral_01.jpg"/>
          <p:cNvPicPr>
            <a:picLocks noChangeAspect="1"/>
          </p:cNvPicPr>
          <p:nvPr/>
        </p:nvPicPr>
        <p:blipFill>
          <a:blip r:embed="rId2" cstate="print"/>
          <a:stretch>
            <a:fillRect/>
          </a:stretch>
        </p:blipFill>
        <p:spPr>
          <a:xfrm>
            <a:off x="907428" y="2420888"/>
            <a:ext cx="3771849" cy="2520280"/>
          </a:xfrm>
          <a:prstGeom prst="rect">
            <a:avLst/>
          </a:prstGeom>
          <a:ln>
            <a:noFill/>
          </a:ln>
          <a:effectLst>
            <a:softEdge rad="112500"/>
          </a:effectLst>
        </p:spPr>
      </p:pic>
      <p:pic>
        <p:nvPicPr>
          <p:cNvPr id="4" name="Immagine 3" descr="wawel.jpg"/>
          <p:cNvPicPr>
            <a:picLocks noChangeAspect="1"/>
          </p:cNvPicPr>
          <p:nvPr/>
        </p:nvPicPr>
        <p:blipFill>
          <a:blip r:embed="rId3" cstate="print"/>
          <a:stretch>
            <a:fillRect/>
          </a:stretch>
        </p:blipFill>
        <p:spPr>
          <a:xfrm>
            <a:off x="5155902" y="3068960"/>
            <a:ext cx="3664080" cy="2448272"/>
          </a:xfrm>
          <a:prstGeom prst="rect">
            <a:avLst/>
          </a:prstGeom>
          <a:ln>
            <a:noFill/>
          </a:ln>
          <a:effectLst>
            <a:softEdge rad="112500"/>
          </a:effectLst>
        </p:spPr>
      </p:pic>
    </p:spTree>
  </p:cSld>
  <p:clrMapOvr>
    <a:masterClrMapping/>
  </p:clrMapOvr>
  <p:transition spd="slow" advTm="10000">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TotalTime>
  <Words>156</Words>
  <Application>Microsoft Office PowerPoint</Application>
  <PresentationFormat>Presentazione su schermo (4:3)</PresentationFormat>
  <Paragraphs>8</Paragraphs>
  <Slides>3</Slides>
  <Notes>0</Notes>
  <HiddenSlides>0</HiddenSlides>
  <MMClips>0</MMClips>
  <ScaleCrop>false</ScaleCrop>
  <HeadingPairs>
    <vt:vector size="6" baseType="variant">
      <vt:variant>
        <vt:lpstr>Tema</vt:lpstr>
      </vt:variant>
      <vt:variant>
        <vt:i4>1</vt:i4>
      </vt:variant>
      <vt:variant>
        <vt:lpstr>Titoli diapositive</vt:lpstr>
      </vt:variant>
      <vt:variant>
        <vt:i4>3</vt:i4>
      </vt:variant>
      <vt:variant>
        <vt:lpstr>Presentazioni personalizzate</vt:lpstr>
      </vt:variant>
      <vt:variant>
        <vt:i4>1</vt:i4>
      </vt:variant>
    </vt:vector>
  </HeadingPairs>
  <TitlesOfParts>
    <vt:vector size="5" baseType="lpstr">
      <vt:lpstr>Viale</vt:lpstr>
      <vt:lpstr>Misiòn 1</vt:lpstr>
      <vt:lpstr>Diapositiva 2</vt:lpstr>
      <vt:lpstr>Diapositiva 3</vt:lpstr>
      <vt:lpstr>Presentazione personalizzata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Misiòn 1</dc:title>
  <dc:creator>Alunni</dc:creator>
  <cp:lastModifiedBy>Alunni</cp:lastModifiedBy>
  <cp:revision>8</cp:revision>
  <dcterms:created xsi:type="dcterms:W3CDTF">2017-03-03T08:03:12Z</dcterms:created>
  <dcterms:modified xsi:type="dcterms:W3CDTF">2017-03-07T07:38:43Z</dcterms:modified>
</cp:coreProperties>
</file>