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1" r:id="rId5"/>
    <p:sldId id="257" r:id="rId6"/>
    <p:sldId id="258" r:id="rId7"/>
    <p:sldId id="259" r:id="rId8"/>
    <p:sldId id="260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D7299-88BA-4D09-AEA8-CC7097E13163}" type="datetimeFigureOut">
              <a:rPr lang="it-IT" smtClean="0"/>
              <a:pPr/>
              <a:t>07/03/2019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A73B-32E8-4142-8789-B8BC09CDDAB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D7299-88BA-4D09-AEA8-CC7097E13163}" type="datetimeFigureOut">
              <a:rPr lang="it-IT" smtClean="0"/>
              <a:pPr/>
              <a:t>07/03/2019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A73B-32E8-4142-8789-B8BC09CDDAB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D7299-88BA-4D09-AEA8-CC7097E13163}" type="datetimeFigureOut">
              <a:rPr lang="it-IT" smtClean="0"/>
              <a:pPr/>
              <a:t>07/03/2019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A73B-32E8-4142-8789-B8BC09CDDAB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D7299-88BA-4D09-AEA8-CC7097E13163}" type="datetimeFigureOut">
              <a:rPr lang="it-IT" smtClean="0"/>
              <a:pPr/>
              <a:t>07/03/2019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A73B-32E8-4142-8789-B8BC09CDDAB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D7299-88BA-4D09-AEA8-CC7097E13163}" type="datetimeFigureOut">
              <a:rPr lang="it-IT" smtClean="0"/>
              <a:pPr/>
              <a:t>07/03/2019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A73B-32E8-4142-8789-B8BC09CDDAB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D7299-88BA-4D09-AEA8-CC7097E13163}" type="datetimeFigureOut">
              <a:rPr lang="it-IT" smtClean="0"/>
              <a:pPr/>
              <a:t>07/03/2019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A73B-32E8-4142-8789-B8BC09CDDAB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D7299-88BA-4D09-AEA8-CC7097E13163}" type="datetimeFigureOut">
              <a:rPr lang="it-IT" smtClean="0"/>
              <a:pPr/>
              <a:t>07/03/2019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A73B-32E8-4142-8789-B8BC09CDDAB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D7299-88BA-4D09-AEA8-CC7097E13163}" type="datetimeFigureOut">
              <a:rPr lang="it-IT" smtClean="0"/>
              <a:pPr/>
              <a:t>07/03/2019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A73B-32E8-4142-8789-B8BC09CDDAB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D7299-88BA-4D09-AEA8-CC7097E13163}" type="datetimeFigureOut">
              <a:rPr lang="it-IT" smtClean="0"/>
              <a:pPr/>
              <a:t>07/03/2019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A73B-32E8-4142-8789-B8BC09CDDAB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D7299-88BA-4D09-AEA8-CC7097E13163}" type="datetimeFigureOut">
              <a:rPr lang="it-IT" smtClean="0"/>
              <a:pPr/>
              <a:t>07/03/2019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A73B-32E8-4142-8789-B8BC09CDDAB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D7299-88BA-4D09-AEA8-CC7097E13163}" type="datetimeFigureOut">
              <a:rPr lang="it-IT" smtClean="0"/>
              <a:pPr/>
              <a:t>07/03/2019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A73B-32E8-4142-8789-B8BC09CDDAB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D7299-88BA-4D09-AEA8-CC7097E13163}" type="datetimeFigureOut">
              <a:rPr lang="it-IT" smtClean="0"/>
              <a:pPr/>
              <a:t>07/03/2019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4A73B-32E8-4142-8789-B8BC09CDDAB3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2348880"/>
            <a:ext cx="7772400" cy="1470025"/>
          </a:xfrm>
        </p:spPr>
        <p:txBody>
          <a:bodyPr>
            <a:normAutofit/>
          </a:bodyPr>
          <a:lstStyle/>
          <a:p>
            <a:r>
              <a:rPr lang="it-IT" sz="8800" dirty="0" smtClean="0"/>
              <a:t>MILAN</a:t>
            </a:r>
            <a:endParaRPr lang="it-IT" sz="88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-3276872" y="1340768"/>
            <a:ext cx="3008313" cy="1162050"/>
          </a:xfrm>
        </p:spPr>
        <p:txBody>
          <a:bodyPr/>
          <a:lstStyle/>
          <a:p>
            <a:endParaRPr lang="it-IT" dirty="0"/>
          </a:p>
        </p:txBody>
      </p:sp>
      <p:pic>
        <p:nvPicPr>
          <p:cNvPr id="5" name="Segnaposto contenuto 4" descr="ff954caa569b56bacbcc2283f100625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63888" y="1412776"/>
            <a:ext cx="5111750" cy="4033207"/>
          </a:xfrm>
        </p:spPr>
      </p:pic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67544" y="1196752"/>
            <a:ext cx="2997969" cy="6126163"/>
          </a:xfrm>
        </p:spPr>
        <p:txBody>
          <a:bodyPr/>
          <a:lstStyle/>
          <a:p>
            <a:r>
              <a:rPr lang="fr-FR" sz="1800" dirty="0" smtClean="0"/>
              <a:t>Milan est connue dans le monde entier comme la capitale de la mode</a:t>
            </a:r>
            <a:r>
              <a:rPr lang="it-IT" sz="1800" dirty="0" smtClean="0"/>
              <a:t>. </a:t>
            </a:r>
          </a:p>
          <a:p>
            <a:endParaRPr lang="it-IT" sz="1800" dirty="0" smtClean="0"/>
          </a:p>
          <a:p>
            <a:r>
              <a:rPr lang="fr-FR" sz="1800" dirty="0" smtClean="0"/>
              <a:t>Dans le centre historique, nous trouvons le célèbre ‘</a:t>
            </a:r>
            <a:r>
              <a:rPr lang="fr-FR" sz="1800" dirty="0" err="1" smtClean="0"/>
              <a:t>quadrilatero</a:t>
            </a:r>
            <a:r>
              <a:rPr lang="fr-FR" sz="1800" dirty="0" smtClean="0"/>
              <a:t> </a:t>
            </a:r>
            <a:r>
              <a:rPr lang="fr-FR" sz="1800" dirty="0" err="1" smtClean="0"/>
              <a:t>della</a:t>
            </a:r>
            <a:r>
              <a:rPr lang="fr-FR" sz="1800" dirty="0" smtClean="0"/>
              <a:t> </a:t>
            </a:r>
            <a:r>
              <a:rPr lang="fr-FR" sz="1800" dirty="0" err="1" smtClean="0"/>
              <a:t>moda</a:t>
            </a:r>
            <a:r>
              <a:rPr lang="fr-FR" sz="1800" dirty="0" smtClean="0"/>
              <a:t>’, un quartier circonscrit à 4 rues (Via </a:t>
            </a:r>
            <a:r>
              <a:rPr lang="fr-FR" sz="1800" dirty="0" err="1" smtClean="0"/>
              <a:t>Montenapoleone</a:t>
            </a:r>
            <a:r>
              <a:rPr lang="fr-FR" sz="1800" dirty="0" smtClean="0"/>
              <a:t>, Via Manzoni, Via </a:t>
            </a:r>
            <a:r>
              <a:rPr lang="fr-FR" sz="1800" dirty="0" err="1" smtClean="0"/>
              <a:t>della</a:t>
            </a:r>
            <a:r>
              <a:rPr lang="fr-FR" sz="1800" dirty="0" smtClean="0"/>
              <a:t> </a:t>
            </a:r>
            <a:r>
              <a:rPr lang="fr-FR" sz="1800" dirty="0" err="1" smtClean="0"/>
              <a:t>Spiga</a:t>
            </a:r>
            <a:r>
              <a:rPr lang="fr-FR" sz="1800" dirty="0" smtClean="0"/>
              <a:t>, Corso </a:t>
            </a:r>
            <a:r>
              <a:rPr lang="fr-FR" sz="1800" dirty="0" err="1" smtClean="0"/>
              <a:t>Venezia</a:t>
            </a:r>
            <a:r>
              <a:rPr lang="fr-FR" sz="1800" dirty="0" smtClean="0"/>
              <a:t>) où sont situées les boutiques des plus grandes marques de vêtements.</a:t>
            </a:r>
          </a:p>
          <a:p>
            <a:r>
              <a:rPr lang="fr-FR" dirty="0" smtClean="0"/>
              <a:t/>
            </a:r>
            <a:br>
              <a:rPr lang="fr-FR" dirty="0" smtClean="0"/>
            </a:b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Autofit/>
          </a:bodyPr>
          <a:lstStyle/>
          <a:p>
            <a:r>
              <a:rPr lang="fr-FR" sz="1800" dirty="0" smtClean="0">
                <a:latin typeface="+mn-lt"/>
              </a:rPr>
              <a:t>La manifestation la plus importante à Milan est la MFW (Milano </a:t>
            </a:r>
            <a:r>
              <a:rPr lang="fr-FR" sz="1800" dirty="0" err="1" smtClean="0">
                <a:latin typeface="+mn-lt"/>
              </a:rPr>
              <a:t>Fashion</a:t>
            </a:r>
            <a:r>
              <a:rPr lang="fr-FR" sz="1800" dirty="0" smtClean="0">
                <a:latin typeface="+mn-lt"/>
              </a:rPr>
              <a:t> </a:t>
            </a:r>
            <a:r>
              <a:rPr lang="fr-FR" sz="1800" dirty="0" err="1" smtClean="0">
                <a:latin typeface="+mn-lt"/>
              </a:rPr>
              <a:t>Week</a:t>
            </a:r>
            <a:r>
              <a:rPr lang="fr-FR" sz="1800" dirty="0" smtClean="0">
                <a:latin typeface="+mn-lt"/>
              </a:rPr>
              <a:t>). En fait, pendant la </a:t>
            </a:r>
            <a:r>
              <a:rPr lang="fr-FR" sz="1800" dirty="0" err="1" smtClean="0">
                <a:latin typeface="+mn-lt"/>
              </a:rPr>
              <a:t>fashion</a:t>
            </a:r>
            <a:r>
              <a:rPr lang="fr-FR" sz="1800" dirty="0" smtClean="0">
                <a:latin typeface="+mn-lt"/>
              </a:rPr>
              <a:t> </a:t>
            </a:r>
            <a:r>
              <a:rPr lang="fr-FR" sz="1800" dirty="0" err="1" smtClean="0">
                <a:latin typeface="+mn-lt"/>
              </a:rPr>
              <a:t>week</a:t>
            </a:r>
            <a:r>
              <a:rPr lang="fr-FR" sz="1800" dirty="0" smtClean="0">
                <a:latin typeface="+mn-lt"/>
              </a:rPr>
              <a:t>, la ville est envahie par les mannequins et les personnalités du monde entier.</a:t>
            </a:r>
            <a:br>
              <a:rPr lang="fr-FR" sz="1800" dirty="0" smtClean="0">
                <a:latin typeface="+mn-lt"/>
              </a:rPr>
            </a:br>
            <a:r>
              <a:rPr lang="fr-FR" sz="1800" dirty="0" smtClean="0">
                <a:latin typeface="+mn-lt"/>
              </a:rPr>
              <a:t/>
            </a:r>
            <a:br>
              <a:rPr lang="fr-FR" sz="1800" dirty="0" smtClean="0">
                <a:latin typeface="+mn-lt"/>
              </a:rPr>
            </a:br>
            <a:endParaRPr lang="it-IT" sz="1800" dirty="0">
              <a:latin typeface="+mn-lt"/>
            </a:endParaRPr>
          </a:p>
        </p:txBody>
      </p:sp>
      <p:pic>
        <p:nvPicPr>
          <p:cNvPr id="10" name="Segnaposto contenuto 9" descr="22f4d3c13fbc40d852e116a2f5f96fef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967845" y="1600200"/>
            <a:ext cx="3017309" cy="4525963"/>
          </a:xfrm>
        </p:spPr>
      </p:pic>
      <p:pic>
        <p:nvPicPr>
          <p:cNvPr id="11" name="Segnaposto contenuto 10" descr="1c5c28bf42804069a387ad9463212d49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157060" y="1600200"/>
            <a:ext cx="3020879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99592" y="2348880"/>
            <a:ext cx="7772400" cy="1470025"/>
          </a:xfrm>
        </p:spPr>
        <p:txBody>
          <a:bodyPr>
            <a:normAutofit/>
          </a:bodyPr>
          <a:lstStyle/>
          <a:p>
            <a:r>
              <a:rPr lang="it-IT" sz="8800" dirty="0" smtClean="0"/>
              <a:t>FIN</a:t>
            </a:r>
            <a:endParaRPr lang="it-IT" sz="88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779912" y="6237312"/>
            <a:ext cx="6400800" cy="1752600"/>
          </a:xfrm>
        </p:spPr>
        <p:txBody>
          <a:bodyPr/>
          <a:lstStyle/>
          <a:p>
            <a:r>
              <a:rPr lang="it-IT" dirty="0" smtClean="0">
                <a:solidFill>
                  <a:srgbClr val="7030A0"/>
                </a:solidFill>
              </a:rPr>
              <a:t>CROTTI NICOLE CLAUDIA</a:t>
            </a:r>
            <a:endParaRPr lang="it-IT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-3204864" y="1052736"/>
            <a:ext cx="3008313" cy="1162050"/>
          </a:xfrm>
        </p:spPr>
        <p:txBody>
          <a:bodyPr/>
          <a:lstStyle/>
          <a:p>
            <a:endParaRPr lang="it-IT" dirty="0"/>
          </a:p>
        </p:txBody>
      </p:sp>
      <p:pic>
        <p:nvPicPr>
          <p:cNvPr id="5" name="Segnaposto contenuto 4" descr="d70f384504b947675d32e8b7db19d55c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788024" y="836712"/>
            <a:ext cx="3495749" cy="5378075"/>
          </a:xfrm>
        </p:spPr>
      </p:pic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67544" y="260648"/>
            <a:ext cx="2997969" cy="5865515"/>
          </a:xfrm>
        </p:spPr>
        <p:txBody>
          <a:bodyPr>
            <a:noAutofit/>
          </a:bodyPr>
          <a:lstStyle/>
          <a:p>
            <a:r>
              <a:rPr lang="fr-FR" sz="1800" dirty="0"/>
              <a:t>Milan est la deuxième plus grande ville d'Italie avec plus d'un million </a:t>
            </a:r>
            <a:r>
              <a:rPr lang="fr-FR" sz="1800" dirty="0" smtClean="0"/>
              <a:t>d'habitants. La </a:t>
            </a:r>
            <a:r>
              <a:rPr lang="fr-FR" sz="1800" dirty="0"/>
              <a:t>ville est située dans le nord de </a:t>
            </a:r>
            <a:r>
              <a:rPr lang="fr-FR" sz="1800" dirty="0" smtClean="0"/>
              <a:t>l'Italie et est le chef-lieu de la région Lombardie. </a:t>
            </a:r>
            <a:br>
              <a:rPr lang="fr-FR" sz="1800" dirty="0" smtClean="0"/>
            </a:br>
            <a:endParaRPr lang="fr-FR" sz="1800" dirty="0"/>
          </a:p>
          <a:p>
            <a:r>
              <a:rPr lang="fr-FR" sz="1800" dirty="0"/>
              <a:t>Milan a été fondée par les Gaulois au </a:t>
            </a:r>
            <a:r>
              <a:rPr lang="fr-FR" sz="1800" dirty="0" smtClean="0"/>
              <a:t>IV</a:t>
            </a:r>
            <a:r>
              <a:rPr lang="fr-FR" sz="1200" dirty="0" smtClean="0"/>
              <a:t>e</a:t>
            </a:r>
            <a:r>
              <a:rPr lang="fr-FR" sz="1800" dirty="0" smtClean="0"/>
              <a:t> siècle. </a:t>
            </a:r>
            <a:br>
              <a:rPr lang="fr-FR" sz="1800" dirty="0" smtClean="0"/>
            </a:br>
            <a:endParaRPr lang="fr-FR" sz="1800" dirty="0"/>
          </a:p>
          <a:p>
            <a:r>
              <a:rPr lang="fr-FR" sz="1800" dirty="0"/>
              <a:t>Au XIV</a:t>
            </a:r>
            <a:r>
              <a:rPr lang="fr-FR" sz="1200" dirty="0"/>
              <a:t>e</a:t>
            </a:r>
            <a:r>
              <a:rPr lang="fr-FR" sz="1800" dirty="0"/>
              <a:t> siècle, la seigneurie des </a:t>
            </a:r>
            <a:r>
              <a:rPr lang="fr-FR" sz="1800" dirty="0" smtClean="0"/>
              <a:t>Visconti a eu la domination sur Milan et  ensuite la famille des Sforza . </a:t>
            </a:r>
          </a:p>
          <a:p>
            <a:r>
              <a:rPr lang="fr-FR" sz="1800" dirty="0" smtClean="0"/>
              <a:t>A </a:t>
            </a:r>
            <a:r>
              <a:rPr lang="fr-FR" sz="1800" dirty="0"/>
              <a:t>la fin du XV</a:t>
            </a:r>
            <a:r>
              <a:rPr lang="fr-FR" sz="1200" dirty="0"/>
              <a:t>e</a:t>
            </a:r>
            <a:r>
              <a:rPr lang="fr-FR" sz="1800" dirty="0"/>
              <a:t> siècle, Milan devint français puis espagnol jusqu'au début du XVIII</a:t>
            </a:r>
            <a:r>
              <a:rPr lang="fr-FR" sz="1200" dirty="0"/>
              <a:t>e</a:t>
            </a:r>
            <a:r>
              <a:rPr lang="fr-FR" sz="1800" dirty="0"/>
              <a:t> siècle. </a:t>
            </a:r>
            <a:endParaRPr lang="fr-FR" sz="1800" dirty="0" smtClean="0"/>
          </a:p>
          <a:p>
            <a:r>
              <a:rPr lang="fr-FR" sz="1800" dirty="0" smtClean="0"/>
              <a:t>Puis </a:t>
            </a:r>
            <a:r>
              <a:rPr lang="fr-FR" sz="1800" dirty="0"/>
              <a:t>les Autrichiens sont arrivés et sont finalement devenus une partie du Royaume </a:t>
            </a:r>
            <a:r>
              <a:rPr lang="fr-FR" sz="1800" dirty="0" smtClean="0"/>
              <a:t>d'Italie.</a:t>
            </a:r>
            <a:br>
              <a:rPr lang="fr-FR" sz="1800" dirty="0" smtClean="0"/>
            </a:br>
            <a:r>
              <a:rPr lang="fr-FR" sz="1800" dirty="0" smtClean="0"/>
              <a:t/>
            </a:r>
            <a:br>
              <a:rPr lang="fr-FR" sz="1800" dirty="0" smtClean="0"/>
            </a:br>
            <a:r>
              <a:rPr lang="fr-FR" sz="1800" dirty="0" smtClean="0"/>
              <a:t/>
            </a:r>
            <a:br>
              <a:rPr lang="fr-FR" sz="1800" dirty="0" smtClean="0"/>
            </a:br>
            <a:endParaRPr lang="fr-FR" sz="1800" dirty="0"/>
          </a:p>
          <a:p>
            <a:r>
              <a:rPr lang="fr-FR" sz="1800" dirty="0" smtClean="0"/>
              <a:t/>
            </a:r>
            <a:br>
              <a:rPr lang="fr-FR" sz="1800" dirty="0" smtClean="0"/>
            </a:br>
            <a:endParaRPr lang="it-IT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ctrTitle"/>
          </p:nvPr>
        </p:nvSpPr>
        <p:spPr>
          <a:xfrm>
            <a:off x="755576" y="1340768"/>
            <a:ext cx="7920880" cy="3960440"/>
          </a:xfrm>
        </p:spPr>
        <p:txBody>
          <a:bodyPr>
            <a:noAutofit/>
          </a:bodyPr>
          <a:lstStyle/>
          <a:p>
            <a:r>
              <a:rPr lang="it-IT" sz="8800" dirty="0" smtClean="0"/>
              <a:t>LES SITES </a:t>
            </a:r>
            <a:r>
              <a:rPr lang="it-IT" sz="8800" dirty="0" err="1" smtClean="0"/>
              <a:t>D’INTERET</a:t>
            </a:r>
            <a:r>
              <a:rPr lang="it-IT" sz="8800" dirty="0" smtClean="0"/>
              <a:t> TOURISTIQUE</a:t>
            </a:r>
            <a:endParaRPr lang="it-IT" sz="8800" dirty="0"/>
          </a:p>
        </p:txBody>
      </p:sp>
      <p:sp>
        <p:nvSpPr>
          <p:cNvPr id="6" name="Sottotitolo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-3132856" y="1052736"/>
            <a:ext cx="1882552" cy="994122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476672"/>
            <a:ext cx="8219256" cy="6048672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it-IT" dirty="0" smtClean="0"/>
              <a:t>A Milan il y a </a:t>
            </a:r>
            <a:r>
              <a:rPr lang="it-IT" dirty="0" err="1" smtClean="0"/>
              <a:t>beaucoup</a:t>
            </a:r>
            <a:r>
              <a:rPr lang="it-IT" dirty="0" smtClean="0"/>
              <a:t> d’</a:t>
            </a:r>
            <a:r>
              <a:rPr lang="it-IT" dirty="0" err="1" smtClean="0"/>
              <a:t>endroits</a:t>
            </a:r>
            <a:r>
              <a:rPr lang="it-IT" dirty="0" smtClean="0"/>
              <a:t> </a:t>
            </a:r>
            <a:r>
              <a:rPr lang="it-IT" dirty="0" err="1" smtClean="0"/>
              <a:t>intéressants</a:t>
            </a:r>
            <a:r>
              <a:rPr lang="it-IT" dirty="0" smtClean="0"/>
              <a:t> pour </a:t>
            </a:r>
            <a:r>
              <a:rPr lang="it-IT" dirty="0" err="1" smtClean="0"/>
              <a:t>les</a:t>
            </a:r>
            <a:r>
              <a:rPr lang="it-IT" dirty="0" smtClean="0"/>
              <a:t> </a:t>
            </a:r>
            <a:r>
              <a:rPr lang="it-IT" dirty="0" err="1" smtClean="0"/>
              <a:t>touristes</a:t>
            </a:r>
            <a:r>
              <a:rPr lang="it-IT" dirty="0" smtClean="0"/>
              <a:t>.</a:t>
            </a:r>
          </a:p>
          <a:p>
            <a:pPr>
              <a:lnSpc>
                <a:spcPct val="120000"/>
              </a:lnSpc>
              <a:buNone/>
            </a:pPr>
            <a:endParaRPr lang="it-IT" dirty="0" smtClean="0"/>
          </a:p>
          <a:p>
            <a:pPr>
              <a:lnSpc>
                <a:spcPct val="120000"/>
              </a:lnSpc>
              <a:buNone/>
            </a:pPr>
            <a:r>
              <a:rPr lang="it-IT" dirty="0" smtClean="0"/>
              <a:t>La ville </a:t>
            </a:r>
            <a:r>
              <a:rPr lang="it-IT" dirty="0" err="1" smtClean="0"/>
              <a:t>possède</a:t>
            </a:r>
            <a:r>
              <a:rPr lang="it-IT" dirty="0" smtClean="0"/>
              <a:t> de </a:t>
            </a:r>
            <a:r>
              <a:rPr lang="it-IT" dirty="0" err="1" smtClean="0"/>
              <a:t>nombreuses</a:t>
            </a:r>
            <a:r>
              <a:rPr lang="it-IT" dirty="0" smtClean="0"/>
              <a:t> </a:t>
            </a:r>
            <a:r>
              <a:rPr lang="it-IT" dirty="0" err="1" smtClean="0"/>
              <a:t>galeries</a:t>
            </a:r>
            <a:r>
              <a:rPr lang="it-IT" dirty="0" smtClean="0"/>
              <a:t> </a:t>
            </a:r>
            <a:r>
              <a:rPr lang="it-IT" dirty="0" err="1" smtClean="0"/>
              <a:t>et</a:t>
            </a:r>
            <a:r>
              <a:rPr lang="it-IT" dirty="0" smtClean="0"/>
              <a:t> </a:t>
            </a:r>
            <a:r>
              <a:rPr lang="it-IT" dirty="0" err="1" smtClean="0"/>
              <a:t>monuments</a:t>
            </a:r>
            <a:r>
              <a:rPr lang="it-IT" dirty="0" smtClean="0"/>
              <a:t> </a:t>
            </a:r>
            <a:r>
              <a:rPr lang="it-IT" dirty="0" err="1" smtClean="0"/>
              <a:t>comme</a:t>
            </a:r>
            <a:r>
              <a:rPr lang="it-IT" dirty="0" smtClean="0"/>
              <a:t> par </a:t>
            </a:r>
            <a:r>
              <a:rPr lang="it-IT" dirty="0" err="1" smtClean="0"/>
              <a:t>exemple</a:t>
            </a:r>
            <a:r>
              <a:rPr lang="it-IT" dirty="0" smtClean="0"/>
              <a:t>: </a:t>
            </a:r>
          </a:p>
          <a:p>
            <a:pPr>
              <a:lnSpc>
                <a:spcPct val="170000"/>
              </a:lnSpc>
              <a:buNone/>
            </a:pPr>
            <a:endParaRPr lang="it-IT" dirty="0" smtClean="0"/>
          </a:p>
          <a:p>
            <a:pPr>
              <a:lnSpc>
                <a:spcPct val="170000"/>
              </a:lnSpc>
              <a:buFont typeface="Wingdings" pitchFamily="2" charset="2"/>
              <a:buChar char="v"/>
            </a:pPr>
            <a:r>
              <a:rPr lang="it-IT" dirty="0" smtClean="0"/>
              <a:t>Le Dome</a:t>
            </a:r>
          </a:p>
          <a:p>
            <a:pPr>
              <a:lnSpc>
                <a:spcPct val="170000"/>
              </a:lnSpc>
              <a:buFont typeface="Wingdings" pitchFamily="2" charset="2"/>
              <a:buChar char="v"/>
            </a:pPr>
            <a:r>
              <a:rPr lang="it-IT" dirty="0" smtClean="0"/>
              <a:t>La Scala</a:t>
            </a:r>
          </a:p>
          <a:p>
            <a:pPr>
              <a:lnSpc>
                <a:spcPct val="170000"/>
              </a:lnSpc>
              <a:buFont typeface="Wingdings" pitchFamily="2" charset="2"/>
              <a:buChar char="v"/>
            </a:pPr>
            <a:r>
              <a:rPr lang="it-IT" dirty="0" smtClean="0"/>
              <a:t>La </a:t>
            </a:r>
            <a:r>
              <a:rPr lang="it-IT" dirty="0" err="1" smtClean="0"/>
              <a:t>Pinacothèque</a:t>
            </a:r>
            <a:r>
              <a:rPr lang="it-IT" dirty="0" smtClean="0"/>
              <a:t> de Brera</a:t>
            </a:r>
          </a:p>
          <a:p>
            <a:pPr>
              <a:lnSpc>
                <a:spcPct val="170000"/>
              </a:lnSpc>
              <a:buFont typeface="Wingdings" pitchFamily="2" charset="2"/>
              <a:buChar char="v"/>
            </a:pPr>
            <a:r>
              <a:rPr lang="it-IT" dirty="0" smtClean="0"/>
              <a:t>Le </a:t>
            </a:r>
            <a:r>
              <a:rPr lang="it-IT" dirty="0" err="1" smtClean="0"/>
              <a:t>Chateau</a:t>
            </a:r>
            <a:r>
              <a:rPr lang="it-IT" dirty="0" smtClean="0"/>
              <a:t> </a:t>
            </a:r>
            <a:r>
              <a:rPr lang="it-IT" dirty="0" err="1" smtClean="0"/>
              <a:t>des</a:t>
            </a:r>
            <a:r>
              <a:rPr lang="it-IT" dirty="0" smtClean="0"/>
              <a:t> Sforza</a:t>
            </a:r>
          </a:p>
          <a:p>
            <a:pPr>
              <a:lnSpc>
                <a:spcPct val="170000"/>
              </a:lnSpc>
              <a:buFont typeface="Wingdings" pitchFamily="2" charset="2"/>
              <a:buChar char="v"/>
            </a:pPr>
            <a:r>
              <a:rPr lang="it-IT" dirty="0" smtClean="0"/>
              <a:t>Santa Maria delle Grazie</a:t>
            </a:r>
          </a:p>
          <a:p>
            <a:pPr>
              <a:lnSpc>
                <a:spcPct val="170000"/>
              </a:lnSpc>
              <a:buFont typeface="Wingdings" pitchFamily="2" charset="2"/>
              <a:buChar char="v"/>
            </a:pPr>
            <a:r>
              <a:rPr lang="it-IT" dirty="0" smtClean="0"/>
              <a:t>La </a:t>
            </a:r>
            <a:r>
              <a:rPr lang="it-IT" dirty="0" err="1" smtClean="0"/>
              <a:t>Basilique</a:t>
            </a:r>
            <a:r>
              <a:rPr lang="it-IT" dirty="0" smtClean="0"/>
              <a:t> de </a:t>
            </a:r>
            <a:r>
              <a:rPr lang="it-IT" dirty="0" err="1" smtClean="0"/>
              <a:t>Saint-Ambroise</a:t>
            </a:r>
            <a:r>
              <a:rPr lang="it-IT" dirty="0" smtClean="0"/>
              <a:t> </a:t>
            </a:r>
          </a:p>
          <a:p>
            <a:pPr>
              <a:lnSpc>
                <a:spcPct val="170000"/>
              </a:lnSpc>
              <a:buFont typeface="Wingdings" pitchFamily="2" charset="2"/>
              <a:buChar char="v"/>
            </a:pPr>
            <a:r>
              <a:rPr lang="it-IT" dirty="0" smtClean="0"/>
              <a:t>Le </a:t>
            </a:r>
            <a:r>
              <a:rPr lang="it-IT" dirty="0" err="1" smtClean="0"/>
              <a:t>musée</a:t>
            </a:r>
            <a:r>
              <a:rPr lang="it-IT" dirty="0" smtClean="0"/>
              <a:t> </a:t>
            </a:r>
            <a:r>
              <a:rPr lang="it-IT" smtClean="0"/>
              <a:t>de </a:t>
            </a:r>
            <a:r>
              <a:rPr lang="it-IT" smtClean="0"/>
              <a:t>900</a:t>
            </a:r>
            <a:endParaRPr lang="it-IT" dirty="0" smtClean="0"/>
          </a:p>
          <a:p>
            <a:pPr>
              <a:lnSpc>
                <a:spcPct val="170000"/>
              </a:lnSpc>
              <a:buFont typeface="Wingdings" pitchFamily="2" charset="2"/>
              <a:buChar char="v"/>
            </a:pPr>
            <a:r>
              <a:rPr lang="it-IT" dirty="0" smtClean="0"/>
              <a:t>La </a:t>
            </a:r>
            <a:r>
              <a:rPr lang="it-IT" dirty="0" err="1" smtClean="0"/>
              <a:t>galerie</a:t>
            </a:r>
            <a:r>
              <a:rPr lang="it-IT" dirty="0" smtClean="0"/>
              <a:t> Vittorio Emanuele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0"/>
            <a:ext cx="3970784" cy="778098"/>
          </a:xfrm>
        </p:spPr>
        <p:txBody>
          <a:bodyPr/>
          <a:lstStyle/>
          <a:p>
            <a:r>
              <a:rPr lang="it-IT" dirty="0" smtClean="0"/>
              <a:t>LE DOME 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23528" y="836712"/>
            <a:ext cx="4032448" cy="1368153"/>
          </a:xfrm>
        </p:spPr>
        <p:txBody>
          <a:bodyPr>
            <a:noAutofit/>
          </a:bodyPr>
          <a:lstStyle/>
          <a:p>
            <a:r>
              <a:rPr lang="it-IT" sz="1800" b="0" dirty="0" smtClean="0"/>
              <a:t>C’est un </a:t>
            </a:r>
            <a:r>
              <a:rPr lang="it-IT" sz="1800" b="0" dirty="0" err="1" smtClean="0"/>
              <a:t>chef-d</a:t>
            </a:r>
            <a:r>
              <a:rPr lang="it-IT" sz="1800" b="0" dirty="0" smtClean="0"/>
              <a:t>’oeuvre de l’</a:t>
            </a:r>
            <a:r>
              <a:rPr lang="it-IT" sz="1800" b="0" dirty="0" err="1" smtClean="0"/>
              <a:t>architecture</a:t>
            </a:r>
            <a:r>
              <a:rPr lang="it-IT" sz="1800" b="0" dirty="0" smtClean="0"/>
              <a:t> </a:t>
            </a:r>
            <a:r>
              <a:rPr lang="it-IT" sz="1800" b="0" dirty="0" err="1" smtClean="0"/>
              <a:t>gothique</a:t>
            </a:r>
            <a:r>
              <a:rPr lang="it-IT" sz="1800" b="0" dirty="0" smtClean="0"/>
              <a:t> </a:t>
            </a:r>
            <a:r>
              <a:rPr lang="it-IT" sz="1800" b="0" dirty="0" err="1" smtClean="0"/>
              <a:t>flamboyante</a:t>
            </a:r>
            <a:r>
              <a:rPr lang="it-IT" sz="1800" b="0" dirty="0" smtClean="0"/>
              <a:t>. Il </a:t>
            </a:r>
            <a:r>
              <a:rPr lang="it-IT" sz="1800" b="0" dirty="0" err="1" smtClean="0"/>
              <a:t>fut</a:t>
            </a:r>
            <a:r>
              <a:rPr lang="it-IT" sz="1800" b="0" dirty="0" smtClean="0"/>
              <a:t> </a:t>
            </a:r>
            <a:r>
              <a:rPr lang="it-IT" sz="1800" b="0" dirty="0" err="1" smtClean="0"/>
              <a:t>commencé</a:t>
            </a:r>
            <a:r>
              <a:rPr lang="it-IT" sz="1800" b="0" dirty="0" smtClean="0"/>
              <a:t> en 1386 </a:t>
            </a:r>
            <a:r>
              <a:rPr lang="it-IT" sz="1800" b="0" dirty="0" err="1" smtClean="0"/>
              <a:t>et</a:t>
            </a:r>
            <a:r>
              <a:rPr lang="it-IT" sz="1800" b="0" dirty="0" smtClean="0"/>
              <a:t> sa </a:t>
            </a:r>
            <a:r>
              <a:rPr lang="it-IT" sz="1800" b="0" dirty="0" err="1" smtClean="0"/>
              <a:t>façade</a:t>
            </a:r>
            <a:r>
              <a:rPr lang="it-IT" sz="1800" b="0" dirty="0" smtClean="0"/>
              <a:t> </a:t>
            </a:r>
            <a:r>
              <a:rPr lang="it-IT" sz="1800" b="0" dirty="0" err="1" smtClean="0"/>
              <a:t>fut</a:t>
            </a:r>
            <a:r>
              <a:rPr lang="it-IT" sz="1800" b="0" dirty="0" smtClean="0"/>
              <a:t> </a:t>
            </a:r>
            <a:r>
              <a:rPr lang="it-IT" sz="1800" b="0" dirty="0" err="1" smtClean="0"/>
              <a:t>achevée</a:t>
            </a:r>
            <a:r>
              <a:rPr lang="it-IT" sz="1800" b="0" dirty="0" smtClean="0"/>
              <a:t> </a:t>
            </a:r>
            <a:r>
              <a:rPr lang="it-IT" sz="1800" b="0" dirty="0" err="1" smtClean="0"/>
              <a:t>sous</a:t>
            </a:r>
            <a:r>
              <a:rPr lang="it-IT" sz="1800" b="0" dirty="0" smtClean="0"/>
              <a:t> </a:t>
            </a:r>
            <a:r>
              <a:rPr lang="it-IT" sz="1800" b="0" dirty="0" err="1" smtClean="0"/>
              <a:t>Napoléon</a:t>
            </a:r>
            <a:r>
              <a:rPr lang="it-IT" sz="1800" b="0" dirty="0" smtClean="0"/>
              <a:t>. </a:t>
            </a:r>
            <a:r>
              <a:rPr lang="it-IT" sz="1800" b="0" dirty="0" err="1" smtClean="0"/>
              <a:t>Cet</a:t>
            </a:r>
            <a:r>
              <a:rPr lang="it-IT" sz="1800" b="0" dirty="0" smtClean="0"/>
              <a:t> </a:t>
            </a:r>
            <a:r>
              <a:rPr lang="it-IT" sz="1800" b="0" dirty="0" err="1" smtClean="0"/>
              <a:t>édifice</a:t>
            </a:r>
            <a:r>
              <a:rPr lang="it-IT" sz="1800" b="0" dirty="0" smtClean="0"/>
              <a:t> est le </a:t>
            </a:r>
            <a:r>
              <a:rPr lang="it-IT" sz="1800" b="0" dirty="0" err="1" smtClean="0"/>
              <a:t>symbole</a:t>
            </a:r>
            <a:r>
              <a:rPr lang="it-IT" sz="1800" b="0" dirty="0" smtClean="0"/>
              <a:t> de la ville.</a:t>
            </a:r>
            <a:endParaRPr lang="it-IT" sz="1800" b="0" dirty="0"/>
          </a:p>
        </p:txBody>
      </p:sp>
      <p:pic>
        <p:nvPicPr>
          <p:cNvPr id="8" name="Segnaposto contenuto 7" descr="21d201f08c26c7071ccaa896cd8570bf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7544" y="2174874"/>
            <a:ext cx="3544167" cy="4563305"/>
          </a:xfrm>
        </p:spPr>
      </p:pic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860032" y="692697"/>
            <a:ext cx="3816424" cy="1008112"/>
          </a:xfrm>
        </p:spPr>
        <p:txBody>
          <a:bodyPr>
            <a:normAutofit fontScale="92500"/>
          </a:bodyPr>
          <a:lstStyle/>
          <a:p>
            <a:r>
              <a:rPr lang="it-IT" sz="1800" b="0" dirty="0" smtClean="0"/>
              <a:t>C’est le </a:t>
            </a:r>
            <a:r>
              <a:rPr lang="it-IT" sz="1800" b="0" dirty="0" err="1" smtClean="0"/>
              <a:t>théatre</a:t>
            </a:r>
            <a:r>
              <a:rPr lang="it-IT" sz="1800" b="0" dirty="0" smtClean="0"/>
              <a:t> </a:t>
            </a:r>
            <a:r>
              <a:rPr lang="it-IT" sz="1800" b="0" dirty="0" err="1" smtClean="0"/>
              <a:t>lyrique</a:t>
            </a:r>
            <a:r>
              <a:rPr lang="it-IT" sz="1800" b="0" dirty="0" smtClean="0"/>
              <a:t> le plus célèbre </a:t>
            </a:r>
            <a:r>
              <a:rPr lang="it-IT" sz="1800" b="0" dirty="0" err="1" smtClean="0"/>
              <a:t>du</a:t>
            </a:r>
            <a:r>
              <a:rPr lang="it-IT" sz="1800" b="0" dirty="0" smtClean="0"/>
              <a:t> monde, </a:t>
            </a:r>
            <a:r>
              <a:rPr lang="it-IT" sz="1800" b="0" dirty="0" err="1" smtClean="0"/>
              <a:t>édifié</a:t>
            </a:r>
            <a:r>
              <a:rPr lang="it-IT" sz="1800" b="0" dirty="0" smtClean="0"/>
              <a:t> </a:t>
            </a:r>
            <a:r>
              <a:rPr lang="it-IT" sz="1800" b="0" dirty="0" err="1" smtClean="0"/>
              <a:t>au</a:t>
            </a:r>
            <a:r>
              <a:rPr lang="it-IT" sz="1800" b="0" dirty="0" smtClean="0"/>
              <a:t> </a:t>
            </a:r>
            <a:r>
              <a:rPr lang="it-IT" sz="1800" b="0" dirty="0" err="1" smtClean="0"/>
              <a:t>XVIIIe</a:t>
            </a:r>
            <a:r>
              <a:rPr lang="it-IT" sz="1800" b="0" dirty="0" smtClean="0"/>
              <a:t> siècle </a:t>
            </a:r>
            <a:r>
              <a:rPr lang="it-IT" sz="1800" b="0" dirty="0" err="1" smtClean="0"/>
              <a:t>et</a:t>
            </a:r>
            <a:r>
              <a:rPr lang="it-IT" sz="1800" b="0" dirty="0" smtClean="0"/>
              <a:t> </a:t>
            </a:r>
            <a:r>
              <a:rPr lang="it-IT" sz="1800" b="0" dirty="0" err="1" smtClean="0"/>
              <a:t>caractérisé</a:t>
            </a:r>
            <a:r>
              <a:rPr lang="it-IT" sz="1800" b="0" dirty="0" smtClean="0"/>
              <a:t> par une </a:t>
            </a:r>
            <a:r>
              <a:rPr lang="it-IT" sz="1800" b="0" dirty="0" err="1" smtClean="0"/>
              <a:t>acoustique</a:t>
            </a:r>
            <a:r>
              <a:rPr lang="it-IT" sz="1800" b="0" dirty="0" smtClean="0"/>
              <a:t> </a:t>
            </a:r>
            <a:r>
              <a:rPr lang="it-IT" sz="1800" b="0" dirty="0" err="1" smtClean="0"/>
              <a:t>parfaite</a:t>
            </a:r>
            <a:r>
              <a:rPr lang="it-IT" sz="1800" b="0" dirty="0" smtClean="0"/>
              <a:t>.</a:t>
            </a:r>
            <a:endParaRPr lang="it-IT" sz="1800" b="0" dirty="0"/>
          </a:p>
        </p:txBody>
      </p:sp>
      <p:pic>
        <p:nvPicPr>
          <p:cNvPr id="9" name="Segnaposto contenuto 8" descr="6f5679ea6191613249cbfb83dd89906c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5148064" y="2132856"/>
            <a:ext cx="3395524" cy="4617912"/>
          </a:xfrm>
        </p:spPr>
      </p:pic>
      <p:sp>
        <p:nvSpPr>
          <p:cNvPr id="7" name="CasellaDiTesto 6"/>
          <p:cNvSpPr txBox="1"/>
          <p:nvPr/>
        </p:nvSpPr>
        <p:spPr>
          <a:xfrm>
            <a:off x="5508104" y="0"/>
            <a:ext cx="28438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400" dirty="0" smtClean="0">
                <a:latin typeface="+mj-lt"/>
              </a:rPr>
              <a:t>LA SCALA</a:t>
            </a:r>
            <a:endParaRPr lang="it-IT" sz="4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0"/>
            <a:ext cx="4320480" cy="1628800"/>
          </a:xfrm>
        </p:spPr>
        <p:txBody>
          <a:bodyPr>
            <a:noAutofit/>
          </a:bodyPr>
          <a:lstStyle/>
          <a:p>
            <a:r>
              <a:rPr lang="it-IT" sz="3600" dirty="0" smtClean="0"/>
              <a:t>LA PINACOTHEQUE DE BRERA</a:t>
            </a:r>
            <a:endParaRPr lang="it-IT" sz="360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11560" y="980728"/>
            <a:ext cx="3885828" cy="1245815"/>
          </a:xfrm>
        </p:spPr>
        <p:txBody>
          <a:bodyPr>
            <a:normAutofit/>
          </a:bodyPr>
          <a:lstStyle/>
          <a:p>
            <a:r>
              <a:rPr lang="it-IT" sz="1800" b="0" dirty="0" smtClean="0"/>
              <a:t>On </a:t>
            </a:r>
            <a:r>
              <a:rPr lang="it-IT" sz="1800" b="0" dirty="0" err="1" smtClean="0"/>
              <a:t>peut</a:t>
            </a:r>
            <a:r>
              <a:rPr lang="it-IT" sz="1800" b="0" dirty="0" smtClean="0"/>
              <a:t> y </a:t>
            </a:r>
            <a:r>
              <a:rPr lang="it-IT" sz="1800" b="0" dirty="0" err="1" smtClean="0"/>
              <a:t>admirer</a:t>
            </a:r>
            <a:r>
              <a:rPr lang="it-IT" sz="1800" b="0" dirty="0" smtClean="0"/>
              <a:t> </a:t>
            </a:r>
            <a:r>
              <a:rPr lang="it-IT" sz="1800" b="0" dirty="0" err="1" smtClean="0"/>
              <a:t>des</a:t>
            </a:r>
            <a:r>
              <a:rPr lang="it-IT" sz="1800" b="0" dirty="0" smtClean="0"/>
              <a:t> </a:t>
            </a:r>
            <a:r>
              <a:rPr lang="it-IT" sz="1800" b="0" dirty="0" err="1" smtClean="0"/>
              <a:t>oeuvres</a:t>
            </a:r>
            <a:r>
              <a:rPr lang="it-IT" sz="1800" b="0" dirty="0" smtClean="0"/>
              <a:t> de Piero della Francesca, </a:t>
            </a:r>
            <a:r>
              <a:rPr lang="it-IT" sz="1800" b="0" dirty="0" err="1" smtClean="0"/>
              <a:t>Caravage</a:t>
            </a:r>
            <a:r>
              <a:rPr lang="it-IT" sz="1800" b="0" dirty="0" smtClean="0"/>
              <a:t>, Goya, Van </a:t>
            </a:r>
            <a:r>
              <a:rPr lang="it-IT" sz="1800" b="0" dirty="0" err="1" smtClean="0"/>
              <a:t>Dyck</a:t>
            </a:r>
            <a:r>
              <a:rPr lang="it-IT" sz="1800" b="0" dirty="0" smtClean="0"/>
              <a:t> </a:t>
            </a:r>
            <a:r>
              <a:rPr lang="it-IT" sz="1800" b="0" dirty="0" err="1" smtClean="0"/>
              <a:t>et</a:t>
            </a:r>
            <a:r>
              <a:rPr lang="it-IT" sz="1800" b="0" dirty="0" smtClean="0"/>
              <a:t> de </a:t>
            </a:r>
            <a:r>
              <a:rPr lang="it-IT" sz="1800" b="0" dirty="0" err="1" smtClean="0"/>
              <a:t>beaucoup</a:t>
            </a:r>
            <a:r>
              <a:rPr lang="it-IT" sz="1800" b="0" dirty="0" smtClean="0"/>
              <a:t> d’</a:t>
            </a:r>
            <a:r>
              <a:rPr lang="it-IT" sz="1800" b="0" dirty="0" err="1" smtClean="0"/>
              <a:t>autres</a:t>
            </a:r>
            <a:r>
              <a:rPr lang="it-IT" sz="1800" b="0" dirty="0" smtClean="0"/>
              <a:t> </a:t>
            </a:r>
            <a:r>
              <a:rPr lang="it-IT" sz="1800" b="0" dirty="0" err="1" smtClean="0"/>
              <a:t>artistes</a:t>
            </a:r>
            <a:r>
              <a:rPr lang="it-IT" sz="1800" b="0" dirty="0" smtClean="0"/>
              <a:t>.</a:t>
            </a:r>
            <a:endParaRPr lang="it-IT" sz="1800" b="0" dirty="0"/>
          </a:p>
        </p:txBody>
      </p:sp>
      <p:pic>
        <p:nvPicPr>
          <p:cNvPr id="8" name="Segnaposto contenuto 7" descr="f28fbbe4eca01bd642b23857c3e50e5e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251520" y="3140968"/>
            <a:ext cx="4008691" cy="2985195"/>
          </a:xfrm>
        </p:spPr>
      </p:pic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860032" y="1124744"/>
            <a:ext cx="4114801" cy="546075"/>
          </a:xfrm>
        </p:spPr>
        <p:txBody>
          <a:bodyPr>
            <a:normAutofit/>
          </a:bodyPr>
          <a:lstStyle/>
          <a:p>
            <a:r>
              <a:rPr lang="it-IT" sz="1800" b="0" dirty="0" err="1" smtClean="0"/>
              <a:t>Chateau</a:t>
            </a:r>
            <a:r>
              <a:rPr lang="it-IT" sz="1800" b="0" dirty="0" smtClean="0"/>
              <a:t> </a:t>
            </a:r>
            <a:r>
              <a:rPr lang="it-IT" sz="1800" b="0" dirty="0" err="1" smtClean="0"/>
              <a:t>où</a:t>
            </a:r>
            <a:r>
              <a:rPr lang="it-IT" sz="1800" b="0" dirty="0" smtClean="0"/>
              <a:t> </a:t>
            </a:r>
            <a:r>
              <a:rPr lang="it-IT" sz="1800" b="0" dirty="0" err="1" smtClean="0"/>
              <a:t>résidaient</a:t>
            </a:r>
            <a:r>
              <a:rPr lang="it-IT" sz="1800" b="0" dirty="0" smtClean="0"/>
              <a:t> </a:t>
            </a:r>
            <a:r>
              <a:rPr lang="it-IT" sz="1800" b="0" dirty="0" err="1" smtClean="0"/>
              <a:t>les</a:t>
            </a:r>
            <a:r>
              <a:rPr lang="it-IT" sz="1800" b="0" dirty="0" smtClean="0"/>
              <a:t> </a:t>
            </a:r>
            <a:r>
              <a:rPr lang="it-IT" sz="1800" b="0" dirty="0" err="1" smtClean="0"/>
              <a:t>ducs</a:t>
            </a:r>
            <a:r>
              <a:rPr lang="it-IT" sz="1800" b="0" dirty="0" smtClean="0"/>
              <a:t> de Milan </a:t>
            </a:r>
            <a:endParaRPr lang="it-IT" sz="1800" b="0" dirty="0"/>
          </a:p>
        </p:txBody>
      </p:sp>
      <p:pic>
        <p:nvPicPr>
          <p:cNvPr id="9" name="Segnaposto contenuto 8" descr="42f883b2bcb9e7078f991c18308ed9b2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5436096" y="1772816"/>
            <a:ext cx="2654039" cy="4875150"/>
          </a:xfrm>
        </p:spPr>
      </p:pic>
      <p:sp>
        <p:nvSpPr>
          <p:cNvPr id="7" name="CasellaDiTesto 6"/>
          <p:cNvSpPr txBox="1"/>
          <p:nvPr/>
        </p:nvSpPr>
        <p:spPr>
          <a:xfrm>
            <a:off x="5508104" y="260648"/>
            <a:ext cx="32403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 smtClean="0"/>
              <a:t>LE CHATEAU DES SFORZA</a:t>
            </a:r>
            <a:endParaRPr lang="it-IT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042792" cy="634082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SANTA MARIA DELLE GRAZIE 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95536" y="836712"/>
            <a:ext cx="4173860" cy="1050131"/>
          </a:xfrm>
        </p:spPr>
        <p:txBody>
          <a:bodyPr>
            <a:normAutofit/>
          </a:bodyPr>
          <a:lstStyle/>
          <a:p>
            <a:r>
              <a:rPr lang="it-IT" sz="1800" b="0" dirty="0" err="1" smtClean="0"/>
              <a:t>Cette</a:t>
            </a:r>
            <a:r>
              <a:rPr lang="it-IT" sz="1800" b="0" dirty="0" smtClean="0"/>
              <a:t> </a:t>
            </a:r>
            <a:r>
              <a:rPr lang="it-IT" sz="1800" b="0" dirty="0" err="1" smtClean="0"/>
              <a:t>église</a:t>
            </a:r>
            <a:r>
              <a:rPr lang="it-IT" sz="1800" b="0" dirty="0" smtClean="0"/>
              <a:t> </a:t>
            </a:r>
            <a:r>
              <a:rPr lang="it-IT" sz="1800" b="0" dirty="0" err="1" smtClean="0"/>
              <a:t>datant</a:t>
            </a:r>
            <a:r>
              <a:rPr lang="it-IT" sz="1800" b="0" dirty="0" smtClean="0"/>
              <a:t> </a:t>
            </a:r>
            <a:r>
              <a:rPr lang="it-IT" sz="1800" b="0" dirty="0" err="1" smtClean="0"/>
              <a:t>du</a:t>
            </a:r>
            <a:r>
              <a:rPr lang="it-IT" sz="1800" b="0" dirty="0" smtClean="0"/>
              <a:t> </a:t>
            </a:r>
            <a:r>
              <a:rPr lang="it-IT" sz="1800" b="0" dirty="0" err="1" smtClean="0"/>
              <a:t>XVe</a:t>
            </a:r>
            <a:r>
              <a:rPr lang="it-IT" sz="1800" b="0" dirty="0" smtClean="0"/>
              <a:t> siècle est célèbre pour la Cène de </a:t>
            </a:r>
            <a:r>
              <a:rPr lang="it-IT" sz="1800" b="0" dirty="0" err="1" smtClean="0"/>
              <a:t>Léonard</a:t>
            </a:r>
            <a:r>
              <a:rPr lang="it-IT" sz="1800" b="0" dirty="0" smtClean="0"/>
              <a:t> de Vinci </a:t>
            </a:r>
            <a:endParaRPr lang="it-IT" sz="1800" b="0" dirty="0"/>
          </a:p>
        </p:txBody>
      </p:sp>
      <p:pic>
        <p:nvPicPr>
          <p:cNvPr id="8" name="Segnaposto contenuto 7" descr="c5b69eaf42a48e2786c8a311e688de3c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682463" y="2174874"/>
            <a:ext cx="3384365" cy="4206453"/>
          </a:xfrm>
        </p:spPr>
      </p:pic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716016" y="1196752"/>
            <a:ext cx="4114800" cy="978123"/>
          </a:xfrm>
        </p:spPr>
        <p:txBody>
          <a:bodyPr>
            <a:normAutofit/>
          </a:bodyPr>
          <a:lstStyle/>
          <a:p>
            <a:r>
              <a:rPr lang="it-IT" sz="1800" b="0" dirty="0" err="1" smtClean="0"/>
              <a:t>Fondée</a:t>
            </a:r>
            <a:r>
              <a:rPr lang="it-IT" sz="1800" b="0" dirty="0" smtClean="0"/>
              <a:t> par Saint </a:t>
            </a:r>
            <a:r>
              <a:rPr lang="it-IT" sz="1800" b="0" dirty="0" err="1" smtClean="0"/>
              <a:t>Ambroise</a:t>
            </a:r>
            <a:r>
              <a:rPr lang="it-IT" sz="1800" b="0" dirty="0" smtClean="0"/>
              <a:t> à la fin </a:t>
            </a:r>
            <a:r>
              <a:rPr lang="it-IT" sz="1800" b="0" dirty="0" err="1" smtClean="0"/>
              <a:t>du</a:t>
            </a:r>
            <a:r>
              <a:rPr lang="it-IT" sz="1800" b="0" dirty="0" smtClean="0"/>
              <a:t> </a:t>
            </a:r>
            <a:r>
              <a:rPr lang="it-IT" sz="1800" b="0" dirty="0" err="1" smtClean="0"/>
              <a:t>IVe</a:t>
            </a:r>
            <a:r>
              <a:rPr lang="it-IT" sz="1800" b="0" dirty="0" smtClean="0"/>
              <a:t> siècle, c’est un </a:t>
            </a:r>
            <a:r>
              <a:rPr lang="it-IT" sz="1800" b="0" dirty="0" err="1" smtClean="0"/>
              <a:t>exemple</a:t>
            </a:r>
            <a:r>
              <a:rPr lang="it-IT" sz="1800" b="0" dirty="0" smtClean="0"/>
              <a:t> </a:t>
            </a:r>
            <a:r>
              <a:rPr lang="it-IT" sz="1800" b="0" dirty="0" err="1" smtClean="0"/>
              <a:t>incisif</a:t>
            </a:r>
            <a:r>
              <a:rPr lang="it-IT" sz="1800" b="0" dirty="0" smtClean="0"/>
              <a:t> de l’art </a:t>
            </a:r>
            <a:r>
              <a:rPr lang="it-IT" sz="1800" b="0" dirty="0" err="1" smtClean="0"/>
              <a:t>roman</a:t>
            </a:r>
            <a:r>
              <a:rPr lang="it-IT" sz="1800" b="0" dirty="0" smtClean="0"/>
              <a:t> </a:t>
            </a:r>
            <a:r>
              <a:rPr lang="it-IT" sz="1800" b="0" dirty="0" err="1" smtClean="0"/>
              <a:t>lombard</a:t>
            </a:r>
            <a:r>
              <a:rPr lang="it-IT" sz="1800" b="0" dirty="0"/>
              <a:t>.</a:t>
            </a:r>
          </a:p>
        </p:txBody>
      </p:sp>
      <p:pic>
        <p:nvPicPr>
          <p:cNvPr id="9" name="Segnaposto contenuto 8" descr="d61f9458aa70cd1a019e6e5220948836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5184178" y="2174874"/>
            <a:ext cx="3204245" cy="4272327"/>
          </a:xfrm>
        </p:spPr>
      </p:pic>
      <p:sp>
        <p:nvSpPr>
          <p:cNvPr id="7" name="CasellaDiTesto 6"/>
          <p:cNvSpPr txBox="1"/>
          <p:nvPr/>
        </p:nvSpPr>
        <p:spPr>
          <a:xfrm>
            <a:off x="4860032" y="0"/>
            <a:ext cx="38164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dirty="0" smtClean="0">
                <a:latin typeface="+mj-lt"/>
              </a:rPr>
              <a:t>LA BASILIQUE SAINT-AMBROISE</a:t>
            </a:r>
            <a:endParaRPr lang="it-IT" sz="4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44008" y="188640"/>
            <a:ext cx="4186808" cy="922114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GALERIE VITTORIO EMANUELE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67544" y="1268760"/>
            <a:ext cx="4040188" cy="639762"/>
          </a:xfrm>
        </p:spPr>
        <p:txBody>
          <a:bodyPr>
            <a:noAutofit/>
          </a:bodyPr>
          <a:lstStyle/>
          <a:p>
            <a:r>
              <a:rPr lang="it-IT" sz="1800" b="0" dirty="0" err="1" smtClean="0"/>
              <a:t>Abrite</a:t>
            </a:r>
            <a:r>
              <a:rPr lang="it-IT" sz="1800" b="0" dirty="0" smtClean="0"/>
              <a:t> une </a:t>
            </a:r>
            <a:r>
              <a:rPr lang="it-IT" sz="1800" b="0" dirty="0" err="1" smtClean="0"/>
              <a:t>collection</a:t>
            </a:r>
            <a:r>
              <a:rPr lang="it-IT" sz="1800" b="0" dirty="0" smtClean="0"/>
              <a:t> de plus de </a:t>
            </a:r>
            <a:r>
              <a:rPr lang="it-IT" sz="1800" b="0" dirty="0" err="1" smtClean="0"/>
              <a:t>quatre</a:t>
            </a:r>
            <a:r>
              <a:rPr lang="it-IT" sz="1800" b="0" dirty="0" smtClean="0"/>
              <a:t> mille </a:t>
            </a:r>
            <a:r>
              <a:rPr lang="it-IT" sz="1800" b="0" dirty="0" err="1" smtClean="0"/>
              <a:t>oeuvres</a:t>
            </a:r>
            <a:r>
              <a:rPr lang="it-IT" sz="1800" b="0" dirty="0" smtClean="0"/>
              <a:t> d’art </a:t>
            </a:r>
            <a:r>
              <a:rPr lang="it-IT" sz="1800" b="0" dirty="0" err="1" smtClean="0"/>
              <a:t>italien</a:t>
            </a:r>
            <a:r>
              <a:rPr lang="it-IT" sz="1800" b="0" dirty="0" smtClean="0"/>
              <a:t> </a:t>
            </a:r>
            <a:r>
              <a:rPr lang="it-IT" sz="1800" b="0" dirty="0" err="1" smtClean="0"/>
              <a:t>du</a:t>
            </a:r>
            <a:r>
              <a:rPr lang="it-IT" sz="1800" b="0" dirty="0" smtClean="0"/>
              <a:t> </a:t>
            </a:r>
            <a:r>
              <a:rPr lang="it-IT" sz="1800" b="0" dirty="0" err="1" smtClean="0"/>
              <a:t>XXe</a:t>
            </a:r>
            <a:r>
              <a:rPr lang="it-IT" sz="1800" b="0" dirty="0" smtClean="0"/>
              <a:t> siècle.</a:t>
            </a:r>
            <a:endParaRPr lang="it-IT" sz="1800" b="0" dirty="0"/>
          </a:p>
        </p:txBody>
      </p:sp>
      <p:pic>
        <p:nvPicPr>
          <p:cNvPr id="9" name="Segnaposto contenuto 8" descr="149048ae02f74d3971c5fce6dc0641d8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7544" y="2564904"/>
            <a:ext cx="3951288" cy="3951288"/>
          </a:xfrm>
        </p:spPr>
      </p:pic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788024" y="1412776"/>
            <a:ext cx="4114800" cy="1050131"/>
          </a:xfrm>
        </p:spPr>
        <p:txBody>
          <a:bodyPr>
            <a:noAutofit/>
          </a:bodyPr>
          <a:lstStyle/>
          <a:p>
            <a:r>
              <a:rPr lang="it-IT" sz="1800" b="0" dirty="0" smtClean="0"/>
              <a:t>Est une </a:t>
            </a:r>
            <a:r>
              <a:rPr lang="it-IT" sz="1800" b="0" dirty="0" err="1" smtClean="0"/>
              <a:t>galerie</a:t>
            </a:r>
            <a:r>
              <a:rPr lang="it-IT" sz="1800" b="0" dirty="0" smtClean="0"/>
              <a:t> </a:t>
            </a:r>
            <a:r>
              <a:rPr lang="it-IT" sz="1800" b="0" dirty="0" err="1" smtClean="0"/>
              <a:t>commerçant</a:t>
            </a:r>
            <a:r>
              <a:rPr lang="it-IT" sz="1800" b="0" dirty="0" smtClean="0"/>
              <a:t> </a:t>
            </a:r>
            <a:r>
              <a:rPr lang="it-IT" sz="1800" b="0" dirty="0" err="1" smtClean="0"/>
              <a:t>historique</a:t>
            </a:r>
            <a:r>
              <a:rPr lang="it-IT" sz="1800" b="0" dirty="0" smtClean="0"/>
              <a:t>  de </a:t>
            </a:r>
            <a:r>
              <a:rPr lang="it-IT" sz="1800" b="0" dirty="0" err="1" smtClean="0"/>
              <a:t>prestige</a:t>
            </a:r>
            <a:r>
              <a:rPr lang="it-IT" sz="1800" b="0" dirty="0" smtClean="0"/>
              <a:t> de style </a:t>
            </a:r>
            <a:r>
              <a:rPr lang="it-IT" sz="1800" b="0" dirty="0" err="1" smtClean="0"/>
              <a:t>néoclassique</a:t>
            </a:r>
            <a:r>
              <a:rPr lang="it-IT" sz="1800" b="0" dirty="0" smtClean="0"/>
              <a:t>. Elle est </a:t>
            </a:r>
            <a:r>
              <a:rPr lang="it-IT" sz="1800" b="0" dirty="0" err="1" smtClean="0"/>
              <a:t>occupée</a:t>
            </a:r>
            <a:r>
              <a:rPr lang="it-IT" sz="1800" b="0" dirty="0" smtClean="0"/>
              <a:t> par de </a:t>
            </a:r>
            <a:r>
              <a:rPr lang="it-IT" sz="1800" b="0" dirty="0" err="1" smtClean="0"/>
              <a:t>nombreuses</a:t>
            </a:r>
            <a:r>
              <a:rPr lang="it-IT" sz="1800" b="0" dirty="0" smtClean="0"/>
              <a:t> </a:t>
            </a:r>
            <a:r>
              <a:rPr lang="it-IT" sz="1800" b="0" dirty="0" err="1" smtClean="0"/>
              <a:t>boutiques</a:t>
            </a:r>
            <a:r>
              <a:rPr lang="it-IT" sz="1800" b="0" dirty="0" smtClean="0"/>
              <a:t> de </a:t>
            </a:r>
            <a:r>
              <a:rPr lang="it-IT" sz="1800" b="0" dirty="0" err="1" smtClean="0"/>
              <a:t>luxe</a:t>
            </a:r>
            <a:r>
              <a:rPr lang="it-IT" sz="1800" b="0" dirty="0" smtClean="0"/>
              <a:t> </a:t>
            </a:r>
            <a:r>
              <a:rPr lang="it-IT" sz="1800" b="0" dirty="0" err="1" smtClean="0"/>
              <a:t>dont</a:t>
            </a:r>
            <a:r>
              <a:rPr lang="it-IT" sz="1800" b="0" dirty="0" smtClean="0"/>
              <a:t> Armani, Prada </a:t>
            </a:r>
            <a:r>
              <a:rPr lang="it-IT" sz="1800" b="0" dirty="0" err="1" smtClean="0"/>
              <a:t>et</a:t>
            </a:r>
            <a:r>
              <a:rPr lang="it-IT" sz="1800" b="0" dirty="0" smtClean="0"/>
              <a:t> Tod’s.</a:t>
            </a:r>
            <a:endParaRPr lang="it-IT" sz="1800" b="0" dirty="0"/>
          </a:p>
        </p:txBody>
      </p:sp>
      <p:pic>
        <p:nvPicPr>
          <p:cNvPr id="10" name="Segnaposto contenuto 9" descr="8e27b10b879adc27e7eb5d563153db97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5148064" y="2564904"/>
            <a:ext cx="3161030" cy="3951288"/>
          </a:xfrm>
        </p:spPr>
      </p:pic>
      <p:sp>
        <p:nvSpPr>
          <p:cNvPr id="8" name="CasellaDiTesto 7"/>
          <p:cNvSpPr txBox="1"/>
          <p:nvPr/>
        </p:nvSpPr>
        <p:spPr>
          <a:xfrm>
            <a:off x="467544" y="188640"/>
            <a:ext cx="39604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dirty="0" smtClean="0">
                <a:latin typeface="+mj-lt"/>
              </a:rPr>
              <a:t>LE MUSEE DE </a:t>
            </a:r>
            <a:r>
              <a:rPr lang="it-IT" sz="4000" dirty="0" smtClean="0">
                <a:latin typeface="+mj-lt"/>
              </a:rPr>
              <a:t>900</a:t>
            </a:r>
            <a:endParaRPr lang="it-IT" sz="4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043608" y="1340768"/>
            <a:ext cx="7414592" cy="3602831"/>
          </a:xfrm>
        </p:spPr>
        <p:txBody>
          <a:bodyPr>
            <a:noAutofit/>
          </a:bodyPr>
          <a:lstStyle/>
          <a:p>
            <a:r>
              <a:rPr lang="it-IT" sz="8800" dirty="0" smtClean="0"/>
              <a:t>LA CAPITALE DE LA MODE</a:t>
            </a:r>
            <a:endParaRPr lang="it-IT" sz="88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379</Words>
  <Application>Microsoft Office PowerPoint</Application>
  <PresentationFormat>Presentazione su schermo (4:3)</PresentationFormat>
  <Paragraphs>44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Tema di Office</vt:lpstr>
      <vt:lpstr>MILAN</vt:lpstr>
      <vt:lpstr>Diapositiva 2</vt:lpstr>
      <vt:lpstr>LES SITES D’INTERET TOURISTIQUE</vt:lpstr>
      <vt:lpstr>Diapositiva 4</vt:lpstr>
      <vt:lpstr>LE DOME </vt:lpstr>
      <vt:lpstr>LA PINACOTHEQUE DE BRERA</vt:lpstr>
      <vt:lpstr>SANTA MARIA DELLE GRAZIE </vt:lpstr>
      <vt:lpstr>GALERIE VITTORIO EMANUELE</vt:lpstr>
      <vt:lpstr>LA CAPITALE DE LA MODE</vt:lpstr>
      <vt:lpstr>Diapositiva 10</vt:lpstr>
      <vt:lpstr>La manifestation la plus importante à Milan est la MFW (Milano Fashion Week). En fait, pendant la fashion week, la ville est envahie par les mannequins et les personnalités du monde entier.  </vt:lpstr>
      <vt:lpstr>FIN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MILAN</dc:title>
  <dc:creator>Utente</dc:creator>
  <cp:lastModifiedBy>Gentili</cp:lastModifiedBy>
  <cp:revision>9</cp:revision>
  <dcterms:created xsi:type="dcterms:W3CDTF">2019-03-06T20:26:25Z</dcterms:created>
  <dcterms:modified xsi:type="dcterms:W3CDTF">2019-03-07T09:54:29Z</dcterms:modified>
</cp:coreProperties>
</file>