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34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a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esto titolo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Testo titolo</a:t>
            </a:r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–Giovanni Mela</a:t>
            </a:r>
          </a:p>
        </p:txBody>
      </p:sp>
      <p:sp>
        <p:nvSpPr>
          <p:cNvPr id="106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“Inserisci qui una citazione”. </a:t>
            </a:r>
          </a:p>
        </p:txBody>
      </p:sp>
      <p:sp>
        <p:nvSpPr>
          <p:cNvPr id="1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magine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esto titolo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Testo titolo</a:t>
            </a:r>
          </a:p>
        </p:txBody>
      </p:sp>
      <p:sp>
        <p:nvSpPr>
          <p:cNvPr id="2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sto titolo"/>
          <p:cNvSpPr txBox="1"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magine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esto titolo"/>
          <p:cNvSpPr txBox="1"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Testo 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a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i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a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Li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a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Li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Li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Immagine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7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magine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magine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magine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Testo titolo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anerba del garda"/>
          <p:cNvSpPr txBox="1">
            <a:spLocks noGrp="1"/>
          </p:cNvSpPr>
          <p:nvPr>
            <p:ph type="ctrTitle"/>
          </p:nvPr>
        </p:nvSpPr>
        <p:spPr>
          <a:xfrm>
            <a:off x="508000" y="1033486"/>
            <a:ext cx="11988800" cy="2032001"/>
          </a:xfrm>
          <a:prstGeom prst="rect">
            <a:avLst/>
          </a:prstGeom>
        </p:spPr>
        <p:txBody>
          <a:bodyPr/>
          <a:lstStyle/>
          <a:p>
            <a:r>
              <a:t>Manerba del garda</a:t>
            </a:r>
          </a:p>
        </p:txBody>
      </p:sp>
      <p:pic>
        <p:nvPicPr>
          <p:cNvPr id="132" name="F3236467-B8C4-4F2E-9A00-F879E4434738-L0-001.jpeg" descr="F3236467-B8C4-4F2E-9A00-F879E4434738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45778" y="3224646"/>
            <a:ext cx="8735536" cy="5823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anerba del Garda est une petite ville italienne où vivent 5363 personnes et elle est située dans la province de Brescia en Lombardie, au bord du Lac de Garde.…"/>
          <p:cNvSpPr txBox="1">
            <a:spLocks noGrp="1"/>
          </p:cNvSpPr>
          <p:nvPr>
            <p:ph type="body" sz="half" idx="1"/>
          </p:nvPr>
        </p:nvSpPr>
        <p:spPr>
          <a:xfrm>
            <a:off x="647179" y="1041400"/>
            <a:ext cx="6829693" cy="7416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66674">
              <a:defRPr sz="2328"/>
            </a:pPr>
            <a:r>
              <a:rPr dirty="0" err="1"/>
              <a:t>Manerba</a:t>
            </a:r>
            <a:r>
              <a:rPr dirty="0"/>
              <a:t> del Garda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petite </a:t>
            </a:r>
            <a:r>
              <a:rPr dirty="0" err="1"/>
              <a:t>ville</a:t>
            </a:r>
            <a:r>
              <a:rPr dirty="0"/>
              <a:t> </a:t>
            </a:r>
            <a:r>
              <a:rPr dirty="0" err="1" smtClean="0"/>
              <a:t>italienne</a:t>
            </a:r>
            <a:r>
              <a:rPr dirty="0" smtClean="0"/>
              <a:t> </a:t>
            </a:r>
            <a:r>
              <a:rPr dirty="0" err="1"/>
              <a:t>située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la province de Brescia en </a:t>
            </a:r>
            <a:r>
              <a:rPr dirty="0" err="1"/>
              <a:t>Lombardie</a:t>
            </a:r>
            <a:r>
              <a:rPr dirty="0"/>
              <a:t>, au </a:t>
            </a:r>
            <a:r>
              <a:rPr dirty="0" err="1"/>
              <a:t>bord</a:t>
            </a:r>
            <a:r>
              <a:rPr dirty="0"/>
              <a:t> du Lac de </a:t>
            </a:r>
            <a:r>
              <a:rPr dirty="0" err="1"/>
              <a:t>Garde</a:t>
            </a:r>
            <a:r>
              <a:rPr dirty="0"/>
              <a:t>. </a:t>
            </a:r>
          </a:p>
          <a:p>
            <a:pPr defTabSz="566674">
              <a:defRPr sz="2328"/>
            </a:pPr>
            <a:endParaRPr dirty="0"/>
          </a:p>
          <a:p>
            <a:pPr defTabSz="566674">
              <a:defRPr sz="2328"/>
            </a:pPr>
            <a:r>
              <a:rPr dirty="0"/>
              <a:t> La </a:t>
            </a:r>
            <a:r>
              <a:rPr dirty="0" err="1"/>
              <a:t>légende</a:t>
            </a:r>
            <a:r>
              <a:rPr dirty="0"/>
              <a:t> </a:t>
            </a:r>
            <a:r>
              <a:rPr dirty="0" err="1"/>
              <a:t>raconte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Manerba</a:t>
            </a:r>
            <a:r>
              <a:rPr dirty="0"/>
              <a:t> a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fondée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la </a:t>
            </a:r>
            <a:r>
              <a:rPr dirty="0" err="1"/>
              <a:t>dévotion</a:t>
            </a:r>
            <a:r>
              <a:rPr dirty="0"/>
              <a:t> à la </a:t>
            </a:r>
            <a:r>
              <a:rPr dirty="0" err="1"/>
              <a:t>déesse</a:t>
            </a:r>
            <a:r>
              <a:rPr dirty="0"/>
              <a:t> </a:t>
            </a:r>
            <a:r>
              <a:rPr dirty="0" smtClean="0"/>
              <a:t>Minerva</a:t>
            </a:r>
            <a:r>
              <a:rPr lang="it-IT" dirty="0" smtClean="0"/>
              <a:t>:</a:t>
            </a:r>
            <a:r>
              <a:rPr dirty="0" smtClean="0"/>
              <a:t> </a:t>
            </a:r>
            <a:r>
              <a:rPr dirty="0" err="1"/>
              <a:t>elle</a:t>
            </a:r>
            <a:r>
              <a:rPr dirty="0"/>
              <a:t> </a:t>
            </a:r>
            <a:r>
              <a:rPr lang="it-IT" dirty="0" err="1" smtClean="0"/>
              <a:t>serait</a:t>
            </a:r>
            <a:r>
              <a:rPr lang="it-IT" dirty="0" smtClean="0"/>
              <a:t> </a:t>
            </a:r>
            <a:r>
              <a:rPr dirty="0" smtClean="0"/>
              <a:t>venue </a:t>
            </a:r>
            <a:r>
              <a:rPr dirty="0"/>
              <a:t>se </a:t>
            </a:r>
            <a:r>
              <a:rPr dirty="0" err="1"/>
              <a:t>cacher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vallée</a:t>
            </a:r>
            <a:r>
              <a:rPr dirty="0"/>
              <a:t>, </a:t>
            </a:r>
            <a:r>
              <a:rPr dirty="0" err="1"/>
              <a:t>où</a:t>
            </a:r>
            <a:r>
              <a:rPr dirty="0"/>
              <a:t> </a:t>
            </a:r>
            <a:r>
              <a:rPr dirty="0" err="1"/>
              <a:t>elle</a:t>
            </a:r>
            <a:r>
              <a:rPr dirty="0"/>
              <a:t> </a:t>
            </a:r>
            <a:r>
              <a:rPr dirty="0" smtClean="0"/>
              <a:t>a</a:t>
            </a:r>
            <a:r>
              <a:rPr lang="it-IT" dirty="0" err="1" smtClean="0"/>
              <a:t>urait</a:t>
            </a:r>
            <a:r>
              <a:rPr dirty="0" smtClean="0"/>
              <a:t> </a:t>
            </a:r>
            <a:r>
              <a:rPr dirty="0" err="1"/>
              <a:t>planté</a:t>
            </a:r>
            <a:r>
              <a:rPr dirty="0"/>
              <a:t>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oliviers</a:t>
            </a:r>
            <a:r>
              <a:rPr dirty="0"/>
              <a:t> (</a:t>
            </a:r>
            <a:r>
              <a:rPr dirty="0" err="1"/>
              <a:t>dont</a:t>
            </a:r>
            <a:r>
              <a:rPr dirty="0"/>
              <a:t> </a:t>
            </a:r>
            <a:r>
              <a:rPr dirty="0" err="1"/>
              <a:t>elle</a:t>
            </a:r>
            <a:r>
              <a:rPr dirty="0"/>
              <a:t> </a:t>
            </a:r>
            <a:r>
              <a:rPr dirty="0" err="1"/>
              <a:t>était</a:t>
            </a:r>
            <a:r>
              <a:rPr dirty="0"/>
              <a:t> la </a:t>
            </a:r>
            <a:r>
              <a:rPr dirty="0" err="1"/>
              <a:t>protectrice</a:t>
            </a:r>
            <a:r>
              <a:rPr dirty="0"/>
              <a:t>) </a:t>
            </a:r>
            <a:r>
              <a:rPr dirty="0" smtClean="0"/>
              <a:t>et </a:t>
            </a:r>
            <a:r>
              <a:rPr dirty="0" err="1" smtClean="0"/>
              <a:t>enseign</a:t>
            </a:r>
            <a:r>
              <a:rPr lang="it-IT" dirty="0" smtClean="0"/>
              <a:t>é</a:t>
            </a:r>
            <a:r>
              <a:rPr dirty="0" smtClean="0"/>
              <a:t> </a:t>
            </a:r>
            <a:r>
              <a:rPr dirty="0" err="1"/>
              <a:t>ses</a:t>
            </a:r>
            <a:r>
              <a:rPr dirty="0"/>
              <a:t> arts.  </a:t>
            </a:r>
          </a:p>
          <a:p>
            <a:pPr defTabSz="566674">
              <a:defRPr sz="2328"/>
            </a:pPr>
            <a:r>
              <a:rPr dirty="0"/>
              <a:t>De </a:t>
            </a:r>
            <a:r>
              <a:rPr dirty="0" err="1"/>
              <a:t>nombreux</a:t>
            </a:r>
            <a:r>
              <a:rPr dirty="0"/>
              <a:t> </a:t>
            </a:r>
            <a:r>
              <a:rPr dirty="0" err="1"/>
              <a:t>historiens</a:t>
            </a:r>
            <a:r>
              <a:rPr dirty="0"/>
              <a:t> </a:t>
            </a:r>
            <a:r>
              <a:rPr dirty="0" err="1"/>
              <a:t>pensent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le </a:t>
            </a:r>
            <a:r>
              <a:rPr dirty="0" err="1"/>
              <a:t>toponyme</a:t>
            </a:r>
            <a:r>
              <a:rPr dirty="0"/>
              <a:t> de </a:t>
            </a:r>
            <a:r>
              <a:rPr dirty="0" err="1"/>
              <a:t>Manerba</a:t>
            </a:r>
            <a:r>
              <a:rPr dirty="0"/>
              <a:t> </a:t>
            </a:r>
            <a:r>
              <a:rPr dirty="0" err="1"/>
              <a:t>dérive</a:t>
            </a:r>
            <a:r>
              <a:rPr dirty="0"/>
              <a:t> de “Minerva </a:t>
            </a:r>
            <a:r>
              <a:rPr dirty="0" err="1"/>
              <a:t>arx</a:t>
            </a:r>
            <a:r>
              <a:rPr dirty="0"/>
              <a:t>” (</a:t>
            </a:r>
            <a:r>
              <a:rPr dirty="0" err="1"/>
              <a:t>rocca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Minerva). </a:t>
            </a:r>
          </a:p>
          <a:p>
            <a:pPr defTabSz="566674">
              <a:defRPr sz="2328"/>
            </a:pPr>
            <a:r>
              <a:rPr dirty="0" err="1"/>
              <a:t>D’autres</a:t>
            </a:r>
            <a:r>
              <a:rPr dirty="0"/>
              <a:t>, au contraire, font </a:t>
            </a:r>
            <a:r>
              <a:rPr dirty="0" err="1"/>
              <a:t>remonter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nom aux </a:t>
            </a:r>
            <a:r>
              <a:rPr dirty="0" err="1"/>
              <a:t>Gaulois</a:t>
            </a:r>
            <a:r>
              <a:rPr dirty="0"/>
              <a:t> (</a:t>
            </a:r>
            <a:r>
              <a:rPr dirty="0" err="1"/>
              <a:t>l’union</a:t>
            </a:r>
            <a:r>
              <a:rPr dirty="0"/>
              <a:t> de “</a:t>
            </a:r>
            <a:r>
              <a:rPr dirty="0" err="1"/>
              <a:t>mon</a:t>
            </a:r>
            <a:r>
              <a:rPr dirty="0"/>
              <a:t>”, qui </a:t>
            </a:r>
            <a:r>
              <a:rPr dirty="0" err="1"/>
              <a:t>signifie</a:t>
            </a:r>
            <a:r>
              <a:rPr dirty="0"/>
              <a:t> </a:t>
            </a:r>
            <a:r>
              <a:rPr dirty="0" err="1"/>
              <a:t>homme</a:t>
            </a:r>
            <a:r>
              <a:rPr dirty="0"/>
              <a:t> </a:t>
            </a:r>
            <a:r>
              <a:rPr dirty="0" err="1"/>
              <a:t>d’armes</a:t>
            </a:r>
            <a:r>
              <a:rPr dirty="0"/>
              <a:t>, et “</a:t>
            </a:r>
            <a:r>
              <a:rPr dirty="0" err="1"/>
              <a:t>erb</a:t>
            </a:r>
            <a:r>
              <a:rPr dirty="0"/>
              <a:t>”, zone </a:t>
            </a:r>
            <a:r>
              <a:rPr dirty="0" err="1"/>
              <a:t>militaire</a:t>
            </a:r>
            <a:r>
              <a:rPr dirty="0"/>
              <a:t>), pour </a:t>
            </a:r>
            <a:r>
              <a:rPr dirty="0" err="1"/>
              <a:t>indiquer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‘</a:t>
            </a:r>
            <a:r>
              <a:rPr dirty="0" smtClean="0"/>
              <a:t>r</a:t>
            </a:r>
            <a:r>
              <a:rPr lang="it-IT" dirty="0" smtClean="0"/>
              <a:t>é</a:t>
            </a:r>
            <a:r>
              <a:rPr dirty="0" err="1" smtClean="0"/>
              <a:t>sidence</a:t>
            </a:r>
            <a:r>
              <a:rPr dirty="0" smtClean="0"/>
              <a:t> </a:t>
            </a:r>
            <a:r>
              <a:rPr dirty="0" err="1" smtClean="0"/>
              <a:t>fortifiée</a:t>
            </a:r>
            <a:r>
              <a:rPr dirty="0" smtClean="0"/>
              <a:t>’; </a:t>
            </a:r>
            <a:r>
              <a:rPr dirty="0" err="1"/>
              <a:t>cela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plausible </a:t>
            </a:r>
            <a:r>
              <a:rPr lang="it-IT" dirty="0" err="1" smtClean="0"/>
              <a:t>parce</a:t>
            </a:r>
            <a:r>
              <a:rPr lang="it-IT" dirty="0" smtClean="0"/>
              <a:t> </a:t>
            </a:r>
            <a:r>
              <a:rPr lang="it-IT" dirty="0" err="1" smtClean="0"/>
              <a:t>qu</a:t>
            </a:r>
            <a:r>
              <a:rPr lang="it-IT" dirty="0" smtClean="0"/>
              <a:t>’il </a:t>
            </a:r>
            <a:r>
              <a:rPr dirty="0" err="1" smtClean="0"/>
              <a:t>était</a:t>
            </a:r>
            <a:r>
              <a:rPr dirty="0" smtClean="0"/>
              <a:t>  </a:t>
            </a:r>
            <a:r>
              <a:rPr dirty="0"/>
              <a:t>facile de se </a:t>
            </a:r>
            <a:r>
              <a:rPr dirty="0" err="1"/>
              <a:t>défendre</a:t>
            </a:r>
            <a:r>
              <a:rPr dirty="0"/>
              <a:t> </a:t>
            </a:r>
            <a:r>
              <a:rPr dirty="0" err="1" smtClean="0"/>
              <a:t>contre</a:t>
            </a:r>
            <a:r>
              <a:rPr lang="it-IT" dirty="0" smtClean="0"/>
              <a:t> </a:t>
            </a:r>
            <a:r>
              <a:rPr lang="it-IT" dirty="0" err="1" smtClean="0"/>
              <a:t>toute</a:t>
            </a:r>
            <a:r>
              <a:rPr lang="it-IT" dirty="0" smtClean="0"/>
              <a:t> </a:t>
            </a:r>
            <a:r>
              <a:rPr lang="it-IT" dirty="0" err="1" smtClean="0"/>
              <a:t>é</a:t>
            </a:r>
            <a:r>
              <a:rPr dirty="0" err="1" smtClean="0"/>
              <a:t>ventuel</a:t>
            </a:r>
            <a:r>
              <a:rPr lang="it-IT" dirty="0" smtClean="0"/>
              <a:t>le</a:t>
            </a:r>
            <a:r>
              <a:rPr dirty="0" smtClean="0"/>
              <a:t> </a:t>
            </a:r>
            <a:r>
              <a:rPr dirty="0" err="1" smtClean="0"/>
              <a:t>attaque</a:t>
            </a:r>
            <a:r>
              <a:rPr dirty="0" smtClean="0"/>
              <a:t> </a:t>
            </a:r>
            <a:r>
              <a:rPr lang="it-IT" dirty="0" smtClean="0"/>
              <a:t>à</a:t>
            </a:r>
            <a:r>
              <a:rPr dirty="0" smtClean="0"/>
              <a:t> </a:t>
            </a:r>
            <a:r>
              <a:rPr dirty="0"/>
              <a:t>la hauteur de la </a:t>
            </a:r>
            <a:r>
              <a:rPr dirty="0" err="1"/>
              <a:t>Rocca</a:t>
            </a:r>
            <a:r>
              <a:rPr dirty="0"/>
              <a:t>.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27813" y="2251804"/>
            <a:ext cx="2660203" cy="4995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a rocca di manerba"/>
          <p:cNvSpPr txBox="1">
            <a:spLocks noGrp="1"/>
          </p:cNvSpPr>
          <p:nvPr>
            <p:ph type="title"/>
          </p:nvPr>
        </p:nvSpPr>
        <p:spPr>
          <a:xfrm>
            <a:off x="146421" y="506599"/>
            <a:ext cx="9176435" cy="904158"/>
          </a:xfrm>
          <a:prstGeom prst="rect">
            <a:avLst/>
          </a:prstGeom>
        </p:spPr>
        <p:txBody>
          <a:bodyPr/>
          <a:lstStyle>
            <a:lvl1pPr defTabSz="508254">
              <a:defRPr sz="5568"/>
            </a:lvl1pPr>
          </a:lstStyle>
          <a:p>
            <a:r>
              <a:rPr dirty="0"/>
              <a:t>la </a:t>
            </a:r>
            <a:r>
              <a:rPr dirty="0" err="1"/>
              <a:t>rocca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manerba</a:t>
            </a:r>
            <a:endParaRPr dirty="0"/>
          </a:p>
        </p:txBody>
      </p:sp>
      <p:sp>
        <p:nvSpPr>
          <p:cNvPr id="138" name="La Rocca di Manerba est située sur un piton rocheux surplombant…"/>
          <p:cNvSpPr txBox="1"/>
          <p:nvPr/>
        </p:nvSpPr>
        <p:spPr>
          <a:xfrm>
            <a:off x="321370" y="1169052"/>
            <a:ext cx="7207037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dirty="0"/>
              <a:t>La </a:t>
            </a:r>
            <a:r>
              <a:rPr dirty="0" err="1"/>
              <a:t>Rocca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Manerba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située</a:t>
            </a:r>
            <a:r>
              <a:rPr dirty="0"/>
              <a:t> </a:t>
            </a:r>
            <a:r>
              <a:rPr dirty="0" err="1"/>
              <a:t>sur</a:t>
            </a:r>
            <a:r>
              <a:rPr dirty="0"/>
              <a:t> un </a:t>
            </a:r>
            <a:r>
              <a:rPr dirty="0" smtClean="0"/>
              <a:t>p</a:t>
            </a:r>
            <a:r>
              <a:rPr lang="it-IT" dirty="0" err="1" smtClean="0"/>
              <a:t>récipice</a:t>
            </a:r>
            <a:r>
              <a:rPr dirty="0" smtClean="0"/>
              <a:t> </a:t>
            </a:r>
            <a:r>
              <a:rPr dirty="0" err="1"/>
              <a:t>rocheux</a:t>
            </a:r>
            <a:r>
              <a:rPr dirty="0"/>
              <a:t> </a:t>
            </a:r>
            <a:r>
              <a:rPr dirty="0" err="1" smtClean="0"/>
              <a:t>surplombant</a:t>
            </a:r>
            <a:r>
              <a:rPr lang="it-IT" dirty="0" smtClean="0"/>
              <a:t> </a:t>
            </a:r>
            <a:r>
              <a:rPr dirty="0" smtClean="0"/>
              <a:t>le </a:t>
            </a:r>
            <a:r>
              <a:rPr dirty="0" err="1"/>
              <a:t>lac</a:t>
            </a:r>
            <a:r>
              <a:rPr dirty="0"/>
              <a:t> de </a:t>
            </a:r>
            <a:r>
              <a:rPr dirty="0" err="1"/>
              <a:t>Garde</a:t>
            </a:r>
            <a:r>
              <a:rPr dirty="0"/>
              <a:t>, </a:t>
            </a:r>
            <a:r>
              <a:rPr dirty="0" err="1"/>
              <a:t>très</a:t>
            </a:r>
            <a:r>
              <a:rPr dirty="0"/>
              <a:t> </a:t>
            </a:r>
            <a:r>
              <a:rPr dirty="0" err="1"/>
              <a:t>facilement</a:t>
            </a:r>
            <a:r>
              <a:rPr dirty="0"/>
              <a:t> accessible en </a:t>
            </a:r>
            <a:r>
              <a:rPr dirty="0" err="1"/>
              <a:t>voiture</a:t>
            </a:r>
            <a:r>
              <a:rPr dirty="0"/>
              <a:t> </a:t>
            </a:r>
            <a:r>
              <a:rPr dirty="0" err="1"/>
              <a:t>depuis</a:t>
            </a:r>
            <a:r>
              <a:rPr dirty="0"/>
              <a:t> le centre de la </a:t>
            </a:r>
            <a:r>
              <a:rPr dirty="0" err="1"/>
              <a:t>ville</a:t>
            </a:r>
            <a:r>
              <a:rPr dirty="0"/>
              <a:t>.</a:t>
            </a:r>
          </a:p>
          <a:p>
            <a:pPr algn="l">
              <a:defRPr sz="2400"/>
            </a:pPr>
            <a:r>
              <a:rPr dirty="0"/>
              <a:t>Des traces d'un </a:t>
            </a:r>
            <a:r>
              <a:rPr dirty="0" err="1"/>
              <a:t>peuplement</a:t>
            </a:r>
            <a:r>
              <a:rPr dirty="0"/>
              <a:t> </a:t>
            </a:r>
            <a:r>
              <a:rPr dirty="0" err="1"/>
              <a:t>mésolithique</a:t>
            </a:r>
            <a:r>
              <a:rPr dirty="0"/>
              <a:t> </a:t>
            </a:r>
            <a:r>
              <a:rPr dirty="0" err="1"/>
              <a:t>ont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découvertes</a:t>
            </a:r>
            <a:r>
              <a:rPr dirty="0"/>
              <a:t>, </a:t>
            </a:r>
            <a:r>
              <a:rPr dirty="0" err="1"/>
              <a:t>témoignant</a:t>
            </a:r>
            <a:r>
              <a:rPr dirty="0"/>
              <a:t> de la </a:t>
            </a:r>
            <a:r>
              <a:rPr dirty="0" err="1"/>
              <a:t>présence</a:t>
            </a:r>
            <a:r>
              <a:rPr dirty="0"/>
              <a:t> d'êtres </a:t>
            </a:r>
            <a:r>
              <a:rPr dirty="0" err="1"/>
              <a:t>humains</a:t>
            </a:r>
            <a:r>
              <a:rPr dirty="0"/>
              <a:t> entre 8 000 et 5 000 </a:t>
            </a:r>
            <a:r>
              <a:rPr lang="it-IT" dirty="0" err="1" smtClean="0"/>
              <a:t>av</a:t>
            </a:r>
            <a:r>
              <a:rPr lang="it-IT" dirty="0" smtClean="0"/>
              <a:t>. J.C.</a:t>
            </a:r>
            <a:endParaRPr dirty="0"/>
          </a:p>
          <a:p>
            <a:pPr algn="l">
              <a:defRPr sz="2400"/>
            </a:pPr>
            <a:endParaRPr dirty="0"/>
          </a:p>
          <a:p>
            <a:pPr algn="l">
              <a:defRPr sz="2400"/>
            </a:pPr>
            <a:r>
              <a:rPr dirty="0"/>
              <a:t>Au </a:t>
            </a:r>
            <a:r>
              <a:rPr dirty="0" err="1"/>
              <a:t>sommet</a:t>
            </a:r>
            <a:r>
              <a:rPr dirty="0"/>
              <a:t> de la </a:t>
            </a:r>
            <a:r>
              <a:rPr dirty="0" err="1"/>
              <a:t>Rocca</a:t>
            </a:r>
            <a:r>
              <a:rPr dirty="0"/>
              <a:t>, </a:t>
            </a:r>
            <a:r>
              <a:rPr dirty="0" err="1"/>
              <a:t>grâce</a:t>
            </a:r>
            <a:r>
              <a:rPr dirty="0"/>
              <a:t> à la </a:t>
            </a:r>
            <a:r>
              <a:rPr dirty="0" err="1"/>
              <a:t>restauration</a:t>
            </a:r>
            <a:r>
              <a:rPr dirty="0"/>
              <a:t> et à la </a:t>
            </a:r>
            <a:r>
              <a:rPr dirty="0" err="1"/>
              <a:t>mise</a:t>
            </a:r>
            <a:r>
              <a:rPr dirty="0"/>
              <a:t> en </a:t>
            </a:r>
            <a:r>
              <a:rPr dirty="0" err="1"/>
              <a:t>valeur</a:t>
            </a:r>
            <a:r>
              <a:rPr dirty="0"/>
              <a:t> </a:t>
            </a:r>
            <a:r>
              <a:rPr dirty="0" err="1"/>
              <a:t>archéologique</a:t>
            </a:r>
            <a:r>
              <a:rPr dirty="0"/>
              <a:t> et </a:t>
            </a:r>
            <a:r>
              <a:rPr dirty="0" err="1"/>
              <a:t>environnementale</a:t>
            </a:r>
            <a:r>
              <a:rPr dirty="0"/>
              <a:t>,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possible de </a:t>
            </a:r>
            <a:r>
              <a:rPr dirty="0" err="1"/>
              <a:t>voir</a:t>
            </a:r>
            <a:r>
              <a:rPr dirty="0"/>
              <a:t> les vestiges de </a:t>
            </a:r>
            <a:r>
              <a:rPr dirty="0" err="1"/>
              <a:t>l'ancien</a:t>
            </a:r>
            <a:r>
              <a:rPr dirty="0"/>
              <a:t> château </a:t>
            </a:r>
            <a:r>
              <a:rPr dirty="0" err="1"/>
              <a:t>médiéval</a:t>
            </a:r>
            <a:r>
              <a:rPr dirty="0"/>
              <a:t> et </a:t>
            </a:r>
            <a:r>
              <a:rPr dirty="0" err="1"/>
              <a:t>d'autres</a:t>
            </a:r>
            <a:r>
              <a:rPr dirty="0"/>
              <a:t> structures </a:t>
            </a:r>
            <a:r>
              <a:rPr dirty="0" err="1"/>
              <a:t>anciennes</a:t>
            </a:r>
            <a:r>
              <a:rPr dirty="0"/>
              <a:t> </a:t>
            </a:r>
            <a:r>
              <a:rPr dirty="0" err="1"/>
              <a:t>accessibles</a:t>
            </a:r>
            <a:r>
              <a:rPr dirty="0"/>
              <a:t> par </a:t>
            </a:r>
            <a:r>
              <a:rPr dirty="0" err="1"/>
              <a:t>une</a:t>
            </a:r>
            <a:r>
              <a:rPr dirty="0"/>
              <a:t> route </a:t>
            </a:r>
            <a:r>
              <a:rPr dirty="0" err="1"/>
              <a:t>asphaltée</a:t>
            </a:r>
            <a:r>
              <a:rPr dirty="0"/>
              <a:t> </a:t>
            </a:r>
            <a:r>
              <a:rPr dirty="0" err="1"/>
              <a:t>raide</a:t>
            </a:r>
            <a:r>
              <a:rPr dirty="0"/>
              <a:t>, </a:t>
            </a:r>
            <a:r>
              <a:rPr dirty="0" err="1"/>
              <a:t>fermée</a:t>
            </a:r>
            <a:r>
              <a:rPr dirty="0"/>
              <a:t> à la circulation </a:t>
            </a:r>
            <a:r>
              <a:rPr dirty="0" err="1"/>
              <a:t>dans</a:t>
            </a:r>
            <a:r>
              <a:rPr dirty="0"/>
              <a:t> le dernier </a:t>
            </a:r>
            <a:r>
              <a:rPr dirty="0" err="1"/>
              <a:t>tronçon</a:t>
            </a:r>
            <a:r>
              <a:rPr dirty="0"/>
              <a:t> après </a:t>
            </a:r>
            <a:r>
              <a:rPr lang="it-IT" dirty="0" smtClean="0"/>
              <a:t>le </a:t>
            </a:r>
            <a:r>
              <a:rPr dirty="0" smtClean="0"/>
              <a:t>parking</a:t>
            </a:r>
            <a:r>
              <a:rPr dirty="0"/>
              <a:t>.</a:t>
            </a:r>
          </a:p>
          <a:p>
            <a:pPr algn="l">
              <a:defRPr sz="2400"/>
            </a:pPr>
            <a:endParaRPr dirty="0"/>
          </a:p>
          <a:p>
            <a:pPr algn="l">
              <a:defRPr sz="2400"/>
            </a:pPr>
            <a:r>
              <a:rPr dirty="0"/>
              <a:t>Le </a:t>
            </a:r>
            <a:r>
              <a:rPr dirty="0" err="1"/>
              <a:t>chemin</a:t>
            </a:r>
            <a:r>
              <a:rPr dirty="0"/>
              <a:t> à </a:t>
            </a:r>
            <a:r>
              <a:rPr dirty="0" err="1"/>
              <a:t>travers</a:t>
            </a:r>
            <a:r>
              <a:rPr dirty="0"/>
              <a:t> les </a:t>
            </a:r>
            <a:r>
              <a:rPr dirty="0" err="1"/>
              <a:t>murs</a:t>
            </a:r>
            <a:r>
              <a:rPr dirty="0"/>
              <a:t> </a:t>
            </a:r>
            <a:r>
              <a:rPr dirty="0" smtClean="0"/>
              <a:t>d</a:t>
            </a:r>
            <a:r>
              <a:rPr lang="it-IT" dirty="0" smtClean="0"/>
              <a:t>‘</a:t>
            </a:r>
            <a:r>
              <a:rPr lang="it-IT" dirty="0" err="1" smtClean="0"/>
              <a:t>enceinte</a:t>
            </a:r>
            <a:r>
              <a:rPr dirty="0" smtClean="0"/>
              <a:t>, </a:t>
            </a:r>
            <a:r>
              <a:rPr dirty="0"/>
              <a:t>les </a:t>
            </a:r>
            <a:r>
              <a:rPr dirty="0" err="1"/>
              <a:t>escaliers</a:t>
            </a:r>
            <a:r>
              <a:rPr dirty="0"/>
              <a:t> et les </a:t>
            </a:r>
            <a:r>
              <a:rPr dirty="0" err="1"/>
              <a:t>ponts</a:t>
            </a:r>
            <a:r>
              <a:rPr dirty="0"/>
              <a:t> en bois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balisé</a:t>
            </a:r>
            <a:r>
              <a:rPr dirty="0"/>
              <a:t> par des </a:t>
            </a:r>
            <a:r>
              <a:rPr dirty="0" err="1"/>
              <a:t>panneaux</a:t>
            </a:r>
            <a:r>
              <a:rPr dirty="0"/>
              <a:t> </a:t>
            </a:r>
            <a:r>
              <a:rPr dirty="0" err="1"/>
              <a:t>d’affichage</a:t>
            </a:r>
            <a:r>
              <a:rPr dirty="0"/>
              <a:t> </a:t>
            </a:r>
            <a:r>
              <a:rPr dirty="0" err="1" smtClean="0"/>
              <a:t>descriptif</a:t>
            </a:r>
            <a:r>
              <a:rPr lang="it-IT" dirty="0" smtClean="0"/>
              <a:t>s</a:t>
            </a:r>
            <a:r>
              <a:rPr dirty="0" smtClean="0"/>
              <a:t> et</a:t>
            </a:r>
            <a:r>
              <a:rPr lang="it-IT" dirty="0" smtClean="0"/>
              <a:t> il</a:t>
            </a:r>
            <a:r>
              <a:rPr dirty="0" smtClean="0"/>
              <a:t> </a:t>
            </a:r>
            <a:r>
              <a:rPr dirty="0" err="1"/>
              <a:t>offre</a:t>
            </a:r>
            <a:r>
              <a:rPr dirty="0"/>
              <a:t> de </a:t>
            </a:r>
            <a:r>
              <a:rPr dirty="0" err="1"/>
              <a:t>très</a:t>
            </a:r>
            <a:r>
              <a:rPr dirty="0"/>
              <a:t> beaux points </a:t>
            </a:r>
            <a:r>
              <a:rPr dirty="0" err="1"/>
              <a:t>panoramiques</a:t>
            </a:r>
            <a:r>
              <a:rPr dirty="0"/>
              <a:t> avec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vue</a:t>
            </a:r>
            <a:r>
              <a:rPr dirty="0"/>
              <a:t> à 360° </a:t>
            </a:r>
            <a:r>
              <a:rPr dirty="0" err="1"/>
              <a:t>sur</a:t>
            </a:r>
            <a:r>
              <a:rPr dirty="0"/>
              <a:t> le </a:t>
            </a:r>
            <a:r>
              <a:rPr dirty="0" err="1"/>
              <a:t>lac</a:t>
            </a:r>
            <a:r>
              <a:rPr dirty="0"/>
              <a:t> de </a:t>
            </a:r>
            <a:r>
              <a:rPr dirty="0" err="1"/>
              <a:t>Garde</a:t>
            </a:r>
            <a:r>
              <a:rPr dirty="0"/>
              <a:t>.</a:t>
            </a:r>
          </a:p>
        </p:txBody>
      </p:sp>
      <p:pic>
        <p:nvPicPr>
          <p:cNvPr id="139" name="Immagine" descr="Immagin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7090" y="1642902"/>
            <a:ext cx="4986337" cy="3125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magine" descr="Immagin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445793" y="5675586"/>
            <a:ext cx="5248931" cy="2624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sola di san biagio"/>
          <p:cNvSpPr txBox="1">
            <a:spLocks noGrp="1"/>
          </p:cNvSpPr>
          <p:nvPr>
            <p:ph type="title"/>
          </p:nvPr>
        </p:nvSpPr>
        <p:spPr>
          <a:xfrm>
            <a:off x="508000" y="346034"/>
            <a:ext cx="8172567" cy="1905899"/>
          </a:xfrm>
          <a:prstGeom prst="rect">
            <a:avLst/>
          </a:prstGeom>
        </p:spPr>
        <p:txBody>
          <a:bodyPr/>
          <a:lstStyle/>
          <a:p>
            <a:r>
              <a:t>isola di san biagio</a:t>
            </a:r>
          </a:p>
        </p:txBody>
      </p:sp>
      <p:sp>
        <p:nvSpPr>
          <p:cNvPr id="143" name="L'île de San Biagio émerge des eaux comme le prolongement naturel de la péninsule de Belvedere.…"/>
          <p:cNvSpPr txBox="1">
            <a:spLocks noGrp="1"/>
          </p:cNvSpPr>
          <p:nvPr>
            <p:ph type="body" sz="half" idx="1"/>
          </p:nvPr>
        </p:nvSpPr>
        <p:spPr>
          <a:xfrm>
            <a:off x="514350" y="2195950"/>
            <a:ext cx="5829300" cy="59048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 err="1"/>
              <a:t>L'île</a:t>
            </a:r>
            <a:r>
              <a:rPr dirty="0"/>
              <a:t> de San </a:t>
            </a:r>
            <a:r>
              <a:rPr dirty="0" err="1"/>
              <a:t>Biagio</a:t>
            </a:r>
            <a:r>
              <a:rPr dirty="0"/>
              <a:t> </a:t>
            </a:r>
            <a:r>
              <a:rPr dirty="0" err="1"/>
              <a:t>émerge</a:t>
            </a:r>
            <a:r>
              <a:rPr dirty="0"/>
              <a:t> des </a:t>
            </a:r>
            <a:r>
              <a:rPr dirty="0" err="1"/>
              <a:t>eaux</a:t>
            </a:r>
            <a:r>
              <a:rPr dirty="0"/>
              <a:t> </a:t>
            </a:r>
            <a:r>
              <a:rPr dirty="0" err="1"/>
              <a:t>comme</a:t>
            </a:r>
            <a:r>
              <a:rPr dirty="0"/>
              <a:t> le </a:t>
            </a:r>
            <a:r>
              <a:rPr dirty="0" err="1"/>
              <a:t>prolongement</a:t>
            </a:r>
            <a:r>
              <a:rPr dirty="0"/>
              <a:t> </a:t>
            </a:r>
            <a:r>
              <a:rPr dirty="0" err="1"/>
              <a:t>naturel</a:t>
            </a:r>
            <a:r>
              <a:rPr dirty="0"/>
              <a:t> de la </a:t>
            </a:r>
            <a:r>
              <a:rPr dirty="0" err="1"/>
              <a:t>péninsule</a:t>
            </a:r>
            <a:r>
              <a:rPr dirty="0"/>
              <a:t> de Belvedere.</a:t>
            </a:r>
          </a:p>
          <a:p>
            <a:r>
              <a:rPr dirty="0" err="1"/>
              <a:t>Autrefois</a:t>
            </a:r>
            <a:r>
              <a:rPr dirty="0"/>
              <a:t> un </a:t>
            </a:r>
            <a:r>
              <a:rPr dirty="0" err="1"/>
              <a:t>poste</a:t>
            </a:r>
            <a:r>
              <a:rPr dirty="0"/>
              <a:t> de </a:t>
            </a:r>
            <a:r>
              <a:rPr dirty="0" err="1"/>
              <a:t>pêche</a:t>
            </a:r>
            <a:r>
              <a:rPr dirty="0"/>
              <a:t>, </a:t>
            </a:r>
            <a:r>
              <a:rPr dirty="0" err="1"/>
              <a:t>l'île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aujourd'hui</a:t>
            </a:r>
            <a:r>
              <a:rPr dirty="0"/>
              <a:t> la </a:t>
            </a:r>
            <a:r>
              <a:rPr dirty="0" err="1"/>
              <a:t>propriété</a:t>
            </a:r>
            <a:r>
              <a:rPr dirty="0"/>
              <a:t> du camping </a:t>
            </a:r>
            <a:r>
              <a:rPr dirty="0" err="1"/>
              <a:t>voisin</a:t>
            </a:r>
            <a:r>
              <a:rPr dirty="0"/>
              <a:t> et, en </a:t>
            </a:r>
            <a:r>
              <a:rPr dirty="0" err="1"/>
              <a:t>été</a:t>
            </a:r>
            <a:r>
              <a:rPr dirty="0"/>
              <a:t>, </a:t>
            </a:r>
            <a:r>
              <a:rPr dirty="0" err="1"/>
              <a:t>elle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réservée</a:t>
            </a:r>
            <a:r>
              <a:rPr dirty="0"/>
              <a:t> aux clients qui y </a:t>
            </a:r>
            <a:r>
              <a:rPr dirty="0" err="1"/>
              <a:t>vivent</a:t>
            </a:r>
            <a:r>
              <a:rPr dirty="0"/>
              <a:t> et qui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facilement</a:t>
            </a:r>
            <a:r>
              <a:rPr dirty="0"/>
              <a:t> y </a:t>
            </a:r>
            <a:r>
              <a:rPr dirty="0" err="1"/>
              <a:t>accéder</a:t>
            </a:r>
            <a:r>
              <a:rPr dirty="0"/>
              <a:t> à pied.</a:t>
            </a:r>
          </a:p>
          <a:p>
            <a:r>
              <a:rPr dirty="0"/>
              <a:t>Sur </a:t>
            </a:r>
            <a:r>
              <a:rPr dirty="0" err="1"/>
              <a:t>l’île</a:t>
            </a:r>
            <a:r>
              <a:rPr dirty="0"/>
              <a:t>, un </a:t>
            </a:r>
            <a:r>
              <a:rPr dirty="0" err="1"/>
              <a:t>kiosque</a:t>
            </a:r>
            <a:r>
              <a:rPr dirty="0"/>
              <a:t> propose des </a:t>
            </a:r>
            <a:r>
              <a:rPr dirty="0" err="1"/>
              <a:t>rafraîchissements</a:t>
            </a:r>
            <a:r>
              <a:rPr dirty="0"/>
              <a:t> et un service de </a:t>
            </a:r>
            <a:r>
              <a:rPr dirty="0" err="1"/>
              <a:t>plage</a:t>
            </a:r>
            <a:r>
              <a:rPr dirty="0"/>
              <a:t> pendant la </a:t>
            </a:r>
            <a:r>
              <a:rPr dirty="0" err="1"/>
              <a:t>saison</a:t>
            </a:r>
            <a:r>
              <a:rPr dirty="0"/>
              <a:t> </a:t>
            </a:r>
            <a:r>
              <a:rPr dirty="0" err="1"/>
              <a:t>estivale</a:t>
            </a:r>
            <a:r>
              <a:rPr dirty="0"/>
              <a:t>. </a:t>
            </a:r>
            <a:endParaRPr lang="it-IT" dirty="0" smtClean="0"/>
          </a:p>
          <a:p>
            <a:r>
              <a:rPr dirty="0" smtClean="0"/>
              <a:t>Les </a:t>
            </a:r>
            <a:r>
              <a:rPr dirty="0" err="1"/>
              <a:t>visiteurs</a:t>
            </a:r>
            <a:r>
              <a:rPr dirty="0"/>
              <a:t> </a:t>
            </a:r>
            <a:r>
              <a:rPr dirty="0" smtClean="0"/>
              <a:t> </a:t>
            </a:r>
            <a:r>
              <a:rPr dirty="0" err="1"/>
              <a:t>peuvent</a:t>
            </a:r>
            <a:r>
              <a:rPr dirty="0"/>
              <a:t> y </a:t>
            </a:r>
            <a:r>
              <a:rPr dirty="0" err="1"/>
              <a:t>accéder</a:t>
            </a:r>
            <a:r>
              <a:rPr dirty="0"/>
              <a:t> en </a:t>
            </a:r>
            <a:r>
              <a:rPr dirty="0" err="1"/>
              <a:t>utilisant</a:t>
            </a:r>
            <a:r>
              <a:rPr dirty="0"/>
              <a:t> le bateau-taxi qui part de Porto </a:t>
            </a:r>
            <a:r>
              <a:rPr dirty="0" err="1"/>
              <a:t>Torchio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avec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propre</a:t>
            </a:r>
            <a:r>
              <a:rPr dirty="0"/>
              <a:t> bateau.</a:t>
            </a:r>
          </a:p>
        </p:txBody>
      </p:sp>
      <p:pic>
        <p:nvPicPr>
          <p:cNvPr id="144" name="Immagine" descr="Immagin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18029" y="1568945"/>
            <a:ext cx="5140941" cy="3408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magine" descr="Immagin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97224" y="5447738"/>
            <a:ext cx="5182553" cy="3289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hiesa di santa maria assunta"/>
          <p:cNvSpPr txBox="1">
            <a:spLocks noGrp="1"/>
          </p:cNvSpPr>
          <p:nvPr>
            <p:ph type="title"/>
          </p:nvPr>
        </p:nvSpPr>
        <p:spPr>
          <a:xfrm>
            <a:off x="111327" y="407355"/>
            <a:ext cx="12782146" cy="102644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chiesa di santa maria assunta</a:t>
            </a:r>
          </a:p>
        </p:txBody>
      </p:sp>
      <p:sp>
        <p:nvSpPr>
          <p:cNvPr id="148" name="L’église dédiée à Santa Maria Assunta a été construite dans la seconde moitié des années 700.…"/>
          <p:cNvSpPr txBox="1">
            <a:spLocks noGrp="1"/>
          </p:cNvSpPr>
          <p:nvPr>
            <p:ph type="body" idx="1"/>
          </p:nvPr>
        </p:nvSpPr>
        <p:spPr>
          <a:xfrm>
            <a:off x="330385" y="1694901"/>
            <a:ext cx="7476354" cy="725149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578358">
              <a:defRPr sz="2376"/>
            </a:pPr>
            <a:r>
              <a:rPr dirty="0" err="1"/>
              <a:t>L’église</a:t>
            </a:r>
            <a:r>
              <a:rPr dirty="0"/>
              <a:t> </a:t>
            </a:r>
            <a:r>
              <a:rPr dirty="0" err="1"/>
              <a:t>dédiée</a:t>
            </a:r>
            <a:r>
              <a:rPr dirty="0"/>
              <a:t> à Santa Maria </a:t>
            </a:r>
            <a:r>
              <a:rPr dirty="0" err="1"/>
              <a:t>Assunta</a:t>
            </a:r>
            <a:r>
              <a:rPr dirty="0"/>
              <a:t> a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construite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la </a:t>
            </a:r>
            <a:r>
              <a:rPr dirty="0" err="1"/>
              <a:t>seconde</a:t>
            </a:r>
            <a:r>
              <a:rPr dirty="0"/>
              <a:t> </a:t>
            </a:r>
            <a:r>
              <a:rPr dirty="0" err="1"/>
              <a:t>moitié</a:t>
            </a:r>
            <a:r>
              <a:rPr dirty="0"/>
              <a:t> </a:t>
            </a:r>
            <a:r>
              <a:rPr dirty="0" smtClean="0"/>
              <a:t>d</a:t>
            </a:r>
            <a:r>
              <a:rPr lang="it-IT" dirty="0" smtClean="0"/>
              <a:t>u </a:t>
            </a:r>
            <a:r>
              <a:rPr lang="it-IT" dirty="0" err="1" smtClean="0"/>
              <a:t>XVIIIe</a:t>
            </a:r>
            <a:r>
              <a:rPr lang="it-IT" dirty="0" smtClean="0"/>
              <a:t> siècle</a:t>
            </a:r>
            <a:r>
              <a:rPr dirty="0" smtClean="0"/>
              <a:t>.</a:t>
            </a:r>
            <a:endParaRPr dirty="0"/>
          </a:p>
          <a:p>
            <a:pPr defTabSz="578358">
              <a:defRPr sz="2376"/>
            </a:pPr>
            <a:r>
              <a:rPr dirty="0"/>
              <a:t>La façade du nouveau </a:t>
            </a:r>
            <a:r>
              <a:rPr dirty="0" err="1"/>
              <a:t>bâtiment</a:t>
            </a:r>
            <a:r>
              <a:rPr dirty="0"/>
              <a:t>, de style baroque,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enrichie</a:t>
            </a:r>
            <a:r>
              <a:rPr dirty="0"/>
              <a:t> de statues de la fin du </a:t>
            </a:r>
            <a:r>
              <a:rPr dirty="0" err="1"/>
              <a:t>XVIIIe</a:t>
            </a:r>
            <a:r>
              <a:rPr dirty="0"/>
              <a:t> siècle </a:t>
            </a:r>
            <a:r>
              <a:rPr dirty="0" err="1"/>
              <a:t>représentant</a:t>
            </a:r>
            <a:r>
              <a:rPr dirty="0"/>
              <a:t> les saints </a:t>
            </a:r>
            <a:r>
              <a:rPr dirty="0" err="1"/>
              <a:t>auxquels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dédiées</a:t>
            </a:r>
            <a:r>
              <a:rPr dirty="0"/>
              <a:t> les </a:t>
            </a:r>
            <a:r>
              <a:rPr dirty="0" err="1"/>
              <a:t>autres</a:t>
            </a:r>
            <a:r>
              <a:rPr dirty="0"/>
              <a:t> </a:t>
            </a:r>
            <a:r>
              <a:rPr dirty="0" err="1"/>
              <a:t>églises</a:t>
            </a:r>
            <a:r>
              <a:rPr dirty="0"/>
              <a:t> de </a:t>
            </a:r>
            <a:r>
              <a:rPr dirty="0" err="1"/>
              <a:t>Manerba</a:t>
            </a:r>
            <a:r>
              <a:rPr dirty="0"/>
              <a:t>.</a:t>
            </a:r>
          </a:p>
          <a:p>
            <a:pPr defTabSz="578358">
              <a:defRPr sz="2376"/>
            </a:pPr>
            <a:r>
              <a:rPr dirty="0"/>
              <a:t>À </a:t>
            </a:r>
            <a:r>
              <a:rPr dirty="0" err="1"/>
              <a:t>l'intérieur</a:t>
            </a:r>
            <a:r>
              <a:rPr dirty="0"/>
              <a:t>, </a:t>
            </a:r>
            <a:r>
              <a:rPr dirty="0" err="1"/>
              <a:t>lumineux</a:t>
            </a:r>
            <a:r>
              <a:rPr dirty="0"/>
              <a:t> et </a:t>
            </a:r>
            <a:r>
              <a:rPr dirty="0" err="1"/>
              <a:t>richement</a:t>
            </a:r>
            <a:r>
              <a:rPr dirty="0"/>
              <a:t> </a:t>
            </a:r>
            <a:r>
              <a:rPr dirty="0" err="1"/>
              <a:t>décoré</a:t>
            </a:r>
            <a:r>
              <a:rPr dirty="0"/>
              <a:t>, le grand et </a:t>
            </a:r>
            <a:r>
              <a:rPr dirty="0" err="1"/>
              <a:t>majestueux</a:t>
            </a:r>
            <a:r>
              <a:rPr dirty="0"/>
              <a:t> retable </a:t>
            </a:r>
            <a:r>
              <a:rPr dirty="0" err="1"/>
              <a:t>représentant</a:t>
            </a:r>
            <a:r>
              <a:rPr dirty="0"/>
              <a:t> </a:t>
            </a:r>
            <a:r>
              <a:rPr dirty="0" err="1"/>
              <a:t>l'Assomption</a:t>
            </a:r>
            <a:r>
              <a:rPr dirty="0"/>
              <a:t> au </a:t>
            </a:r>
            <a:r>
              <a:rPr dirty="0" err="1"/>
              <a:t>Ciel</a:t>
            </a:r>
            <a:r>
              <a:rPr dirty="0"/>
              <a:t>, </a:t>
            </a:r>
            <a:r>
              <a:rPr dirty="0" err="1"/>
              <a:t>attribué</a:t>
            </a:r>
            <a:r>
              <a:rPr dirty="0"/>
              <a:t> à Andrea </a:t>
            </a:r>
            <a:r>
              <a:rPr dirty="0" err="1"/>
              <a:t>Celesti</a:t>
            </a:r>
            <a:r>
              <a:rPr dirty="0"/>
              <a:t>,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placé</a:t>
            </a:r>
            <a:r>
              <a:rPr dirty="0"/>
              <a:t> </a:t>
            </a:r>
            <a:r>
              <a:rPr dirty="0" err="1"/>
              <a:t>sur</a:t>
            </a:r>
            <a:r>
              <a:rPr dirty="0"/>
              <a:t> le maître-</a:t>
            </a:r>
            <a:r>
              <a:rPr dirty="0" err="1"/>
              <a:t>autel</a:t>
            </a:r>
            <a:r>
              <a:rPr dirty="0"/>
              <a:t>.</a:t>
            </a:r>
          </a:p>
          <a:p>
            <a:pPr defTabSz="578358">
              <a:defRPr sz="2376"/>
            </a:pPr>
            <a:r>
              <a:rPr dirty="0"/>
              <a:t>Pour </a:t>
            </a:r>
            <a:r>
              <a:rPr dirty="0" err="1"/>
              <a:t>compléter</a:t>
            </a:r>
            <a:r>
              <a:rPr dirty="0"/>
              <a:t> et </a:t>
            </a:r>
            <a:r>
              <a:rPr dirty="0" err="1"/>
              <a:t>harmoniser</a:t>
            </a:r>
            <a:r>
              <a:rPr dirty="0"/>
              <a:t> </a:t>
            </a:r>
            <a:r>
              <a:rPr dirty="0" err="1"/>
              <a:t>l'intérieur</a:t>
            </a:r>
            <a:r>
              <a:rPr dirty="0"/>
              <a:t>, </a:t>
            </a:r>
            <a:r>
              <a:rPr dirty="0" err="1"/>
              <a:t>il</a:t>
            </a:r>
            <a:r>
              <a:rPr dirty="0"/>
              <a:t> y a les </a:t>
            </a:r>
            <a:r>
              <a:rPr dirty="0" err="1"/>
              <a:t>autels</a:t>
            </a:r>
            <a:r>
              <a:rPr dirty="0"/>
              <a:t> des </a:t>
            </a:r>
            <a:r>
              <a:rPr dirty="0" err="1"/>
              <a:t>murs</a:t>
            </a:r>
            <a:r>
              <a:rPr dirty="0"/>
              <a:t> </a:t>
            </a:r>
            <a:r>
              <a:rPr dirty="0" err="1"/>
              <a:t>latéraux</a:t>
            </a:r>
            <a:r>
              <a:rPr dirty="0"/>
              <a:t>, </a:t>
            </a:r>
            <a:r>
              <a:rPr dirty="0" err="1"/>
              <a:t>parmi</a:t>
            </a:r>
            <a:r>
              <a:rPr dirty="0"/>
              <a:t> </a:t>
            </a:r>
            <a:r>
              <a:rPr dirty="0" err="1"/>
              <a:t>lesquels</a:t>
            </a:r>
            <a:r>
              <a:rPr dirty="0"/>
              <a:t> </a:t>
            </a:r>
            <a:r>
              <a:rPr dirty="0" err="1"/>
              <a:t>ceux</a:t>
            </a:r>
            <a:r>
              <a:rPr dirty="0"/>
              <a:t> du </a:t>
            </a:r>
            <a:r>
              <a:rPr dirty="0" err="1"/>
              <a:t>Rosaire</a:t>
            </a:r>
            <a:r>
              <a:rPr dirty="0"/>
              <a:t> et du Saint-</a:t>
            </a:r>
            <a:r>
              <a:rPr dirty="0" err="1"/>
              <a:t>Sacrement</a:t>
            </a:r>
            <a:r>
              <a:rPr dirty="0"/>
              <a:t>, </a:t>
            </a:r>
            <a:r>
              <a:rPr dirty="0" err="1"/>
              <a:t>datant</a:t>
            </a:r>
            <a:r>
              <a:rPr dirty="0"/>
              <a:t> des </a:t>
            </a:r>
            <a:r>
              <a:rPr dirty="0" err="1"/>
              <a:t>dernières</a:t>
            </a:r>
            <a:r>
              <a:rPr dirty="0"/>
              <a:t> </a:t>
            </a:r>
            <a:r>
              <a:rPr dirty="0" err="1"/>
              <a:t>années</a:t>
            </a:r>
            <a:r>
              <a:rPr dirty="0"/>
              <a:t> du </a:t>
            </a:r>
            <a:r>
              <a:rPr dirty="0" err="1"/>
              <a:t>XVIIIe</a:t>
            </a:r>
            <a:r>
              <a:rPr dirty="0"/>
              <a:t> siècle, </a:t>
            </a:r>
            <a:r>
              <a:rPr dirty="0" err="1"/>
              <a:t>d'une</a:t>
            </a:r>
            <a:r>
              <a:rPr dirty="0"/>
              <a:t> composition </a:t>
            </a:r>
            <a:r>
              <a:rPr dirty="0" err="1"/>
              <a:t>remarquable</a:t>
            </a:r>
            <a:r>
              <a:rPr dirty="0"/>
              <a:t> et de </a:t>
            </a:r>
            <a:r>
              <a:rPr dirty="0" err="1"/>
              <a:t>décorations</a:t>
            </a:r>
            <a:r>
              <a:rPr dirty="0"/>
              <a:t> </a:t>
            </a:r>
            <a:r>
              <a:rPr dirty="0" err="1"/>
              <a:t>raffinées</a:t>
            </a:r>
            <a:r>
              <a:rPr dirty="0"/>
              <a:t>.</a:t>
            </a:r>
          </a:p>
          <a:p>
            <a:pPr defTabSz="578358">
              <a:defRPr sz="2376"/>
            </a:pPr>
            <a:r>
              <a:rPr dirty="0" err="1"/>
              <a:t>L’orgue</a:t>
            </a:r>
            <a:r>
              <a:rPr dirty="0"/>
              <a:t>, </a:t>
            </a:r>
            <a:r>
              <a:rPr dirty="0" err="1"/>
              <a:t>construit</a:t>
            </a:r>
            <a:r>
              <a:rPr dirty="0"/>
              <a:t> au milieu du </a:t>
            </a:r>
            <a:r>
              <a:rPr dirty="0" err="1"/>
              <a:t>XIXe</a:t>
            </a:r>
            <a:r>
              <a:rPr dirty="0"/>
              <a:t> siècle et </a:t>
            </a:r>
            <a:r>
              <a:rPr dirty="0" err="1"/>
              <a:t>récemment</a:t>
            </a:r>
            <a:r>
              <a:rPr dirty="0"/>
              <a:t> </a:t>
            </a:r>
            <a:r>
              <a:rPr dirty="0" err="1"/>
              <a:t>restauré</a:t>
            </a:r>
            <a:r>
              <a:rPr dirty="0"/>
              <a:t>,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</a:t>
            </a:r>
            <a:r>
              <a:rPr dirty="0" err="1"/>
              <a:t>excellente</a:t>
            </a:r>
            <a:r>
              <a:rPr dirty="0"/>
              <a:t> </a:t>
            </a:r>
            <a:r>
              <a:rPr dirty="0" err="1"/>
              <a:t>finition</a:t>
            </a:r>
            <a:r>
              <a:rPr dirty="0"/>
              <a:t> et se distingue par la </a:t>
            </a:r>
            <a:r>
              <a:rPr dirty="0" err="1"/>
              <a:t>complexité</a:t>
            </a:r>
            <a:r>
              <a:rPr dirty="0"/>
              <a:t> de </a:t>
            </a:r>
            <a:r>
              <a:rPr dirty="0" err="1"/>
              <a:t>l’appareil</a:t>
            </a:r>
            <a:r>
              <a:rPr dirty="0"/>
              <a:t> et la haute </a:t>
            </a:r>
            <a:r>
              <a:rPr dirty="0" err="1"/>
              <a:t>qualité</a:t>
            </a:r>
            <a:r>
              <a:rPr dirty="0"/>
              <a:t> </a:t>
            </a:r>
            <a:r>
              <a:rPr dirty="0" err="1"/>
              <a:t>sonore</a:t>
            </a:r>
            <a:r>
              <a:rPr dirty="0"/>
              <a:t>.</a:t>
            </a:r>
          </a:p>
        </p:txBody>
      </p:sp>
      <p:pic>
        <p:nvPicPr>
          <p:cNvPr id="149" name="Immagine" descr="Immagin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46896" y="1399577"/>
            <a:ext cx="2503538" cy="3545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magine" descr="Immagin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396884" y="5185369"/>
            <a:ext cx="3123694" cy="3782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559</Words>
  <Application>Microsoft Office PowerPoint</Application>
  <PresentationFormat>Personalizzato</PresentationFormat>
  <Paragraphs>24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Gill Sans</vt:lpstr>
      <vt:lpstr>Gill Sans Light</vt:lpstr>
      <vt:lpstr>Helvetica</vt:lpstr>
      <vt:lpstr>Helvetica Neue</vt:lpstr>
      <vt:lpstr>New_Template3</vt:lpstr>
      <vt:lpstr>Manerba del garda</vt:lpstr>
      <vt:lpstr>Presentazione standard di PowerPoint</vt:lpstr>
      <vt:lpstr>la rocca di manerba</vt:lpstr>
      <vt:lpstr>isola di san biagio</vt:lpstr>
      <vt:lpstr>chiesa di santa maria assunta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Manerba del garda</dc:title>
  <dc:creator>GENTILI LAURA</dc:creator>
  <cp:lastModifiedBy>Win 10</cp:lastModifiedBy>
  <cp:revision>4</cp:revision>
  <dcterms:modified xsi:type="dcterms:W3CDTF">2019-03-28T22:08:19Z</dcterms:modified>
</cp:coreProperties>
</file>