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1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B5638-9BC3-4377-B9D1-060027F0DB23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EE00A-F2CE-48E3-A1D4-00AE2CEB5B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9640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EE00A-F2CE-48E3-A1D4-00AE2CEB5B6F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082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8D0F-529E-45DD-A1DC-CAE427E035AA}" type="datetimeFigureOut">
              <a:rPr lang="it-IT" smtClean="0"/>
              <a:pPr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258A-B7F8-4533-9459-D29CDD3376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slide" Target="slide2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3" Type="http://schemas.openxmlformats.org/officeDocument/2006/relationships/image" Target="../media/image1.png"/><Relationship Id="rId21" Type="http://schemas.openxmlformats.org/officeDocument/2006/relationships/image" Target="../media/image29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5" Type="http://schemas.openxmlformats.org/officeDocument/2006/relationships/image" Target="../media/image3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jpeg"/><Relationship Id="rId20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24" Type="http://schemas.openxmlformats.org/officeDocument/2006/relationships/image" Target="../media/image32.jpeg"/><Relationship Id="rId5" Type="http://schemas.openxmlformats.org/officeDocument/2006/relationships/slide" Target="slide5.xml"/><Relationship Id="rId15" Type="http://schemas.openxmlformats.org/officeDocument/2006/relationships/image" Target="../media/image23.jpeg"/><Relationship Id="rId23" Type="http://schemas.openxmlformats.org/officeDocument/2006/relationships/image" Target="../media/image31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4" Type="http://schemas.openxmlformats.org/officeDocument/2006/relationships/slide" Target="slide4.xml"/><Relationship Id="rId9" Type="http://schemas.openxmlformats.org/officeDocument/2006/relationships/image" Target="../media/image17.jpeg"/><Relationship Id="rId14" Type="http://schemas.openxmlformats.org/officeDocument/2006/relationships/image" Target="../media/image22.jpeg"/><Relationship Id="rId22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ages47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66"/>
            <a:ext cx="7286676" cy="6215106"/>
          </a:xfrm>
          <a:prstGeom prst="rect">
            <a:avLst/>
          </a:prstGeom>
        </p:spPr>
      </p:pic>
      <p:cxnSp>
        <p:nvCxnSpPr>
          <p:cNvPr id="8" name="Connettore 2 7"/>
          <p:cNvCxnSpPr/>
          <p:nvPr/>
        </p:nvCxnSpPr>
        <p:spPr>
          <a:xfrm rot="10800000" flipV="1">
            <a:off x="1142976" y="207167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10800000" flipV="1">
            <a:off x="857224" y="1643050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10800000">
            <a:off x="1071538" y="785794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 flipH="1" flipV="1">
            <a:off x="2678893" y="67863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4500562" y="357166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51" idx="1"/>
          </p:cNvCxnSpPr>
          <p:nvPr/>
        </p:nvCxnSpPr>
        <p:spPr>
          <a:xfrm flipV="1">
            <a:off x="4786314" y="1130913"/>
            <a:ext cx="1071570" cy="12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357818" y="7857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4429124" y="1714488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 flipV="1">
            <a:off x="3000364" y="2143116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rot="10800000">
            <a:off x="3714744" y="328612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4643438" y="2714620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5214942" y="228599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V="1">
            <a:off x="5715008" y="2857496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7572396" y="392906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7000892" y="428625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rot="16200000" flipH="1">
            <a:off x="6822297" y="5322107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rot="10800000">
            <a:off x="3714744" y="57864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rot="16200000" flipH="1">
            <a:off x="1678761" y="4893479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rot="10800000" flipV="1">
            <a:off x="5500694" y="4000504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428596" y="57148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Vallée d’</a:t>
            </a:r>
            <a:r>
              <a:rPr lang="it-IT" sz="1100" b="1" dirty="0" err="1" smtClean="0"/>
              <a:t>Aoste</a:t>
            </a:r>
            <a:endParaRPr lang="it-IT" sz="1100" b="1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14282" y="1571612"/>
            <a:ext cx="785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Piémont</a:t>
            </a:r>
            <a:endParaRPr lang="it-IT" sz="1100" b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642910" y="2357430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Ligurie</a:t>
            </a:r>
            <a:endParaRPr lang="it-IT" sz="1100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2571736" y="142852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Lombardie</a:t>
            </a:r>
            <a:endParaRPr lang="it-IT" sz="1100" b="1" dirty="0" smtClean="0"/>
          </a:p>
          <a:p>
            <a:endParaRPr lang="it-IT" sz="11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500694" y="142852"/>
            <a:ext cx="1214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Trentin</a:t>
            </a:r>
            <a:r>
              <a:rPr lang="it-IT" sz="1100" b="1" dirty="0"/>
              <a:t> </a:t>
            </a:r>
            <a:r>
              <a:rPr lang="it-IT" sz="1100" b="1" dirty="0" smtClean="0"/>
              <a:t>– </a:t>
            </a:r>
            <a:r>
              <a:rPr lang="it-IT" sz="1100" b="1" dirty="0" err="1" smtClean="0"/>
              <a:t>Haut</a:t>
            </a:r>
            <a:r>
              <a:rPr lang="it-IT" sz="1100" b="1" dirty="0"/>
              <a:t> </a:t>
            </a:r>
            <a:r>
              <a:rPr lang="it-IT" sz="1100" b="1" dirty="0" smtClean="0"/>
              <a:t>- Adige</a:t>
            </a:r>
            <a:endParaRPr lang="it-IT" sz="1100" b="1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50004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Frioul</a:t>
            </a:r>
            <a:r>
              <a:rPr lang="it-IT" sz="1100" b="1" dirty="0" smtClean="0"/>
              <a:t> – </a:t>
            </a:r>
            <a:r>
              <a:rPr lang="it-IT" sz="1100" b="1" dirty="0" err="1" smtClean="0"/>
              <a:t>Vénétie</a:t>
            </a:r>
            <a:r>
              <a:rPr lang="it-IT" sz="1100" b="1" dirty="0" smtClean="0"/>
              <a:t>  </a:t>
            </a:r>
            <a:r>
              <a:rPr lang="it-IT" sz="1100" b="1" dirty="0" err="1" smtClean="0"/>
              <a:t>Julienne</a:t>
            </a:r>
            <a:endParaRPr lang="it-IT" sz="1100" b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5857884" y="1000108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Vénétie</a:t>
            </a:r>
            <a:endParaRPr lang="it-IT" sz="1100" b="1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5072066" y="1500174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Émilie</a:t>
            </a:r>
            <a:r>
              <a:rPr lang="it-IT" sz="1100" b="1" dirty="0" smtClean="0">
                <a:hlinkClick r:id="rId3" action="ppaction://hlinksldjump"/>
              </a:rPr>
              <a:t> - </a:t>
            </a:r>
            <a:r>
              <a:rPr lang="it-IT" sz="1100" b="1" dirty="0" err="1" smtClean="0">
                <a:hlinkClick r:id="rId3" action="ppaction://hlinksldjump"/>
              </a:rPr>
              <a:t>Romagne</a:t>
            </a:r>
            <a:endParaRPr lang="it-IT" sz="1100" b="1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2428860" y="2143116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3" action="ppaction://hlinksldjump"/>
              </a:rPr>
              <a:t>Toscane</a:t>
            </a:r>
            <a:endParaRPr lang="it-IT" sz="1100" b="1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3143240" y="3143248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Latium</a:t>
            </a:r>
            <a:endParaRPr lang="it-IT" sz="1100" b="1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143636" y="2071678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Marches</a:t>
            </a:r>
            <a:endParaRPr lang="it-IT" sz="1100" b="1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286512" y="2500306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Ombrie</a:t>
            </a:r>
            <a:endParaRPr lang="it-IT" sz="1100" b="1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7000892" y="2714620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/>
              <a:t>Abruzzes</a:t>
            </a:r>
            <a:endParaRPr lang="it-IT" sz="1100" b="1" dirty="0"/>
          </a:p>
        </p:txBody>
      </p:sp>
      <p:cxnSp>
        <p:nvCxnSpPr>
          <p:cNvPr id="59" name="Connettore 2 58"/>
          <p:cNvCxnSpPr/>
          <p:nvPr/>
        </p:nvCxnSpPr>
        <p:spPr>
          <a:xfrm flipV="1">
            <a:off x="5929322" y="328612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7215206" y="3143248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Molise</a:t>
            </a:r>
            <a:endParaRPr lang="it-IT" sz="1100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1643042" y="5214950"/>
            <a:ext cx="1357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Sardaigne</a:t>
            </a:r>
            <a:endParaRPr lang="it-IT" sz="1100" b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3143240" y="5643578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Sicile</a:t>
            </a:r>
            <a:endParaRPr lang="it-IT" sz="1100" b="1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858016" y="557214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3" action="ppaction://hlinksldjump"/>
              </a:rPr>
              <a:t>Calabre</a:t>
            </a:r>
            <a:endParaRPr lang="it-IT" sz="1100" b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4786314" y="4071942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3" action="ppaction://hlinksldjump"/>
              </a:rPr>
              <a:t>Campanie</a:t>
            </a:r>
            <a:endParaRPr lang="it-IT" sz="1100" b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7786710" y="4786322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3" action="ppaction://hlinksldjump"/>
              </a:rPr>
              <a:t>Basilicate</a:t>
            </a:r>
            <a:endParaRPr lang="it-IT" sz="1100" b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8143868" y="378619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3" action="ppaction://hlinksldjump"/>
              </a:rPr>
              <a:t>Pouilles</a:t>
            </a:r>
            <a:endParaRPr lang="it-IT" sz="1100" b="1" dirty="0"/>
          </a:p>
        </p:txBody>
      </p:sp>
      <p:pic>
        <p:nvPicPr>
          <p:cNvPr id="67" name="Immagine 66" descr="ALBEROBELL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900" y="4071942"/>
            <a:ext cx="642941" cy="642942"/>
          </a:xfrm>
          <a:prstGeom prst="rect">
            <a:avLst/>
          </a:prstGeom>
        </p:spPr>
      </p:pic>
      <p:pic>
        <p:nvPicPr>
          <p:cNvPr id="68" name="Immagine 67" descr="COLOSSE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3429000"/>
            <a:ext cx="1085847" cy="642943"/>
          </a:xfrm>
          <a:prstGeom prst="rect">
            <a:avLst/>
          </a:prstGeom>
        </p:spPr>
      </p:pic>
      <p:pic>
        <p:nvPicPr>
          <p:cNvPr id="70" name="Immagine 69" descr="DUOMOMILAN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74" y="785794"/>
            <a:ext cx="857255" cy="612325"/>
          </a:xfrm>
          <a:prstGeom prst="rect">
            <a:avLst/>
          </a:prstGeom>
        </p:spPr>
      </p:pic>
      <p:pic>
        <p:nvPicPr>
          <p:cNvPr id="71" name="Immagine 70" descr="SANTAMARIADELFIOR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984" y="2357430"/>
            <a:ext cx="1000132" cy="642942"/>
          </a:xfrm>
          <a:prstGeom prst="rect">
            <a:avLst/>
          </a:prstGeom>
        </p:spPr>
      </p:pic>
      <p:pic>
        <p:nvPicPr>
          <p:cNvPr id="72" name="Immagine 71" descr="Reggia-di-Caserta-600x3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86314" y="4286256"/>
            <a:ext cx="928694" cy="695613"/>
          </a:xfrm>
          <a:prstGeom prst="rect">
            <a:avLst/>
          </a:prstGeom>
        </p:spPr>
      </p:pic>
      <p:pic>
        <p:nvPicPr>
          <p:cNvPr id="73" name="Immagine 72" descr="piazza-grande-modena-emili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3504" y="1714488"/>
            <a:ext cx="714380" cy="637169"/>
          </a:xfrm>
          <a:prstGeom prst="rect">
            <a:avLst/>
          </a:prstGeom>
        </p:spPr>
      </p:pic>
      <p:pic>
        <p:nvPicPr>
          <p:cNvPr id="75" name="Immagine 74" descr="Basilica-di-San-Marco2-800x400-800x40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31397" y="955260"/>
            <a:ext cx="840632" cy="687790"/>
          </a:xfrm>
          <a:prstGeom prst="rect">
            <a:avLst/>
          </a:prstGeom>
        </p:spPr>
      </p:pic>
      <p:pic>
        <p:nvPicPr>
          <p:cNvPr id="77" name="Immagine 76" descr="image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8148" y="5072074"/>
            <a:ext cx="1085847" cy="790575"/>
          </a:xfrm>
          <a:prstGeom prst="rect">
            <a:avLst/>
          </a:prstGeom>
        </p:spPr>
      </p:pic>
      <p:pic>
        <p:nvPicPr>
          <p:cNvPr id="80" name="Immagine 79" descr="images (1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43703" y="5857892"/>
            <a:ext cx="1214446" cy="809625"/>
          </a:xfrm>
          <a:prstGeom prst="rect">
            <a:avLst/>
          </a:prstGeom>
        </p:spPr>
      </p:pic>
      <p:pic>
        <p:nvPicPr>
          <p:cNvPr id="81" name="Immagine 80" descr="downloa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28926" y="5857892"/>
            <a:ext cx="1144481" cy="857256"/>
          </a:xfrm>
          <a:prstGeom prst="rect">
            <a:avLst/>
          </a:prstGeom>
        </p:spPr>
      </p:pic>
      <p:pic>
        <p:nvPicPr>
          <p:cNvPr id="82" name="Immagine 81" descr="7_88_2007073009424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5786" y="3714752"/>
            <a:ext cx="1235815" cy="78581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74" y="2603080"/>
            <a:ext cx="1219196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5720" y="21429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Légend</a:t>
            </a:r>
            <a:r>
              <a:rPr lang="it-IT" b="1" dirty="0" smtClean="0"/>
              <a:t>:</a:t>
            </a:r>
          </a:p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monuments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5720" y="850954"/>
            <a:ext cx="87507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Ligurie</a:t>
            </a:r>
            <a:r>
              <a:rPr lang="it-IT" sz="1400" b="1" dirty="0" smtClean="0"/>
              <a:t>: </a:t>
            </a:r>
            <a:r>
              <a:rPr lang="it-IT" sz="1200" dirty="0" err="1" smtClean="0"/>
              <a:t>Place</a:t>
            </a:r>
            <a:r>
              <a:rPr lang="it-IT" sz="1200" dirty="0" smtClean="0"/>
              <a:t> de Ferrari est une </a:t>
            </a:r>
            <a:r>
              <a:rPr lang="it-IT" sz="1200" dirty="0" err="1" smtClean="0"/>
              <a:t>place</a:t>
            </a:r>
            <a:r>
              <a:rPr lang="it-IT" sz="1200" dirty="0" smtClean="0"/>
              <a:t> monumentale </a:t>
            </a:r>
            <a:r>
              <a:rPr lang="it-IT" sz="1200" dirty="0" err="1" smtClean="0"/>
              <a:t>avec</a:t>
            </a:r>
            <a:r>
              <a:rPr lang="it-IT" sz="1200" dirty="0" smtClean="0"/>
              <a:t> la </a:t>
            </a:r>
            <a:r>
              <a:rPr lang="it-IT" sz="1200" dirty="0" err="1" smtClean="0"/>
              <a:t>fontaine</a:t>
            </a:r>
            <a:r>
              <a:rPr lang="it-IT" sz="1200" dirty="0" smtClean="0"/>
              <a:t> en bronze </a:t>
            </a:r>
            <a:r>
              <a:rPr lang="it-IT" sz="1200" dirty="0" err="1" smtClean="0"/>
              <a:t>caractéristique</a:t>
            </a:r>
            <a:r>
              <a:rPr lang="it-IT" sz="1200" dirty="0" smtClean="0"/>
              <a:t>. C’Est une ville </a:t>
            </a:r>
            <a:r>
              <a:rPr lang="it-IT" sz="1200" dirty="0" err="1" smtClean="0"/>
              <a:t>portuaire</a:t>
            </a:r>
            <a:r>
              <a:rPr lang="it-IT" sz="1200" dirty="0" smtClean="0"/>
              <a:t> </a:t>
            </a:r>
            <a:r>
              <a:rPr lang="it-IT" sz="1200" dirty="0" err="1" smtClean="0"/>
              <a:t>connue</a:t>
            </a:r>
            <a:r>
              <a:rPr lang="it-IT" sz="1200" dirty="0" smtClean="0"/>
              <a:t> pour son </a:t>
            </a:r>
            <a:r>
              <a:rPr lang="it-IT" sz="1200" dirty="0" err="1" smtClean="0"/>
              <a:t>rôle</a:t>
            </a:r>
            <a:r>
              <a:rPr lang="it-IT" sz="1200" dirty="0" smtClean="0"/>
              <a:t> </a:t>
            </a:r>
            <a:r>
              <a:rPr lang="it-IT" sz="1200" dirty="0" err="1" smtClean="0"/>
              <a:t>important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le </a:t>
            </a:r>
            <a:r>
              <a:rPr lang="it-IT" sz="1200" dirty="0" err="1" smtClean="0"/>
              <a:t>commerce</a:t>
            </a:r>
            <a:r>
              <a:rPr lang="it-IT" sz="1200" dirty="0" smtClean="0"/>
              <a:t> </a:t>
            </a:r>
            <a:r>
              <a:rPr lang="it-IT" sz="1200" dirty="0" err="1" smtClean="0"/>
              <a:t>maritime</a:t>
            </a:r>
            <a:r>
              <a:rPr lang="it-IT" sz="1200" dirty="0" smtClean="0"/>
              <a:t> </a:t>
            </a:r>
            <a:r>
              <a:rPr lang="it-IT" sz="1200" dirty="0" err="1" smtClean="0"/>
              <a:t>au</a:t>
            </a:r>
            <a:r>
              <a:rPr lang="it-IT" sz="1200" dirty="0" smtClean="0"/>
              <a:t> </a:t>
            </a:r>
            <a:r>
              <a:rPr lang="it-IT" sz="1200" dirty="0" err="1" smtClean="0"/>
              <a:t>cours</a:t>
            </a:r>
            <a:r>
              <a:rPr lang="it-IT" sz="1200" dirty="0" smtClean="0"/>
              <a:t> de </a:t>
            </a:r>
            <a:r>
              <a:rPr lang="it-IT" sz="1200" dirty="0" err="1" smtClean="0"/>
              <a:t>nombreux</a:t>
            </a:r>
            <a:r>
              <a:rPr lang="it-IT" sz="1200" dirty="0" smtClean="0"/>
              <a:t> </a:t>
            </a:r>
            <a:r>
              <a:rPr lang="it-IT" sz="1200" dirty="0" err="1" smtClean="0"/>
              <a:t>siècles</a:t>
            </a:r>
            <a:r>
              <a:rPr lang="it-IT" sz="1200" dirty="0" smtClean="0"/>
              <a:t>. </a:t>
            </a:r>
            <a:r>
              <a:rPr lang="it-IT" sz="1400" b="1" dirty="0" smtClean="0"/>
              <a:t> </a:t>
            </a:r>
          </a:p>
          <a:p>
            <a:r>
              <a:rPr lang="it-IT" sz="1400" b="1" dirty="0" err="1" smtClean="0"/>
              <a:t>Lombardie</a:t>
            </a:r>
            <a:r>
              <a:rPr lang="it-IT" sz="1400" b="1" dirty="0" smtClean="0"/>
              <a:t>: </a:t>
            </a:r>
            <a:r>
              <a:rPr lang="it-IT" sz="1200" dirty="0" smtClean="0"/>
              <a:t>le </a:t>
            </a:r>
            <a:r>
              <a:rPr lang="it-IT" sz="1200" dirty="0" err="1" smtClean="0"/>
              <a:t>Dôme</a:t>
            </a:r>
            <a:r>
              <a:rPr lang="it-IT" sz="1200" dirty="0" smtClean="0"/>
              <a:t> de Milan est la </a:t>
            </a:r>
            <a:r>
              <a:rPr lang="it-IT" sz="1200" dirty="0" err="1" smtClean="0"/>
              <a:t>troisième</a:t>
            </a:r>
            <a:r>
              <a:rPr lang="it-IT" sz="1200" dirty="0" smtClean="0"/>
              <a:t> plus grande </a:t>
            </a:r>
            <a:r>
              <a:rPr lang="it-IT" sz="1200" dirty="0" err="1" smtClean="0"/>
              <a:t>église</a:t>
            </a:r>
            <a:r>
              <a:rPr lang="it-IT" sz="1200" dirty="0" smtClean="0"/>
              <a:t> du monde et la </a:t>
            </a:r>
            <a:r>
              <a:rPr lang="it-IT" sz="1200" dirty="0" err="1" smtClean="0"/>
              <a:t>deuxième</a:t>
            </a:r>
            <a:r>
              <a:rPr lang="it-IT" sz="1200" dirty="0" smtClean="0"/>
              <a:t> plus grande </a:t>
            </a:r>
            <a:r>
              <a:rPr lang="it-IT" sz="1200" dirty="0" err="1" smtClean="0"/>
              <a:t>cathédrale</a:t>
            </a:r>
            <a:r>
              <a:rPr lang="it-IT" sz="1200" dirty="0" smtClean="0"/>
              <a:t> </a:t>
            </a:r>
            <a:r>
              <a:rPr lang="it-IT" sz="1200" dirty="0" err="1" smtClean="0"/>
              <a:t>gothique</a:t>
            </a:r>
            <a:r>
              <a:rPr lang="it-IT" sz="1200" dirty="0" smtClean="0"/>
              <a:t>. </a:t>
            </a:r>
            <a:r>
              <a:rPr lang="it-IT" sz="1200" dirty="0" err="1" smtClean="0"/>
              <a:t>Ses</a:t>
            </a:r>
            <a:r>
              <a:rPr lang="it-IT" sz="1200" dirty="0" smtClean="0"/>
              <a:t> </a:t>
            </a:r>
            <a:r>
              <a:rPr lang="it-IT" sz="1200" dirty="0" err="1" smtClean="0"/>
              <a:t>particularités</a:t>
            </a:r>
            <a:r>
              <a:rPr lang="it-IT" sz="1200" dirty="0" smtClean="0"/>
              <a:t> </a:t>
            </a:r>
            <a:r>
              <a:rPr lang="it-IT" sz="1200" dirty="0" err="1" smtClean="0"/>
              <a:t>sont</a:t>
            </a:r>
            <a:r>
              <a:rPr lang="it-IT" sz="1200" dirty="0" smtClean="0"/>
              <a:t> le </a:t>
            </a:r>
            <a:r>
              <a:rPr lang="it-IT" sz="1200" dirty="0" err="1" smtClean="0"/>
              <a:t>compromis</a:t>
            </a:r>
            <a:r>
              <a:rPr lang="it-IT" sz="1200" dirty="0" smtClean="0"/>
              <a:t> </a:t>
            </a:r>
            <a:r>
              <a:rPr lang="it-IT" sz="1200" dirty="0" err="1" smtClean="0"/>
              <a:t>entre</a:t>
            </a:r>
            <a:r>
              <a:rPr lang="it-IT" sz="1200" dirty="0" smtClean="0"/>
              <a:t> la </a:t>
            </a:r>
            <a:r>
              <a:rPr lang="it-IT" sz="1200" dirty="0" err="1" smtClean="0"/>
              <a:t>verticalité</a:t>
            </a:r>
            <a:r>
              <a:rPr lang="it-IT" sz="1200" dirty="0" smtClean="0"/>
              <a:t> de la </a:t>
            </a:r>
            <a:r>
              <a:rPr lang="it-IT" sz="1200" dirty="0" err="1" smtClean="0"/>
              <a:t>tradition</a:t>
            </a:r>
            <a:r>
              <a:rPr lang="it-IT" sz="1200" dirty="0" smtClean="0"/>
              <a:t> </a:t>
            </a:r>
            <a:r>
              <a:rPr lang="it-IT" sz="1200" dirty="0" err="1" smtClean="0"/>
              <a:t>gothique</a:t>
            </a:r>
            <a:r>
              <a:rPr lang="it-IT" sz="1200" dirty="0" smtClean="0"/>
              <a:t> et l’</a:t>
            </a:r>
            <a:r>
              <a:rPr lang="it-IT" sz="1200" dirty="0" err="1" smtClean="0"/>
              <a:t>horizontalité</a:t>
            </a:r>
            <a:r>
              <a:rPr lang="it-IT" sz="1200" dirty="0" smtClean="0"/>
              <a:t> de la </a:t>
            </a:r>
            <a:r>
              <a:rPr lang="it-IT" sz="1200" dirty="0" err="1" smtClean="0"/>
              <a:t>tradition</a:t>
            </a:r>
            <a:r>
              <a:rPr lang="it-IT" sz="1200" dirty="0" smtClean="0"/>
              <a:t> lombarde, l’</a:t>
            </a:r>
            <a:r>
              <a:rPr lang="it-IT" sz="1200" dirty="0" err="1" smtClean="0"/>
              <a:t>extraordinaire</a:t>
            </a:r>
            <a:r>
              <a:rPr lang="it-IT" sz="1200" dirty="0" smtClean="0"/>
              <a:t> </a:t>
            </a:r>
            <a:r>
              <a:rPr lang="it-IT" sz="1200" dirty="0" err="1" smtClean="0"/>
              <a:t>abondance</a:t>
            </a:r>
            <a:r>
              <a:rPr lang="it-IT" sz="1200" dirty="0" smtClean="0"/>
              <a:t> de </a:t>
            </a:r>
            <a:r>
              <a:rPr lang="it-IT" sz="1200" dirty="0" err="1" smtClean="0"/>
              <a:t>sculptures</a:t>
            </a:r>
            <a:r>
              <a:rPr lang="it-IT" sz="1200" dirty="0" smtClean="0"/>
              <a:t>.</a:t>
            </a:r>
            <a:endParaRPr lang="it-IT" sz="1400" b="1" dirty="0" smtClean="0"/>
          </a:p>
          <a:p>
            <a:r>
              <a:rPr lang="it-IT" sz="1400" b="1" dirty="0" err="1" smtClean="0"/>
              <a:t>Vénétie</a:t>
            </a:r>
            <a:r>
              <a:rPr lang="it-IT" sz="1400" b="1" dirty="0" smtClean="0"/>
              <a:t>: </a:t>
            </a:r>
            <a:r>
              <a:rPr lang="it-IT" sz="1200" dirty="0" smtClean="0"/>
              <a:t>la </a:t>
            </a:r>
            <a:r>
              <a:rPr lang="it-IT" sz="1200" dirty="0" err="1" smtClean="0"/>
              <a:t>Basilique</a:t>
            </a:r>
            <a:r>
              <a:rPr lang="it-IT" sz="1200" dirty="0" smtClean="0"/>
              <a:t> Saint  Marc est la plus importante </a:t>
            </a:r>
            <a:r>
              <a:rPr lang="it-IT" sz="1200" dirty="0" err="1" smtClean="0"/>
              <a:t>Basilique</a:t>
            </a:r>
            <a:r>
              <a:rPr lang="it-IT" sz="1200" dirty="0" smtClean="0"/>
              <a:t> de </a:t>
            </a:r>
            <a:r>
              <a:rPr lang="it-IT" sz="1200" dirty="0" err="1" smtClean="0"/>
              <a:t>Venise</a:t>
            </a:r>
            <a:r>
              <a:rPr lang="it-IT" sz="1200" dirty="0" smtClean="0"/>
              <a:t>.  </a:t>
            </a:r>
            <a:r>
              <a:rPr lang="it-IT" sz="1200" dirty="0" err="1" smtClean="0"/>
              <a:t>Construite</a:t>
            </a:r>
            <a:r>
              <a:rPr lang="it-IT" sz="1200" dirty="0" smtClean="0"/>
              <a:t> en 828, elle est, </a:t>
            </a:r>
            <a:r>
              <a:rPr lang="it-IT" sz="1200" dirty="0" err="1" smtClean="0"/>
              <a:t>depuis</a:t>
            </a:r>
            <a:r>
              <a:rPr lang="it-IT" sz="1200" dirty="0" smtClean="0"/>
              <a:t> 1807, la </a:t>
            </a:r>
            <a:r>
              <a:rPr lang="it-IT" sz="1200" dirty="0" err="1" smtClean="0"/>
              <a:t>cathédrale</a:t>
            </a:r>
            <a:r>
              <a:rPr lang="it-IT" sz="1200" dirty="0" smtClean="0"/>
              <a:t> du </a:t>
            </a:r>
            <a:r>
              <a:rPr lang="it-IT" sz="1200" dirty="0" err="1" smtClean="0"/>
              <a:t>patriarche</a:t>
            </a:r>
            <a:r>
              <a:rPr lang="it-IT" sz="1200" dirty="0" smtClean="0"/>
              <a:t> de </a:t>
            </a:r>
            <a:r>
              <a:rPr lang="it-IT" sz="1200" dirty="0" err="1" smtClean="0"/>
              <a:t>Venise</a:t>
            </a:r>
            <a:r>
              <a:rPr lang="it-IT" sz="1200" dirty="0" smtClean="0"/>
              <a:t>. Saint  Marc est une </a:t>
            </a:r>
            <a:r>
              <a:rPr lang="it-IT" sz="1200" dirty="0" err="1" smtClean="0"/>
              <a:t>église</a:t>
            </a:r>
            <a:r>
              <a:rPr lang="it-IT" sz="1200" dirty="0" smtClean="0"/>
              <a:t> à </a:t>
            </a:r>
            <a:r>
              <a:rPr lang="it-IT" sz="1200" dirty="0" err="1" smtClean="0"/>
              <a:t>coupoles</a:t>
            </a:r>
            <a:r>
              <a:rPr lang="it-IT" sz="1200" dirty="0" smtClean="0"/>
              <a:t>, qui </a:t>
            </a:r>
            <a:r>
              <a:rPr lang="it-IT" sz="1200" dirty="0" err="1" smtClean="0"/>
              <a:t>suit</a:t>
            </a:r>
            <a:r>
              <a:rPr lang="it-IT" sz="1200" dirty="0" smtClean="0"/>
              <a:t> le </a:t>
            </a:r>
            <a:r>
              <a:rPr lang="it-IT" sz="1200" dirty="0" err="1" smtClean="0"/>
              <a:t>modèle</a:t>
            </a:r>
            <a:r>
              <a:rPr lang="it-IT" sz="1200" dirty="0" smtClean="0"/>
              <a:t> des </a:t>
            </a:r>
            <a:r>
              <a:rPr lang="it-IT" sz="1200" dirty="0" err="1" smtClean="0"/>
              <a:t>édifices</a:t>
            </a:r>
            <a:r>
              <a:rPr lang="it-IT" sz="1200" dirty="0" smtClean="0"/>
              <a:t> </a:t>
            </a:r>
            <a:r>
              <a:rPr lang="it-IT" sz="1200" dirty="0" err="1" smtClean="0"/>
              <a:t>byzantins</a:t>
            </a:r>
            <a:r>
              <a:rPr lang="it-IT" sz="1200" dirty="0" smtClean="0"/>
              <a:t>.. </a:t>
            </a: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it-IT" sz="1400" b="1" dirty="0" err="1"/>
              <a:t>É</a:t>
            </a:r>
            <a:r>
              <a:rPr lang="it-IT" sz="1400" b="1" dirty="0" err="1" smtClean="0"/>
              <a:t>milie</a:t>
            </a:r>
            <a:r>
              <a:rPr lang="it-IT" sz="1400" b="1" dirty="0" smtClean="0"/>
              <a:t> – </a:t>
            </a:r>
            <a:r>
              <a:rPr lang="it-IT" sz="1400" b="1" dirty="0" err="1" smtClean="0"/>
              <a:t>Romagne</a:t>
            </a:r>
            <a:r>
              <a:rPr lang="it-IT" sz="1400" b="1" dirty="0" smtClean="0"/>
              <a:t>: </a:t>
            </a:r>
            <a:r>
              <a:rPr lang="it-IT" sz="1200" dirty="0" smtClean="0"/>
              <a:t>la Piazza Maggiore est la principale </a:t>
            </a:r>
            <a:r>
              <a:rPr lang="it-IT" sz="1200" dirty="0" err="1" smtClean="0"/>
              <a:t>place</a:t>
            </a:r>
            <a:r>
              <a:rPr lang="it-IT" sz="1200" dirty="0" smtClean="0"/>
              <a:t> de Bologne, </a:t>
            </a:r>
            <a:r>
              <a:rPr lang="it-IT" sz="1200" dirty="0" err="1" smtClean="0"/>
              <a:t>autour</a:t>
            </a:r>
            <a:r>
              <a:rPr lang="it-IT" sz="1200" dirty="0" smtClean="0"/>
              <a:t> de </a:t>
            </a:r>
            <a:r>
              <a:rPr lang="it-IT" sz="1200" dirty="0" err="1" smtClean="0"/>
              <a:t>laquelle</a:t>
            </a:r>
            <a:r>
              <a:rPr lang="it-IT" sz="1200" dirty="0" smtClean="0"/>
              <a:t> se </a:t>
            </a:r>
            <a:r>
              <a:rPr lang="it-IT" sz="1200" dirty="0" err="1" smtClean="0"/>
              <a:t>trouvent</a:t>
            </a:r>
            <a:r>
              <a:rPr lang="it-IT" sz="1200" dirty="0" smtClean="0"/>
              <a:t>  </a:t>
            </a:r>
            <a:r>
              <a:rPr lang="it-IT" sz="1200" dirty="0" err="1" smtClean="0"/>
              <a:t>les</a:t>
            </a:r>
            <a:r>
              <a:rPr lang="it-IT" sz="1200" dirty="0" smtClean="0"/>
              <a:t> plus </a:t>
            </a:r>
            <a:r>
              <a:rPr lang="it-IT" sz="1200" dirty="0" err="1" smtClean="0"/>
              <a:t>importants</a:t>
            </a:r>
            <a:r>
              <a:rPr lang="it-IT" sz="1200" dirty="0" smtClean="0"/>
              <a:t> </a:t>
            </a:r>
            <a:r>
              <a:rPr lang="it-IT" sz="1200" dirty="0" err="1" smtClean="0"/>
              <a:t>édifices</a:t>
            </a:r>
            <a:r>
              <a:rPr lang="it-IT" sz="1200" dirty="0" smtClean="0"/>
              <a:t> de la ville </a:t>
            </a:r>
            <a:r>
              <a:rPr lang="it-IT" sz="1200" dirty="0" err="1" smtClean="0"/>
              <a:t>datant</a:t>
            </a:r>
            <a:r>
              <a:rPr lang="it-IT" sz="1200" dirty="0" smtClean="0"/>
              <a:t> de la </a:t>
            </a:r>
            <a:r>
              <a:rPr lang="it-IT" sz="1200" dirty="0" err="1" smtClean="0"/>
              <a:t>période</a:t>
            </a:r>
            <a:r>
              <a:rPr lang="it-IT" sz="1200" dirty="0" smtClean="0"/>
              <a:t> médiévale. </a:t>
            </a:r>
            <a:endParaRPr lang="it-IT" sz="1400" b="1" dirty="0" smtClean="0"/>
          </a:p>
          <a:p>
            <a:r>
              <a:rPr lang="it-IT" sz="1400" b="1" dirty="0" smtClean="0"/>
              <a:t>Toscane: </a:t>
            </a:r>
            <a:r>
              <a:rPr lang="it-IT" sz="1200" dirty="0" smtClean="0"/>
              <a:t>la </a:t>
            </a:r>
            <a:r>
              <a:rPr lang="it-IT" sz="1200" dirty="0" err="1" smtClean="0"/>
              <a:t>cathédrale</a:t>
            </a:r>
            <a:r>
              <a:rPr lang="it-IT" sz="1200" dirty="0" smtClean="0"/>
              <a:t> Santa Maria del Fiore est la </a:t>
            </a:r>
            <a:r>
              <a:rPr lang="it-IT" sz="1200" dirty="0" err="1" smtClean="0"/>
              <a:t>cathédrale</a:t>
            </a:r>
            <a:r>
              <a:rPr lang="it-IT" sz="1200" dirty="0" smtClean="0"/>
              <a:t>/</a:t>
            </a:r>
            <a:r>
              <a:rPr lang="it-IT" sz="1200" dirty="0" err="1" smtClean="0"/>
              <a:t>dôme</a:t>
            </a:r>
            <a:r>
              <a:rPr lang="it-IT" sz="1200" dirty="0" smtClean="0"/>
              <a:t> du XIII </a:t>
            </a:r>
            <a:r>
              <a:rPr lang="it-IT" sz="1200" dirty="0" err="1" smtClean="0"/>
              <a:t>siècle</a:t>
            </a:r>
            <a:r>
              <a:rPr lang="it-IT" sz="1200" dirty="0" smtClean="0"/>
              <a:t> de l’</a:t>
            </a:r>
            <a:r>
              <a:rPr lang="it-IT" sz="1200" dirty="0" err="1" smtClean="0"/>
              <a:t>archidiocèse</a:t>
            </a:r>
            <a:r>
              <a:rPr lang="it-IT" sz="1200" dirty="0" smtClean="0"/>
              <a:t> de Florence. </a:t>
            </a:r>
            <a:r>
              <a:rPr lang="it-IT" sz="1200" dirty="0" err="1" smtClean="0"/>
              <a:t>Avec</a:t>
            </a:r>
            <a:r>
              <a:rPr lang="it-IT" sz="1200" dirty="0" smtClean="0"/>
              <a:t> son dôme de l’</a:t>
            </a:r>
            <a:r>
              <a:rPr lang="it-IT" sz="1200" dirty="0" err="1" smtClean="0"/>
              <a:t>architecte</a:t>
            </a:r>
            <a:r>
              <a:rPr lang="it-IT" sz="1200" dirty="0" smtClean="0"/>
              <a:t> Brunelleschi de 1436 qui </a:t>
            </a:r>
            <a:r>
              <a:rPr lang="it-IT" sz="1200" dirty="0" err="1" smtClean="0"/>
              <a:t>marque</a:t>
            </a:r>
            <a:r>
              <a:rPr lang="it-IT" sz="1200" dirty="0" smtClean="0"/>
              <a:t> le </a:t>
            </a:r>
            <a:r>
              <a:rPr lang="it-IT" sz="1200" dirty="0" err="1" smtClean="0"/>
              <a:t>début</a:t>
            </a:r>
            <a:r>
              <a:rPr lang="it-IT" sz="1200" dirty="0" smtClean="0"/>
              <a:t> de l’</a:t>
            </a:r>
            <a:r>
              <a:rPr lang="it-IT" sz="1200" dirty="0" err="1" smtClean="0"/>
              <a:t>architecture</a:t>
            </a:r>
            <a:r>
              <a:rPr lang="it-IT" sz="1200" dirty="0" smtClean="0"/>
              <a:t> de la Renaissance, elle est </a:t>
            </a:r>
            <a:r>
              <a:rPr lang="it-IT" sz="1200" dirty="0" err="1" smtClean="0"/>
              <a:t>classée</a:t>
            </a:r>
            <a:r>
              <a:rPr lang="it-IT" sz="1200" dirty="0" smtClean="0"/>
              <a:t> </a:t>
            </a:r>
            <a:r>
              <a:rPr lang="it-IT" sz="1200" dirty="0" err="1" smtClean="0"/>
              <a:t>au</a:t>
            </a:r>
            <a:r>
              <a:rPr lang="it-IT" sz="1200" dirty="0" smtClean="0"/>
              <a:t> </a:t>
            </a:r>
            <a:r>
              <a:rPr lang="it-IT" sz="1200" dirty="0" err="1" smtClean="0"/>
              <a:t>patrimoine</a:t>
            </a:r>
            <a:r>
              <a:rPr lang="it-IT" sz="1200" dirty="0" smtClean="0"/>
              <a:t> </a:t>
            </a:r>
            <a:r>
              <a:rPr lang="it-IT" sz="1200" dirty="0" err="1" smtClean="0"/>
              <a:t>mondial</a:t>
            </a:r>
            <a:r>
              <a:rPr lang="it-IT" sz="1200" dirty="0" smtClean="0"/>
              <a:t> de l’Unesco </a:t>
            </a:r>
            <a:r>
              <a:rPr lang="it-IT" sz="1200" dirty="0" err="1" smtClean="0"/>
              <a:t>depuis</a:t>
            </a:r>
            <a:r>
              <a:rPr lang="it-IT" sz="1200" dirty="0" smtClean="0"/>
              <a:t> 1982.</a:t>
            </a:r>
            <a:endParaRPr lang="it-IT" sz="1400" b="1" dirty="0" smtClean="0"/>
          </a:p>
          <a:p>
            <a:r>
              <a:rPr lang="it-IT" sz="1400" b="1" dirty="0" smtClean="0"/>
              <a:t>Latium: </a:t>
            </a:r>
            <a:r>
              <a:rPr lang="it-IT" sz="1200" dirty="0" smtClean="0"/>
              <a:t>le </a:t>
            </a:r>
            <a:r>
              <a:rPr lang="it-IT" sz="1200" dirty="0" err="1" smtClean="0"/>
              <a:t>Colisèe</a:t>
            </a:r>
            <a:r>
              <a:rPr lang="it-IT" sz="1200" dirty="0" smtClean="0"/>
              <a:t> est un immense </a:t>
            </a:r>
            <a:r>
              <a:rPr lang="it-IT" sz="1200" dirty="0" err="1" smtClean="0"/>
              <a:t>amphithíâtre</a:t>
            </a:r>
            <a:r>
              <a:rPr lang="it-IT" sz="1200" dirty="0" smtClean="0"/>
              <a:t> </a:t>
            </a:r>
            <a:r>
              <a:rPr lang="it-IT" sz="1200" dirty="0" err="1" smtClean="0"/>
              <a:t>situé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le centre de la ville de Rome, le plus </a:t>
            </a:r>
            <a:r>
              <a:rPr lang="it-IT" sz="1200" dirty="0" err="1" smtClean="0"/>
              <a:t>grand</a:t>
            </a:r>
            <a:r>
              <a:rPr lang="it-IT" sz="1200" dirty="0" smtClean="0"/>
              <a:t> </a:t>
            </a:r>
            <a:r>
              <a:rPr lang="it-IT" sz="1200" dirty="0" err="1" smtClean="0"/>
              <a:t>jamais</a:t>
            </a:r>
            <a:r>
              <a:rPr lang="it-IT" sz="1200" dirty="0" smtClean="0"/>
              <a:t> </a:t>
            </a:r>
            <a:r>
              <a:rPr lang="it-IT" sz="1200" dirty="0" err="1" smtClean="0"/>
              <a:t>construit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l’Empire </a:t>
            </a:r>
            <a:r>
              <a:rPr lang="it-IT" sz="1200" dirty="0" err="1" smtClean="0"/>
              <a:t>Romain</a:t>
            </a:r>
            <a:r>
              <a:rPr lang="it-IT" sz="1200" dirty="0" smtClean="0"/>
              <a:t>. C’ est l’une des plus </a:t>
            </a:r>
            <a:r>
              <a:rPr lang="it-IT" sz="1200" dirty="0" err="1" smtClean="0"/>
              <a:t>grandes</a:t>
            </a:r>
            <a:r>
              <a:rPr lang="it-IT" sz="1200" dirty="0" smtClean="0"/>
              <a:t> </a:t>
            </a:r>
            <a:r>
              <a:rPr lang="it-IT" sz="1200" dirty="0" err="1" smtClean="0"/>
              <a:t>œuvres</a:t>
            </a:r>
            <a:r>
              <a:rPr lang="it-IT" sz="1200" dirty="0" smtClean="0"/>
              <a:t> de l’</a:t>
            </a:r>
            <a:r>
              <a:rPr lang="it-IT" sz="1200" dirty="0" err="1" smtClean="0"/>
              <a:t>architecture</a:t>
            </a:r>
            <a:r>
              <a:rPr lang="it-IT" sz="1200" dirty="0" smtClean="0"/>
              <a:t> et de l’</a:t>
            </a:r>
            <a:r>
              <a:rPr lang="it-IT" sz="1200" dirty="0" err="1" smtClean="0"/>
              <a:t>ingénierie</a:t>
            </a:r>
            <a:r>
              <a:rPr lang="it-IT" sz="1200" dirty="0" smtClean="0"/>
              <a:t> </a:t>
            </a:r>
            <a:r>
              <a:rPr lang="it-IT" sz="1200" dirty="0" err="1" smtClean="0"/>
              <a:t>romaines</a:t>
            </a:r>
            <a:r>
              <a:rPr lang="it-IT" sz="1200" dirty="0" smtClean="0"/>
              <a:t>. </a:t>
            </a:r>
            <a:endParaRPr lang="it-IT" sz="1400" b="1" dirty="0" smtClean="0"/>
          </a:p>
          <a:p>
            <a:r>
              <a:rPr lang="it-IT" sz="1400" b="1" dirty="0" smtClean="0"/>
              <a:t>Campanie: </a:t>
            </a:r>
            <a:r>
              <a:rPr lang="it-IT" sz="1200" dirty="0" smtClean="0"/>
              <a:t>le </a:t>
            </a:r>
            <a:r>
              <a:rPr lang="it-IT" sz="1200" dirty="0" err="1" smtClean="0"/>
              <a:t>Palais</a:t>
            </a:r>
            <a:r>
              <a:rPr lang="it-IT" sz="1200" dirty="0" smtClean="0"/>
              <a:t> </a:t>
            </a:r>
            <a:r>
              <a:rPr lang="it-IT" sz="1200" dirty="0" err="1" smtClean="0"/>
              <a:t>royal</a:t>
            </a:r>
            <a:r>
              <a:rPr lang="it-IT" sz="1200" dirty="0" smtClean="0"/>
              <a:t> de </a:t>
            </a:r>
            <a:r>
              <a:rPr lang="it-IT" sz="1200" dirty="0" err="1" smtClean="0"/>
              <a:t>Caserte</a:t>
            </a:r>
            <a:r>
              <a:rPr lang="it-IT" sz="1200" dirty="0" smtClean="0"/>
              <a:t> est une résidence de la </a:t>
            </a:r>
            <a:r>
              <a:rPr lang="it-IT" sz="1200" dirty="0" err="1" smtClean="0"/>
              <a:t>famille</a:t>
            </a:r>
            <a:r>
              <a:rPr lang="it-IT" sz="1200" dirty="0" smtClean="0"/>
              <a:t> </a:t>
            </a:r>
            <a:r>
              <a:rPr lang="it-IT" sz="1200" dirty="0" err="1" smtClean="0"/>
              <a:t>royale</a:t>
            </a:r>
            <a:r>
              <a:rPr lang="it-IT" sz="1200" dirty="0" smtClean="0"/>
              <a:t> de Bourbons de </a:t>
            </a:r>
            <a:r>
              <a:rPr lang="it-IT" sz="1200" dirty="0" err="1" smtClean="0"/>
              <a:t>Naples</a:t>
            </a:r>
            <a:r>
              <a:rPr lang="it-IT" sz="1200" dirty="0" smtClean="0"/>
              <a:t>. En 1997 à </a:t>
            </a:r>
            <a:r>
              <a:rPr lang="it-IT" sz="1200" dirty="0" err="1" smtClean="0"/>
              <a:t>été</a:t>
            </a:r>
            <a:r>
              <a:rPr lang="it-IT" sz="1200" dirty="0" smtClean="0"/>
              <a:t> </a:t>
            </a:r>
            <a:r>
              <a:rPr lang="it-IT" sz="1200" dirty="0" err="1" smtClean="0"/>
              <a:t>proclamé</a:t>
            </a:r>
            <a:r>
              <a:rPr lang="it-IT" sz="1200" dirty="0" smtClean="0"/>
              <a:t> </a:t>
            </a:r>
            <a:r>
              <a:rPr lang="it-IT" sz="1200" dirty="0" err="1" smtClean="0"/>
              <a:t>patrimoine</a:t>
            </a:r>
            <a:r>
              <a:rPr lang="it-IT" sz="1200" dirty="0" smtClean="0"/>
              <a:t> de l’</a:t>
            </a:r>
            <a:r>
              <a:rPr lang="it-IT" sz="1200" dirty="0" err="1" smtClean="0"/>
              <a:t>humanité</a:t>
            </a:r>
            <a:r>
              <a:rPr lang="it-IT" sz="1200" dirty="0" smtClean="0"/>
              <a:t>  par l’Unesco.  C’ est </a:t>
            </a:r>
            <a:r>
              <a:rPr lang="it-IT" sz="1200" dirty="0" err="1" smtClean="0"/>
              <a:t>aussi</a:t>
            </a:r>
            <a:r>
              <a:rPr lang="it-IT" sz="1200" dirty="0" smtClean="0"/>
              <a:t> la plus grande résidence </a:t>
            </a:r>
            <a:r>
              <a:rPr lang="it-IT" sz="1200" dirty="0" err="1" smtClean="0"/>
              <a:t>royale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le monde.  </a:t>
            </a:r>
            <a:endParaRPr lang="it-IT" sz="1400" b="1" dirty="0" smtClean="0"/>
          </a:p>
          <a:p>
            <a:r>
              <a:rPr lang="it-IT" sz="1400" b="1" dirty="0" smtClean="0"/>
              <a:t>Pouilles: </a:t>
            </a:r>
            <a:r>
              <a:rPr lang="it-IT" sz="1200" dirty="0" smtClean="0"/>
              <a:t>il s’</a:t>
            </a:r>
            <a:r>
              <a:rPr lang="it-IT" sz="1200" dirty="0" err="1" smtClean="0"/>
              <a:t>agit</a:t>
            </a:r>
            <a:r>
              <a:rPr lang="it-IT" sz="1200" dirty="0" smtClean="0"/>
              <a:t> </a:t>
            </a:r>
            <a:r>
              <a:rPr lang="it-IT" sz="1200" dirty="0" err="1" smtClean="0"/>
              <a:t>souvent</a:t>
            </a:r>
            <a:r>
              <a:rPr lang="it-IT" sz="1200" dirty="0" smtClean="0"/>
              <a:t> de </a:t>
            </a:r>
            <a:r>
              <a:rPr lang="it-IT" sz="1200" dirty="0" err="1" smtClean="0"/>
              <a:t>bâtiments</a:t>
            </a:r>
            <a:r>
              <a:rPr lang="it-IT" sz="1200" dirty="0" smtClean="0"/>
              <a:t> </a:t>
            </a:r>
            <a:r>
              <a:rPr lang="it-IT" sz="1200" dirty="0" err="1" smtClean="0"/>
              <a:t>uniques</a:t>
            </a:r>
            <a:r>
              <a:rPr lang="it-IT" sz="1200" dirty="0" smtClean="0"/>
              <a:t> </a:t>
            </a:r>
            <a:r>
              <a:rPr lang="it-IT" sz="1200" dirty="0" err="1" smtClean="0"/>
              <a:t>communicants</a:t>
            </a:r>
            <a:r>
              <a:rPr lang="it-IT" sz="1200" dirty="0" smtClean="0"/>
              <a:t>  </a:t>
            </a:r>
            <a:r>
              <a:rPr lang="it-IT" sz="1200" dirty="0" err="1" smtClean="0"/>
              <a:t>avec</a:t>
            </a:r>
            <a:r>
              <a:rPr lang="it-IT" sz="1200" dirty="0" smtClean="0"/>
              <a:t> d’</a:t>
            </a:r>
            <a:r>
              <a:rPr lang="it-IT" sz="1200" dirty="0" err="1" smtClean="0"/>
              <a:t>autres</a:t>
            </a:r>
            <a:r>
              <a:rPr lang="it-IT" sz="1200" dirty="0" smtClean="0"/>
              <a:t> </a:t>
            </a:r>
            <a:r>
              <a:rPr lang="it-IT" sz="1200" dirty="0" err="1" smtClean="0"/>
              <a:t>habitations</a:t>
            </a:r>
            <a:r>
              <a:rPr lang="it-IT" sz="1200" dirty="0" smtClean="0"/>
              <a:t>. La </a:t>
            </a:r>
            <a:r>
              <a:rPr lang="it-IT" sz="1200" dirty="0" err="1" smtClean="0"/>
              <a:t>plupart</a:t>
            </a:r>
            <a:r>
              <a:rPr lang="it-IT" sz="1200" dirty="0" smtClean="0"/>
              <a:t> a un </a:t>
            </a:r>
            <a:r>
              <a:rPr lang="it-IT" sz="1200" dirty="0" err="1" smtClean="0"/>
              <a:t>toit</a:t>
            </a:r>
            <a:r>
              <a:rPr lang="it-IT" sz="1200" dirty="0" smtClean="0"/>
              <a:t>  </a:t>
            </a:r>
            <a:r>
              <a:rPr lang="it-IT" sz="1200" dirty="0" err="1" smtClean="0"/>
              <a:t>conique</a:t>
            </a:r>
            <a:r>
              <a:rPr lang="it-IT" sz="1200" dirty="0" smtClean="0"/>
              <a:t> de </a:t>
            </a:r>
            <a:r>
              <a:rPr lang="it-IT" sz="1200" dirty="0" err="1" smtClean="0"/>
              <a:t>couleur</a:t>
            </a:r>
            <a:r>
              <a:rPr lang="it-IT" sz="1200" dirty="0" smtClean="0"/>
              <a:t> </a:t>
            </a:r>
            <a:r>
              <a:rPr lang="it-IT" sz="1200" dirty="0" err="1" smtClean="0"/>
              <a:t>gris</a:t>
            </a:r>
            <a:r>
              <a:rPr lang="it-IT" sz="1200" dirty="0" smtClean="0"/>
              <a:t> qui termine par une boule </a:t>
            </a:r>
            <a:r>
              <a:rPr lang="it-IT" sz="1200" dirty="0" err="1" smtClean="0"/>
              <a:t>ou</a:t>
            </a:r>
            <a:r>
              <a:rPr lang="it-IT" sz="1200" dirty="0" smtClean="0"/>
              <a:t> une </a:t>
            </a:r>
            <a:r>
              <a:rPr lang="it-IT" sz="1200" dirty="0" err="1" smtClean="0"/>
              <a:t>hémisphère</a:t>
            </a:r>
            <a:r>
              <a:rPr lang="it-IT" sz="1200" dirty="0" smtClean="0"/>
              <a:t>.</a:t>
            </a:r>
            <a:endParaRPr lang="it-IT" sz="1400" b="1" dirty="0" smtClean="0"/>
          </a:p>
          <a:p>
            <a:r>
              <a:rPr lang="it-IT" sz="1400" b="1" dirty="0" err="1" smtClean="0"/>
              <a:t>Basilicate</a:t>
            </a:r>
            <a:r>
              <a:rPr lang="it-IT" sz="1400" b="1" dirty="0" smtClean="0"/>
              <a:t>:</a:t>
            </a:r>
            <a:r>
              <a:rPr lang="it-IT" sz="1200" dirty="0" smtClean="0"/>
              <a:t> </a:t>
            </a:r>
            <a:r>
              <a:rPr lang="it-IT" sz="1200" dirty="0" err="1" smtClean="0"/>
              <a:t>les</a:t>
            </a:r>
            <a:r>
              <a:rPr lang="it-IT" sz="1200" dirty="0" smtClean="0"/>
              <a:t> Sassi de Matera </a:t>
            </a:r>
            <a:r>
              <a:rPr lang="it-IT" sz="1200" dirty="0" err="1" smtClean="0"/>
              <a:t>constituent</a:t>
            </a:r>
            <a:r>
              <a:rPr lang="it-IT" sz="1200" dirty="0" smtClean="0"/>
              <a:t> un site </a:t>
            </a:r>
            <a:r>
              <a:rPr lang="it-IT" sz="1200" dirty="0" err="1" smtClean="0"/>
              <a:t>entré</a:t>
            </a:r>
            <a:r>
              <a:rPr lang="it-IT" sz="1200" dirty="0" smtClean="0"/>
              <a:t> </a:t>
            </a:r>
            <a:r>
              <a:rPr lang="it-IT" sz="1200" dirty="0" err="1" smtClean="0"/>
              <a:t>au</a:t>
            </a:r>
            <a:r>
              <a:rPr lang="it-IT" sz="1200" dirty="0" smtClean="0"/>
              <a:t> </a:t>
            </a:r>
            <a:r>
              <a:rPr lang="it-IT" sz="1200" dirty="0" err="1" smtClean="0"/>
              <a:t>patrimoine</a:t>
            </a:r>
            <a:r>
              <a:rPr lang="it-IT" sz="1200" dirty="0" smtClean="0"/>
              <a:t> mondiale de l’Unesco en 1993. C’est un </a:t>
            </a:r>
            <a:r>
              <a:rPr lang="it-IT" sz="1200" dirty="0" err="1" smtClean="0"/>
              <a:t>exemple</a:t>
            </a:r>
            <a:r>
              <a:rPr lang="it-IT" sz="1200" dirty="0" smtClean="0"/>
              <a:t> </a:t>
            </a:r>
            <a:r>
              <a:rPr lang="it-IT" sz="1200" dirty="0" err="1" smtClean="0"/>
              <a:t>exceptionnel</a:t>
            </a:r>
            <a:r>
              <a:rPr lang="it-IT" sz="1200" dirty="0" smtClean="0"/>
              <a:t> d’habitat </a:t>
            </a:r>
            <a:r>
              <a:rPr lang="it-IT" sz="1200" dirty="0" err="1" smtClean="0"/>
              <a:t>troglodyque</a:t>
            </a:r>
            <a:r>
              <a:rPr lang="it-IT" sz="1200" dirty="0" smtClean="0"/>
              <a:t> </a:t>
            </a:r>
            <a:r>
              <a:rPr lang="it-IT" sz="1200" dirty="0" err="1" smtClean="0"/>
              <a:t>occupé</a:t>
            </a:r>
            <a:r>
              <a:rPr lang="it-IT" sz="1200" dirty="0" smtClean="0"/>
              <a:t> </a:t>
            </a:r>
            <a:r>
              <a:rPr lang="it-IT" sz="1200" dirty="0" err="1" smtClean="0"/>
              <a:t>depuis</a:t>
            </a:r>
            <a:r>
              <a:rPr lang="it-IT" sz="1200" dirty="0" smtClean="0"/>
              <a:t> le </a:t>
            </a:r>
            <a:r>
              <a:rPr lang="it-IT" sz="1200" dirty="0" err="1" smtClean="0"/>
              <a:t>Paléolithique</a:t>
            </a:r>
            <a:r>
              <a:rPr lang="it-IT" sz="1200" dirty="0" smtClean="0"/>
              <a:t> </a:t>
            </a:r>
            <a:r>
              <a:rPr lang="it-IT" sz="1200" dirty="0" err="1" smtClean="0"/>
              <a:t>jusqu’à</a:t>
            </a:r>
            <a:r>
              <a:rPr lang="it-IT" sz="1200" dirty="0" smtClean="0"/>
              <a:t> nos </a:t>
            </a:r>
            <a:r>
              <a:rPr lang="it-IT" sz="1200" dirty="0" err="1" smtClean="0"/>
              <a:t>jours</a:t>
            </a:r>
            <a:r>
              <a:rPr lang="it-IT" sz="1200" dirty="0" smtClean="0"/>
              <a:t>.</a:t>
            </a:r>
            <a:endParaRPr lang="it-IT" sz="1400" b="1" dirty="0" smtClean="0"/>
          </a:p>
          <a:p>
            <a:r>
              <a:rPr lang="it-IT" sz="1400" b="1" dirty="0" smtClean="0"/>
              <a:t>Calabre: </a:t>
            </a:r>
            <a:r>
              <a:rPr lang="it-IT" sz="1200" dirty="0" err="1" smtClean="0"/>
              <a:t>les</a:t>
            </a:r>
            <a:r>
              <a:rPr lang="it-IT" sz="1200" dirty="0" smtClean="0"/>
              <a:t> </a:t>
            </a:r>
            <a:r>
              <a:rPr lang="it-IT" sz="1200" dirty="0" err="1" smtClean="0"/>
              <a:t>Bronzes</a:t>
            </a:r>
            <a:r>
              <a:rPr lang="it-IT" sz="1200" dirty="0" smtClean="0"/>
              <a:t> de Riace </a:t>
            </a:r>
            <a:r>
              <a:rPr lang="it-IT" sz="1200" dirty="0" err="1" smtClean="0"/>
              <a:t>sont</a:t>
            </a:r>
            <a:r>
              <a:rPr lang="it-IT" sz="1200" dirty="0" smtClean="0"/>
              <a:t> </a:t>
            </a:r>
            <a:r>
              <a:rPr lang="it-IT" sz="1200" dirty="0" err="1" smtClean="0"/>
              <a:t>deux</a:t>
            </a:r>
            <a:r>
              <a:rPr lang="it-IT" sz="1200" dirty="0" smtClean="0"/>
              <a:t> </a:t>
            </a:r>
            <a:r>
              <a:rPr lang="it-IT" sz="1200" dirty="0" err="1" smtClean="0"/>
              <a:t>statues</a:t>
            </a:r>
            <a:r>
              <a:rPr lang="it-IT" sz="1200" dirty="0" smtClean="0"/>
              <a:t> en </a:t>
            </a:r>
            <a:r>
              <a:rPr lang="it-IT" sz="1200" dirty="0" err="1" smtClean="0"/>
              <a:t>bronze</a:t>
            </a:r>
            <a:r>
              <a:rPr lang="it-IT" sz="1200" dirty="0" smtClean="0"/>
              <a:t> d’origine </a:t>
            </a:r>
            <a:r>
              <a:rPr lang="it-IT" sz="1200" dirty="0" err="1" smtClean="0"/>
              <a:t>grecque</a:t>
            </a:r>
            <a:r>
              <a:rPr lang="it-IT" sz="1200" dirty="0" smtClean="0"/>
              <a:t> </a:t>
            </a:r>
            <a:r>
              <a:rPr lang="it-IT" sz="1200" dirty="0" err="1" smtClean="0"/>
              <a:t>reçues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un </a:t>
            </a:r>
            <a:r>
              <a:rPr lang="it-IT" sz="1200" dirty="0" err="1" smtClean="0"/>
              <a:t>état</a:t>
            </a:r>
            <a:r>
              <a:rPr lang="it-IT" sz="1200" dirty="0" smtClean="0"/>
              <a:t> de </a:t>
            </a:r>
            <a:r>
              <a:rPr lang="it-IT" sz="1200" dirty="0" err="1" smtClean="0"/>
              <a:t>conservation</a:t>
            </a:r>
            <a:r>
              <a:rPr lang="it-IT" sz="1200" dirty="0" smtClean="0"/>
              <a:t> </a:t>
            </a:r>
            <a:r>
              <a:rPr lang="it-IT" sz="1200" dirty="0" err="1" smtClean="0"/>
              <a:t>exceptionnel</a:t>
            </a:r>
            <a:r>
              <a:rPr lang="it-IT" sz="1200" dirty="0" smtClean="0"/>
              <a:t>. </a:t>
            </a:r>
            <a:r>
              <a:rPr lang="it-IT" sz="1200" dirty="0" err="1" smtClean="0"/>
              <a:t>Actuellement</a:t>
            </a:r>
            <a:r>
              <a:rPr lang="it-IT" sz="1200" dirty="0" smtClean="0"/>
              <a:t>, </a:t>
            </a:r>
            <a:r>
              <a:rPr lang="it-IT" sz="1200" dirty="0" err="1" smtClean="0"/>
              <a:t>elles</a:t>
            </a:r>
            <a:r>
              <a:rPr lang="it-IT" sz="1200" dirty="0" smtClean="0"/>
              <a:t> </a:t>
            </a:r>
            <a:r>
              <a:rPr lang="it-IT" sz="1200" dirty="0" err="1" smtClean="0"/>
              <a:t>sont</a:t>
            </a:r>
            <a:r>
              <a:rPr lang="it-IT" sz="1200" dirty="0" smtClean="0"/>
              <a:t> </a:t>
            </a:r>
            <a:r>
              <a:rPr lang="it-IT" sz="1200" dirty="0" err="1" smtClean="0"/>
              <a:t>exposées</a:t>
            </a:r>
            <a:r>
              <a:rPr lang="it-IT" sz="1200" dirty="0" smtClean="0"/>
              <a:t> </a:t>
            </a:r>
            <a:r>
              <a:rPr lang="it-IT" sz="1200" dirty="0" err="1" smtClean="0"/>
              <a:t>dans</a:t>
            </a:r>
            <a:r>
              <a:rPr lang="it-IT" sz="1200" dirty="0" smtClean="0"/>
              <a:t> le </a:t>
            </a:r>
            <a:r>
              <a:rPr lang="it-IT" sz="1200" dirty="0" err="1" smtClean="0"/>
              <a:t>Musée</a:t>
            </a:r>
            <a:r>
              <a:rPr lang="it-IT" sz="1200" dirty="0" smtClean="0"/>
              <a:t> de Reggio Calabria.</a:t>
            </a:r>
            <a:endParaRPr lang="it-IT" sz="1400" b="1" dirty="0" smtClean="0"/>
          </a:p>
          <a:p>
            <a:r>
              <a:rPr lang="it-IT" sz="1400" b="1" dirty="0" err="1" smtClean="0"/>
              <a:t>Sicile</a:t>
            </a:r>
            <a:r>
              <a:rPr lang="it-IT" sz="1400" b="1" dirty="0" smtClean="0"/>
              <a:t>: </a:t>
            </a:r>
            <a:r>
              <a:rPr lang="it-IT" sz="1200" dirty="0" smtClean="0"/>
              <a:t>le </a:t>
            </a:r>
            <a:r>
              <a:rPr lang="it-IT" sz="1200" dirty="0" err="1" smtClean="0"/>
              <a:t>temple</a:t>
            </a:r>
            <a:r>
              <a:rPr lang="it-IT" sz="1200" dirty="0" smtClean="0"/>
              <a:t> de </a:t>
            </a:r>
            <a:r>
              <a:rPr lang="it-IT" sz="1200" dirty="0" err="1" smtClean="0"/>
              <a:t>Ségeste</a:t>
            </a:r>
            <a:r>
              <a:rPr lang="it-IT" sz="1200" dirty="0" smtClean="0"/>
              <a:t> est un </a:t>
            </a:r>
            <a:r>
              <a:rPr lang="it-IT" sz="1200" dirty="0" err="1" smtClean="0"/>
              <a:t>temple</a:t>
            </a:r>
            <a:r>
              <a:rPr lang="it-IT" sz="1200" dirty="0" smtClean="0"/>
              <a:t> </a:t>
            </a:r>
            <a:r>
              <a:rPr lang="it-IT" sz="1200" dirty="0" err="1" smtClean="0"/>
              <a:t>dorique</a:t>
            </a:r>
            <a:r>
              <a:rPr lang="it-IT" sz="1200" dirty="0" smtClean="0"/>
              <a:t>, </a:t>
            </a:r>
            <a:r>
              <a:rPr lang="it-IT" sz="1200" dirty="0" err="1" smtClean="0"/>
              <a:t>construit</a:t>
            </a:r>
            <a:r>
              <a:rPr lang="it-IT" sz="1200" dirty="0" smtClean="0"/>
              <a:t> en </a:t>
            </a:r>
            <a:r>
              <a:rPr lang="it-IT" sz="1200" dirty="0" err="1" smtClean="0"/>
              <a:t>calcaire</a:t>
            </a:r>
            <a:r>
              <a:rPr lang="it-IT" sz="1200" dirty="0" smtClean="0"/>
              <a:t> </a:t>
            </a:r>
            <a:r>
              <a:rPr lang="it-IT" sz="1200" dirty="0" err="1" smtClean="0"/>
              <a:t>local</a:t>
            </a:r>
            <a:r>
              <a:rPr lang="it-IT" sz="1200" dirty="0" smtClean="0"/>
              <a:t>, </a:t>
            </a:r>
            <a:r>
              <a:rPr lang="it-IT" sz="1200" dirty="0" err="1" smtClean="0"/>
              <a:t>sur</a:t>
            </a:r>
            <a:r>
              <a:rPr lang="it-IT" sz="1200" dirty="0" smtClean="0"/>
              <a:t> une colline à l’</a:t>
            </a:r>
            <a:r>
              <a:rPr lang="it-IT" sz="1200" dirty="0" err="1" smtClean="0"/>
              <a:t>extérieur</a:t>
            </a:r>
            <a:r>
              <a:rPr lang="it-IT" sz="1200" dirty="0" smtClean="0"/>
              <a:t>  de la ville antique. Il </a:t>
            </a:r>
            <a:r>
              <a:rPr lang="it-IT" sz="1200" dirty="0" err="1" smtClean="0"/>
              <a:t>présente</a:t>
            </a:r>
            <a:r>
              <a:rPr lang="it-IT" sz="1200" dirty="0" smtClean="0"/>
              <a:t> 6 </a:t>
            </a:r>
            <a:r>
              <a:rPr lang="it-IT" sz="1200" dirty="0" err="1" smtClean="0"/>
              <a:t>colonnes</a:t>
            </a:r>
            <a:r>
              <a:rPr lang="it-IT" sz="1200" dirty="0" smtClean="0"/>
              <a:t> en </a:t>
            </a:r>
            <a:r>
              <a:rPr lang="it-IT" sz="1200" dirty="0" err="1" smtClean="0"/>
              <a:t>façade</a:t>
            </a:r>
            <a:r>
              <a:rPr lang="it-IT" sz="1200" dirty="0" smtClean="0"/>
              <a:t> et 14 de </a:t>
            </a:r>
            <a:r>
              <a:rPr lang="it-IT" sz="1200" dirty="0" err="1" smtClean="0"/>
              <a:t>côte</a:t>
            </a:r>
            <a:r>
              <a:rPr lang="it-IT" sz="1200" dirty="0" smtClean="0"/>
              <a:t>. </a:t>
            </a:r>
            <a:endParaRPr lang="it-IT" sz="1400" b="1" dirty="0" smtClean="0"/>
          </a:p>
          <a:p>
            <a:r>
              <a:rPr lang="it-IT" sz="1400" b="1" dirty="0" err="1" smtClean="0"/>
              <a:t>Sardaigne</a:t>
            </a:r>
            <a:r>
              <a:rPr lang="it-IT" sz="1400" b="1" dirty="0" smtClean="0"/>
              <a:t>: </a:t>
            </a:r>
            <a:r>
              <a:rPr lang="it-IT" sz="1200" dirty="0" smtClean="0"/>
              <a:t>le site de Santa Sabina est un </a:t>
            </a:r>
            <a:r>
              <a:rPr lang="it-IT" sz="1200" dirty="0" err="1" smtClean="0"/>
              <a:t>peu</a:t>
            </a:r>
            <a:r>
              <a:rPr lang="it-IT" sz="1200" dirty="0" smtClean="0"/>
              <a:t> à l’</a:t>
            </a:r>
            <a:r>
              <a:rPr lang="it-IT" sz="1200" dirty="0" err="1" smtClean="0"/>
              <a:t>ècart</a:t>
            </a:r>
            <a:r>
              <a:rPr lang="it-IT" sz="1200" dirty="0" smtClean="0"/>
              <a:t> </a:t>
            </a:r>
            <a:r>
              <a:rPr lang="it-IT" sz="1200" dirty="0" err="1" smtClean="0"/>
              <a:t>des</a:t>
            </a:r>
            <a:r>
              <a:rPr lang="it-IT" sz="1200" dirty="0" smtClean="0"/>
              <a:t> </a:t>
            </a:r>
            <a:r>
              <a:rPr lang="it-IT" sz="1200" dirty="0" err="1" smtClean="0"/>
              <a:t>circuits</a:t>
            </a:r>
            <a:r>
              <a:rPr lang="it-IT" sz="1200" dirty="0" smtClean="0"/>
              <a:t>  </a:t>
            </a:r>
            <a:r>
              <a:rPr lang="it-IT" sz="1200" dirty="0" err="1" smtClean="0"/>
              <a:t>touristiques</a:t>
            </a:r>
            <a:r>
              <a:rPr lang="it-IT" sz="1200" dirty="0" smtClean="0"/>
              <a:t> de </a:t>
            </a:r>
            <a:r>
              <a:rPr lang="it-IT" sz="1200" dirty="0" err="1" smtClean="0"/>
              <a:t>Sardaigne</a:t>
            </a:r>
            <a:r>
              <a:rPr lang="it-IT" sz="1200" dirty="0" smtClean="0"/>
              <a:t>,  </a:t>
            </a:r>
            <a:r>
              <a:rPr lang="it-IT" sz="1200" dirty="0" err="1" smtClean="0"/>
              <a:t>néanmains</a:t>
            </a:r>
            <a:r>
              <a:rPr lang="it-IT" sz="1200" dirty="0" smtClean="0"/>
              <a:t> il se </a:t>
            </a:r>
            <a:r>
              <a:rPr lang="it-IT" sz="1200" dirty="0" err="1" smtClean="0"/>
              <a:t>situe</a:t>
            </a:r>
            <a:r>
              <a:rPr lang="it-IT" sz="1200" dirty="0" smtClean="0"/>
              <a:t> </a:t>
            </a:r>
            <a:r>
              <a:rPr lang="it-IT" sz="1200" dirty="0" err="1" smtClean="0"/>
              <a:t>sur</a:t>
            </a:r>
            <a:r>
              <a:rPr lang="it-IT" sz="1200" dirty="0" smtClean="0"/>
              <a:t> un </a:t>
            </a:r>
            <a:r>
              <a:rPr lang="it-IT" sz="1200" dirty="0" err="1" smtClean="0"/>
              <a:t>trajet</a:t>
            </a:r>
            <a:r>
              <a:rPr lang="it-IT" sz="1200" dirty="0" smtClean="0"/>
              <a:t> qui </a:t>
            </a:r>
            <a:r>
              <a:rPr lang="it-IT" sz="1200" dirty="0" err="1" smtClean="0"/>
              <a:t>irait</a:t>
            </a:r>
            <a:r>
              <a:rPr lang="it-IT" sz="1200" dirty="0" smtClean="0"/>
              <a:t> de Nuoro à Sassari. Un nuraghe </a:t>
            </a:r>
            <a:r>
              <a:rPr lang="it-IT" sz="1200" dirty="0" err="1" smtClean="0"/>
              <a:t>voisine</a:t>
            </a:r>
            <a:r>
              <a:rPr lang="it-IT" sz="1200" dirty="0" smtClean="0"/>
              <a:t> </a:t>
            </a:r>
            <a:r>
              <a:rPr lang="it-IT" sz="1200" dirty="0" err="1" smtClean="0"/>
              <a:t>avec</a:t>
            </a:r>
            <a:r>
              <a:rPr lang="it-IT" sz="1200" dirty="0" smtClean="0"/>
              <a:t> une </a:t>
            </a:r>
            <a:r>
              <a:rPr lang="it-IT" sz="1200" dirty="0" err="1" smtClean="0"/>
              <a:t>petite</a:t>
            </a:r>
            <a:r>
              <a:rPr lang="it-IT" sz="1200" dirty="0" smtClean="0"/>
              <a:t> </a:t>
            </a:r>
            <a:r>
              <a:rPr lang="it-IT" sz="1200" dirty="0" err="1" smtClean="0"/>
              <a:t>église</a:t>
            </a:r>
            <a:r>
              <a:rPr lang="it-IT" sz="1200" dirty="0" smtClean="0"/>
              <a:t>- ferme d’époque </a:t>
            </a:r>
            <a:r>
              <a:rPr lang="it-IT" sz="1200" dirty="0" err="1" smtClean="0"/>
              <a:t>byzantine</a:t>
            </a:r>
            <a:r>
              <a:rPr lang="it-IT" sz="1200" dirty="0" smtClean="0"/>
              <a:t>.</a:t>
            </a:r>
            <a:endParaRPr lang="it-IT" sz="1400" b="1" dirty="0" smtClean="0"/>
          </a:p>
          <a:p>
            <a:endParaRPr lang="it-I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ages47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64" y="356036"/>
            <a:ext cx="7286676" cy="6215106"/>
          </a:xfrm>
          <a:prstGeom prst="rect">
            <a:avLst/>
          </a:prstGeom>
        </p:spPr>
      </p:pic>
      <p:cxnSp>
        <p:nvCxnSpPr>
          <p:cNvPr id="8" name="Connettore 2 7"/>
          <p:cNvCxnSpPr/>
          <p:nvPr/>
        </p:nvCxnSpPr>
        <p:spPr>
          <a:xfrm rot="10800000" flipV="1">
            <a:off x="1142976" y="207167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10800000" flipV="1">
            <a:off x="857224" y="1643050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 flipV="1">
            <a:off x="1000068" y="356036"/>
            <a:ext cx="642974" cy="644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3039420" y="409693"/>
            <a:ext cx="0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4263055" y="142852"/>
            <a:ext cx="809011" cy="39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51" idx="1"/>
          </p:cNvCxnSpPr>
          <p:nvPr/>
        </p:nvCxnSpPr>
        <p:spPr>
          <a:xfrm flipV="1">
            <a:off x="4786314" y="1197636"/>
            <a:ext cx="2400986" cy="24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357818" y="7857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4727402" y="1702417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10800000" flipV="1">
            <a:off x="3000364" y="2143116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rot="10800000">
            <a:off x="3714744" y="328612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4607719" y="2663976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4955917" y="2143116"/>
            <a:ext cx="973405" cy="233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V="1">
            <a:off x="5715008" y="2857496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7893835" y="4012633"/>
            <a:ext cx="516510" cy="309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7000892" y="428625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rot="16200000" flipH="1">
            <a:off x="6805244" y="5415749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rot="10800000">
            <a:off x="3714744" y="57864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rot="16200000" flipH="1">
            <a:off x="1678761" y="4893479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rot="10800000" flipV="1">
            <a:off x="4822033" y="3964785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438670" y="22921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4" action="ppaction://hlinksldjump"/>
              </a:rPr>
              <a:t>Vallée d’</a:t>
            </a:r>
            <a:r>
              <a:rPr lang="it-IT" sz="1100" b="1" dirty="0" err="1" smtClean="0">
                <a:hlinkClick r:id="rId4" action="ppaction://hlinksldjump"/>
              </a:rPr>
              <a:t>Aoste</a:t>
            </a:r>
            <a:endParaRPr lang="it-IT" sz="1100" b="1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14282" y="1571612"/>
            <a:ext cx="785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Piémont</a:t>
            </a:r>
            <a:endParaRPr lang="it-IT" sz="1100" b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642910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Ligurie</a:t>
            </a:r>
            <a:endParaRPr lang="it-IT" sz="1100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2646576" y="140593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Lombardie</a:t>
            </a:r>
            <a:endParaRPr lang="it-IT" sz="1100" b="1" dirty="0" smtClean="0"/>
          </a:p>
          <a:p>
            <a:endParaRPr lang="it-IT" sz="11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107785" y="-72592"/>
            <a:ext cx="20189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Trentin</a:t>
            </a:r>
            <a:r>
              <a:rPr lang="it-IT" sz="1100" b="1" dirty="0">
                <a:hlinkClick r:id="rId4" action="ppaction://hlinksldjump"/>
              </a:rPr>
              <a:t> </a:t>
            </a:r>
            <a:r>
              <a:rPr lang="it-IT" sz="1100" b="1" dirty="0" smtClean="0">
                <a:hlinkClick r:id="rId4" action="ppaction://hlinksldjump"/>
              </a:rPr>
              <a:t>– </a:t>
            </a:r>
            <a:r>
              <a:rPr lang="it-IT" sz="1100" b="1" dirty="0" err="1" smtClean="0">
                <a:hlinkClick r:id="rId4" action="ppaction://hlinksldjump"/>
              </a:rPr>
              <a:t>Haut</a:t>
            </a:r>
            <a:r>
              <a:rPr lang="it-IT" sz="1100" b="1" dirty="0">
                <a:hlinkClick r:id="rId4" action="ppaction://hlinksldjump"/>
              </a:rPr>
              <a:t> </a:t>
            </a:r>
            <a:r>
              <a:rPr lang="it-IT" sz="1100" b="1" dirty="0" smtClean="0">
                <a:hlinkClick r:id="rId4" action="ppaction://hlinksldjump"/>
              </a:rPr>
              <a:t>- Adige</a:t>
            </a:r>
            <a:endParaRPr lang="it-IT" sz="1100" b="1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500042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Frioul</a:t>
            </a:r>
            <a:r>
              <a:rPr lang="it-IT" sz="1100" b="1" dirty="0" smtClean="0">
                <a:hlinkClick r:id="rId4" action="ppaction://hlinksldjump"/>
              </a:rPr>
              <a:t> – </a:t>
            </a:r>
            <a:r>
              <a:rPr lang="it-IT" sz="1100" b="1" dirty="0" err="1" smtClean="0">
                <a:hlinkClick r:id="rId4" action="ppaction://hlinksldjump"/>
              </a:rPr>
              <a:t>Vénétie</a:t>
            </a:r>
            <a:r>
              <a:rPr lang="it-IT" sz="1100" b="1" dirty="0" smtClean="0">
                <a:hlinkClick r:id="rId4" action="ppaction://hlinksldjump"/>
              </a:rPr>
              <a:t>  </a:t>
            </a:r>
            <a:r>
              <a:rPr lang="it-IT" sz="1100" b="1" dirty="0" err="1" smtClean="0">
                <a:hlinkClick r:id="rId4" action="ppaction://hlinksldjump"/>
              </a:rPr>
              <a:t>Julienne</a:t>
            </a:r>
            <a:endParaRPr lang="it-IT" sz="1100" b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187300" y="1066831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Vénétie</a:t>
            </a:r>
            <a:endParaRPr lang="it-IT" sz="1100" b="1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5250660" y="1574546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4" action="ppaction://hlinksldjump"/>
              </a:rPr>
              <a:t>Émilie</a:t>
            </a:r>
            <a:r>
              <a:rPr lang="it-IT" sz="1100" b="1" dirty="0" smtClean="0">
                <a:hlinkClick r:id="rId4" action="ppaction://hlinksldjump"/>
              </a:rPr>
              <a:t> - </a:t>
            </a:r>
            <a:r>
              <a:rPr lang="it-IT" sz="1100" b="1" dirty="0" err="1" smtClean="0">
                <a:hlinkClick r:id="rId4" action="ppaction://hlinksldjump"/>
              </a:rPr>
              <a:t>Romagne</a:t>
            </a:r>
            <a:endParaRPr lang="it-IT" sz="1100" b="1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2428860" y="2143116"/>
            <a:ext cx="1214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4" action="ppaction://hlinksldjump"/>
              </a:rPr>
              <a:t>Toscane</a:t>
            </a:r>
            <a:endParaRPr lang="it-IT" sz="1100" b="1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3143240" y="3143248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Latium</a:t>
            </a:r>
            <a:endParaRPr lang="it-IT" sz="1100" b="1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5899371" y="1934398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Marches</a:t>
            </a:r>
            <a:endParaRPr lang="it-IT" sz="1100" b="1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215074" y="2459498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Ombrie</a:t>
            </a:r>
            <a:endParaRPr lang="it-IT" sz="1100" b="1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7000892" y="2714620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Abruzzes</a:t>
            </a:r>
            <a:endParaRPr lang="it-IT" sz="1100" b="1" dirty="0"/>
          </a:p>
        </p:txBody>
      </p:sp>
      <p:cxnSp>
        <p:nvCxnSpPr>
          <p:cNvPr id="59" name="Connettore 2 58"/>
          <p:cNvCxnSpPr/>
          <p:nvPr/>
        </p:nvCxnSpPr>
        <p:spPr>
          <a:xfrm flipV="1">
            <a:off x="5929322" y="328612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7215206" y="3143248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5" action="ppaction://hlinksldjump"/>
              </a:rPr>
              <a:t>Molise</a:t>
            </a:r>
            <a:endParaRPr lang="it-IT" sz="1100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1643042" y="5214950"/>
            <a:ext cx="1357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Sardaigne</a:t>
            </a:r>
            <a:endParaRPr lang="it-IT" sz="1100" b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3143240" y="5643578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Sicile</a:t>
            </a:r>
            <a:endParaRPr lang="it-IT" sz="1100" b="1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858016" y="5737220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5" action="ppaction://hlinksldjump"/>
              </a:rPr>
              <a:t>Calabre</a:t>
            </a:r>
            <a:endParaRPr lang="it-IT" sz="1100" b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4071934" y="4071942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5" action="ppaction://hlinksldjump"/>
              </a:rPr>
              <a:t>Campanie</a:t>
            </a:r>
            <a:endParaRPr lang="it-IT" sz="1100" b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7786678" y="4644124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err="1" smtClean="0">
                <a:hlinkClick r:id="rId5" action="ppaction://hlinksldjump"/>
              </a:rPr>
              <a:t>Basilicate</a:t>
            </a:r>
            <a:endParaRPr lang="it-IT" sz="1100" b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8366161" y="3751023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hlinkClick r:id="rId5" action="ppaction://hlinksldjump"/>
              </a:rPr>
              <a:t>Pouilles</a:t>
            </a:r>
            <a:endParaRPr lang="it-IT" sz="11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710" y="4955395"/>
            <a:ext cx="978692" cy="66198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702" y="5971366"/>
            <a:ext cx="1285940" cy="7807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696" y="4349759"/>
            <a:ext cx="1097370" cy="73025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12" y="1778473"/>
            <a:ext cx="750099" cy="560402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59" y="229210"/>
            <a:ext cx="947368" cy="709611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083" y="3404858"/>
            <a:ext cx="1071176" cy="73025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4" y="2710516"/>
            <a:ext cx="1025007" cy="642434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665" y="666093"/>
            <a:ext cx="821534" cy="821534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90" y="1667355"/>
            <a:ext cx="1189631" cy="782638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78" y="2951716"/>
            <a:ext cx="1028130" cy="674047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786156"/>
            <a:ext cx="829504" cy="552720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520" y="3769983"/>
            <a:ext cx="650382" cy="536878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94" y="3964785"/>
            <a:ext cx="1096624" cy="790936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25" y="5967653"/>
            <a:ext cx="1060326" cy="743811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348" y="189018"/>
            <a:ext cx="721866" cy="478629"/>
          </a:xfrm>
          <a:prstGeom prst="rect">
            <a:avLst/>
          </a:prstGeom>
        </p:spPr>
      </p:pic>
      <p:pic>
        <p:nvPicPr>
          <p:cNvPr id="58" name="Immagine 5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529" y="2639524"/>
            <a:ext cx="649176" cy="435943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62" y="953035"/>
            <a:ext cx="733457" cy="765729"/>
          </a:xfrm>
          <a:prstGeom prst="rect">
            <a:avLst/>
          </a:prstGeom>
        </p:spPr>
      </p:pic>
      <p:pic>
        <p:nvPicPr>
          <p:cNvPr id="67" name="Immagine 66" descr="download46.jp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28596" y="642918"/>
            <a:ext cx="700093" cy="50006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37" y="2412531"/>
            <a:ext cx="993628" cy="66293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97" y="2976230"/>
            <a:ext cx="736917" cy="4893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91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23528" y="26064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Légend</a:t>
            </a:r>
            <a:r>
              <a:rPr lang="it-IT" b="1" dirty="0" smtClean="0"/>
              <a:t>:</a:t>
            </a:r>
          </a:p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plats</a:t>
            </a:r>
            <a:r>
              <a:rPr lang="it-IT" dirty="0" smtClean="0"/>
              <a:t> </a:t>
            </a:r>
            <a:r>
              <a:rPr lang="it-IT" dirty="0" err="1" smtClean="0"/>
              <a:t>traditionnels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528" y="914686"/>
            <a:ext cx="829804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Vallée d’</a:t>
            </a:r>
            <a:r>
              <a:rPr lang="it-IT" sz="1400" b="1" dirty="0" err="1" smtClean="0"/>
              <a:t>Aoste</a:t>
            </a:r>
            <a:r>
              <a:rPr lang="it-IT" sz="1400" b="1" dirty="0" smtClean="0"/>
              <a:t>: </a:t>
            </a:r>
            <a:r>
              <a:rPr lang="it-IT" sz="1400" dirty="0" smtClean="0"/>
              <a:t>la fondue est une </a:t>
            </a:r>
            <a:r>
              <a:rPr lang="it-IT" sz="1400" dirty="0" err="1" smtClean="0"/>
              <a:t>spécialité</a:t>
            </a:r>
            <a:r>
              <a:rPr lang="it-IT" sz="1400" dirty="0" smtClean="0"/>
              <a:t> </a:t>
            </a:r>
            <a:r>
              <a:rPr lang="it-IT" sz="1400" dirty="0" err="1" smtClean="0"/>
              <a:t>culinaire</a:t>
            </a:r>
            <a:r>
              <a:rPr lang="it-IT" sz="1400" dirty="0" smtClean="0"/>
              <a:t> </a:t>
            </a:r>
            <a:r>
              <a:rPr lang="it-IT" sz="1400" dirty="0" err="1" smtClean="0"/>
              <a:t>valdôtaine</a:t>
            </a:r>
            <a:r>
              <a:rPr lang="it-IT" sz="1400" dirty="0" smtClean="0"/>
              <a:t> à base de </a:t>
            </a:r>
            <a:r>
              <a:rPr lang="it-IT" sz="1400" dirty="0" err="1" smtClean="0"/>
              <a:t>fromage</a:t>
            </a:r>
            <a:r>
              <a:rPr lang="it-IT" sz="1400" dirty="0" smtClean="0"/>
              <a:t>. Consiste à </a:t>
            </a:r>
            <a:r>
              <a:rPr lang="it-IT" sz="1400" dirty="0" err="1" smtClean="0"/>
              <a:t>tremper</a:t>
            </a:r>
            <a:r>
              <a:rPr lang="it-IT" sz="1400" dirty="0" smtClean="0"/>
              <a:t> des </a:t>
            </a:r>
            <a:r>
              <a:rPr lang="it-IT" sz="1400" dirty="0" err="1" smtClean="0"/>
              <a:t>morceaux</a:t>
            </a:r>
            <a:r>
              <a:rPr lang="it-IT" sz="1400" dirty="0" smtClean="0"/>
              <a:t> de </a:t>
            </a:r>
            <a:r>
              <a:rPr lang="it-IT" sz="1400" dirty="0" err="1" smtClean="0"/>
              <a:t>pain</a:t>
            </a:r>
            <a:r>
              <a:rPr lang="it-IT" sz="1400" dirty="0" smtClean="0"/>
              <a:t> </a:t>
            </a:r>
            <a:r>
              <a:rPr lang="it-IT" sz="1400" dirty="0" err="1" smtClean="0"/>
              <a:t>ou</a:t>
            </a:r>
            <a:r>
              <a:rPr lang="it-IT" sz="1400" dirty="0" smtClean="0"/>
              <a:t> de </a:t>
            </a:r>
            <a:r>
              <a:rPr lang="it-IT" sz="1400" dirty="0" err="1" smtClean="0"/>
              <a:t>légumes</a:t>
            </a:r>
            <a:r>
              <a:rPr lang="it-IT" sz="1400" dirty="0" smtClean="0"/>
              <a:t> </a:t>
            </a:r>
            <a:r>
              <a:rPr lang="it-IT" sz="1400" dirty="0" err="1" smtClean="0"/>
              <a:t>dans</a:t>
            </a:r>
            <a:r>
              <a:rPr lang="it-IT" sz="1400" dirty="0" smtClean="0"/>
              <a:t> du </a:t>
            </a:r>
            <a:r>
              <a:rPr lang="it-IT" sz="1400" dirty="0" err="1" smtClean="0"/>
              <a:t>fromage</a:t>
            </a:r>
            <a:r>
              <a:rPr lang="it-IT" sz="1400" dirty="0" smtClean="0"/>
              <a:t> </a:t>
            </a:r>
            <a:r>
              <a:rPr lang="it-IT" sz="1400" dirty="0" err="1" smtClean="0"/>
              <a:t>fondu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err="1" smtClean="0"/>
              <a:t>Piémont</a:t>
            </a:r>
            <a:r>
              <a:rPr lang="it-IT" sz="1400" b="1" dirty="0" smtClean="0"/>
              <a:t>: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macarons</a:t>
            </a:r>
            <a:r>
              <a:rPr lang="it-IT" sz="1400" dirty="0" smtClean="0"/>
              <a:t> aux </a:t>
            </a:r>
            <a:r>
              <a:rPr lang="it-IT" sz="1400" dirty="0" err="1" smtClean="0"/>
              <a:t>amandes</a:t>
            </a:r>
            <a:r>
              <a:rPr lang="it-IT" sz="1400" dirty="0" smtClean="0"/>
              <a:t>, </a:t>
            </a:r>
            <a:r>
              <a:rPr lang="it-IT" sz="1400" dirty="0" err="1" smtClean="0"/>
              <a:t>appelés</a:t>
            </a:r>
            <a:r>
              <a:rPr lang="it-IT" sz="1400" dirty="0" smtClean="0"/>
              <a:t> «amaretti» en </a:t>
            </a:r>
            <a:r>
              <a:rPr lang="it-IT" sz="1400" dirty="0" err="1" smtClean="0"/>
              <a:t>Italie</a:t>
            </a:r>
            <a:r>
              <a:rPr lang="it-IT" sz="1400" dirty="0" smtClean="0"/>
              <a:t>, </a:t>
            </a:r>
            <a:r>
              <a:rPr lang="it-IT" sz="1400" dirty="0" err="1" smtClean="0"/>
              <a:t>sont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cousins</a:t>
            </a:r>
            <a:r>
              <a:rPr lang="it-IT" sz="1400" dirty="0" smtClean="0"/>
              <a:t> des </a:t>
            </a:r>
            <a:r>
              <a:rPr lang="it-IT" sz="1400" dirty="0" err="1" smtClean="0"/>
              <a:t>petits</a:t>
            </a:r>
            <a:r>
              <a:rPr lang="it-IT" sz="1400" dirty="0" smtClean="0"/>
              <a:t> biscuits </a:t>
            </a:r>
            <a:r>
              <a:rPr lang="it-IT" sz="1400" dirty="0" err="1" smtClean="0"/>
              <a:t>secs</a:t>
            </a:r>
            <a:r>
              <a:rPr lang="it-IT" sz="1400" dirty="0" smtClean="0"/>
              <a:t> </a:t>
            </a:r>
            <a:r>
              <a:rPr lang="it-IT" sz="1400" dirty="0" err="1" smtClean="0"/>
              <a:t>français</a:t>
            </a:r>
            <a:r>
              <a:rPr lang="it-IT" sz="1400" dirty="0" smtClean="0"/>
              <a:t>,  </a:t>
            </a:r>
            <a:r>
              <a:rPr lang="it-IT" sz="1400" dirty="0" err="1" smtClean="0"/>
              <a:t>appelés</a:t>
            </a:r>
            <a:r>
              <a:rPr lang="it-IT" sz="1400" dirty="0" smtClean="0"/>
              <a:t> </a:t>
            </a:r>
            <a:r>
              <a:rPr lang="it-IT" sz="1400" dirty="0" err="1" smtClean="0"/>
              <a:t>macarons</a:t>
            </a:r>
            <a:r>
              <a:rPr lang="it-IT" sz="1400" dirty="0" smtClean="0"/>
              <a:t>. </a:t>
            </a:r>
          </a:p>
          <a:p>
            <a:endParaRPr lang="it-IT" sz="1400" b="1" dirty="0"/>
          </a:p>
          <a:p>
            <a:r>
              <a:rPr lang="it-IT" sz="1400" b="1" dirty="0" err="1" smtClean="0"/>
              <a:t>Ligurie</a:t>
            </a:r>
            <a:r>
              <a:rPr lang="it-IT" sz="1400" b="1" dirty="0" smtClean="0"/>
              <a:t>: </a:t>
            </a:r>
            <a:r>
              <a:rPr lang="it-IT" sz="1400" dirty="0" smtClean="0"/>
              <a:t>le pesto </a:t>
            </a:r>
            <a:r>
              <a:rPr lang="it-IT" sz="1400" dirty="0" err="1" smtClean="0"/>
              <a:t>génois</a:t>
            </a:r>
            <a:r>
              <a:rPr lang="it-IT" sz="1400" dirty="0" smtClean="0"/>
              <a:t> est à base de </a:t>
            </a:r>
            <a:r>
              <a:rPr lang="it-IT" sz="1400" dirty="0" err="1" smtClean="0"/>
              <a:t>basilic</a:t>
            </a:r>
            <a:r>
              <a:rPr lang="it-IT" sz="1400" dirty="0" smtClean="0"/>
              <a:t> </a:t>
            </a:r>
            <a:r>
              <a:rPr lang="it-IT" sz="1400" dirty="0" err="1" smtClean="0"/>
              <a:t>génois</a:t>
            </a:r>
            <a:r>
              <a:rPr lang="it-IT" sz="1400" dirty="0" smtClean="0"/>
              <a:t> </a:t>
            </a:r>
            <a:r>
              <a:rPr lang="it-IT" sz="1400" dirty="0" err="1" smtClean="0"/>
              <a:t>dop</a:t>
            </a:r>
            <a:r>
              <a:rPr lang="it-IT" sz="1400" dirty="0" smtClean="0"/>
              <a:t>, </a:t>
            </a:r>
            <a:r>
              <a:rPr lang="it-IT" sz="1400" dirty="0" err="1" smtClean="0"/>
              <a:t>huille</a:t>
            </a:r>
            <a:r>
              <a:rPr lang="it-IT" sz="1400" dirty="0" smtClean="0"/>
              <a:t> d’olive extra </a:t>
            </a:r>
            <a:r>
              <a:rPr lang="it-IT" sz="1400" dirty="0" err="1" smtClean="0"/>
              <a:t>vierge</a:t>
            </a:r>
            <a:r>
              <a:rPr lang="it-IT" sz="1400" dirty="0" smtClean="0"/>
              <a:t>, </a:t>
            </a:r>
            <a:r>
              <a:rPr lang="it-IT" sz="1400" dirty="0" err="1" smtClean="0"/>
              <a:t>parmesan</a:t>
            </a:r>
            <a:r>
              <a:rPr lang="it-IT" sz="1400" dirty="0" smtClean="0"/>
              <a:t> reggiano, </a:t>
            </a:r>
            <a:r>
              <a:rPr lang="it-IT" sz="1400" dirty="0" err="1" smtClean="0"/>
              <a:t>pignons</a:t>
            </a:r>
            <a:r>
              <a:rPr lang="it-IT" sz="1400" dirty="0" smtClean="0"/>
              <a:t> de pin, </a:t>
            </a:r>
            <a:r>
              <a:rPr lang="it-IT" sz="1400" dirty="0" err="1" smtClean="0"/>
              <a:t>ail</a:t>
            </a:r>
            <a:r>
              <a:rPr lang="it-IT" sz="1400" dirty="0" smtClean="0"/>
              <a:t> et </a:t>
            </a:r>
            <a:r>
              <a:rPr lang="it-IT" sz="1400" dirty="0" err="1" smtClean="0"/>
              <a:t>sal</a:t>
            </a:r>
            <a:r>
              <a:rPr lang="it-IT" sz="1400" dirty="0" smtClean="0"/>
              <a:t>.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err="1" smtClean="0"/>
              <a:t>Lombardie</a:t>
            </a:r>
            <a:r>
              <a:rPr lang="it-IT" sz="1400" b="1" dirty="0" smtClean="0"/>
              <a:t>: </a:t>
            </a:r>
            <a:r>
              <a:rPr lang="it-IT" sz="1400" dirty="0" smtClean="0"/>
              <a:t>la </a:t>
            </a:r>
            <a:r>
              <a:rPr lang="it-IT" sz="1400" dirty="0" err="1" smtClean="0"/>
              <a:t>côtolette</a:t>
            </a:r>
            <a:r>
              <a:rPr lang="it-IT" sz="1400" dirty="0" smtClean="0"/>
              <a:t> à la </a:t>
            </a:r>
            <a:r>
              <a:rPr lang="it-IT" sz="1400" dirty="0" err="1" smtClean="0"/>
              <a:t>milanaise</a:t>
            </a:r>
            <a:r>
              <a:rPr lang="it-IT" sz="1400" dirty="0" smtClean="0"/>
              <a:t> est un des </a:t>
            </a:r>
            <a:r>
              <a:rPr lang="it-IT" sz="1400" dirty="0" err="1" smtClean="0"/>
              <a:t>plats</a:t>
            </a:r>
            <a:r>
              <a:rPr lang="it-IT" sz="1400" dirty="0" smtClean="0"/>
              <a:t> plus </a:t>
            </a:r>
            <a:r>
              <a:rPr lang="it-IT" sz="1400" dirty="0" err="1" smtClean="0"/>
              <a:t>typiques</a:t>
            </a:r>
            <a:r>
              <a:rPr lang="it-IT" sz="1400" dirty="0" smtClean="0"/>
              <a:t> et </a:t>
            </a:r>
            <a:r>
              <a:rPr lang="it-IT" sz="1400" dirty="0" err="1" smtClean="0"/>
              <a:t>connus</a:t>
            </a:r>
            <a:r>
              <a:rPr lang="it-IT" sz="1400" dirty="0" smtClean="0"/>
              <a:t> de Milan, à base de </a:t>
            </a:r>
            <a:r>
              <a:rPr lang="it-IT" sz="1400" dirty="0" err="1" smtClean="0"/>
              <a:t>viande</a:t>
            </a:r>
            <a:r>
              <a:rPr lang="it-IT" sz="1400" dirty="0" smtClean="0"/>
              <a:t> de </a:t>
            </a:r>
            <a:r>
              <a:rPr lang="it-IT" sz="1400" dirty="0" err="1" smtClean="0"/>
              <a:t>veau</a:t>
            </a:r>
            <a:r>
              <a:rPr lang="it-IT" sz="1400" dirty="0" smtClean="0"/>
              <a:t> </a:t>
            </a:r>
            <a:r>
              <a:rPr lang="it-IT" sz="1400" dirty="0" err="1" smtClean="0"/>
              <a:t>panée</a:t>
            </a:r>
            <a:r>
              <a:rPr lang="it-IT" sz="1400" dirty="0" smtClean="0"/>
              <a:t> et </a:t>
            </a:r>
            <a:r>
              <a:rPr lang="it-IT" sz="1400" dirty="0" err="1" smtClean="0"/>
              <a:t>frite</a:t>
            </a:r>
            <a:r>
              <a:rPr lang="it-IT" sz="1400" dirty="0" smtClean="0"/>
              <a:t> </a:t>
            </a:r>
            <a:r>
              <a:rPr lang="it-IT" sz="1400" dirty="0" err="1" smtClean="0"/>
              <a:t>dans</a:t>
            </a:r>
            <a:r>
              <a:rPr lang="it-IT" sz="1400" dirty="0" smtClean="0"/>
              <a:t> le </a:t>
            </a:r>
            <a:r>
              <a:rPr lang="it-IT" sz="1400" dirty="0" err="1" smtClean="0"/>
              <a:t>beurre</a:t>
            </a:r>
            <a:r>
              <a:rPr lang="it-IT" sz="1400" dirty="0" smtClean="0"/>
              <a:t>.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err="1" smtClean="0"/>
              <a:t>Trentin</a:t>
            </a:r>
            <a:r>
              <a:rPr lang="it-IT" sz="1400" b="1" dirty="0" smtClean="0"/>
              <a:t> – </a:t>
            </a:r>
            <a:r>
              <a:rPr lang="it-IT" sz="1400" b="1" dirty="0" err="1" smtClean="0"/>
              <a:t>Haut</a:t>
            </a:r>
            <a:r>
              <a:rPr lang="it-IT" sz="1400" b="1" dirty="0" smtClean="0"/>
              <a:t> – Adige: </a:t>
            </a:r>
            <a:r>
              <a:rPr lang="it-IT" sz="1400" dirty="0" err="1" smtClean="0"/>
              <a:t>les</a:t>
            </a:r>
            <a:r>
              <a:rPr lang="it-IT" sz="1400" dirty="0" smtClean="0"/>
              <a:t> canederli </a:t>
            </a:r>
            <a:r>
              <a:rPr lang="it-IT" sz="1400" dirty="0" err="1" smtClean="0"/>
              <a:t>sont</a:t>
            </a:r>
            <a:r>
              <a:rPr lang="it-IT" sz="1400" dirty="0" smtClean="0"/>
              <a:t> une </a:t>
            </a:r>
            <a:r>
              <a:rPr lang="it-IT" sz="1400" dirty="0" err="1" smtClean="0"/>
              <a:t>spécialité</a:t>
            </a:r>
            <a:r>
              <a:rPr lang="it-IT" sz="1400" dirty="0" smtClean="0"/>
              <a:t> </a:t>
            </a:r>
            <a:r>
              <a:rPr lang="it-IT" sz="1400" dirty="0" err="1" smtClean="0"/>
              <a:t>culinaire</a:t>
            </a:r>
            <a:r>
              <a:rPr lang="it-IT" sz="1400" dirty="0" smtClean="0"/>
              <a:t> </a:t>
            </a:r>
            <a:r>
              <a:rPr lang="it-IT" sz="1400" dirty="0" err="1" smtClean="0"/>
              <a:t>autrichienne</a:t>
            </a:r>
            <a:r>
              <a:rPr lang="it-IT" sz="1400" dirty="0" smtClean="0"/>
              <a:t>. </a:t>
            </a:r>
            <a:r>
              <a:rPr lang="it-IT" sz="1400" dirty="0" err="1" smtClean="0"/>
              <a:t>Ils</a:t>
            </a:r>
            <a:r>
              <a:rPr lang="it-IT" sz="1400" dirty="0" smtClean="0"/>
              <a:t> </a:t>
            </a:r>
            <a:r>
              <a:rPr lang="it-IT" sz="1400" dirty="0" err="1" smtClean="0"/>
              <a:t>peuvent</a:t>
            </a:r>
            <a:r>
              <a:rPr lang="it-IT" sz="1400" dirty="0" smtClean="0"/>
              <a:t> </a:t>
            </a:r>
            <a:r>
              <a:rPr lang="it-IT" sz="1400" dirty="0" err="1" smtClean="0"/>
              <a:t>être</a:t>
            </a:r>
            <a:r>
              <a:rPr lang="it-IT" sz="1400" dirty="0" smtClean="0"/>
              <a:t> </a:t>
            </a:r>
            <a:r>
              <a:rPr lang="it-IT" sz="1400" dirty="0" err="1" smtClean="0"/>
              <a:t>salés</a:t>
            </a:r>
            <a:r>
              <a:rPr lang="it-IT" sz="1400" dirty="0" smtClean="0"/>
              <a:t>, </a:t>
            </a:r>
            <a:r>
              <a:rPr lang="it-IT" sz="1400" dirty="0" err="1" smtClean="0"/>
              <a:t>servis</a:t>
            </a:r>
            <a:r>
              <a:rPr lang="it-IT" sz="1400" dirty="0" smtClean="0"/>
              <a:t> </a:t>
            </a:r>
            <a:r>
              <a:rPr lang="it-IT" sz="1400" dirty="0" err="1" smtClean="0"/>
              <a:t>seuls</a:t>
            </a:r>
            <a:r>
              <a:rPr lang="it-IT" sz="1400" dirty="0" smtClean="0"/>
              <a:t>, </a:t>
            </a:r>
            <a:r>
              <a:rPr lang="it-IT" sz="1400" dirty="0" err="1" smtClean="0"/>
              <a:t>ou</a:t>
            </a:r>
            <a:r>
              <a:rPr lang="it-IT" sz="1400" dirty="0" smtClean="0"/>
              <a:t> </a:t>
            </a:r>
            <a:r>
              <a:rPr lang="it-IT" sz="1400" dirty="0" err="1" smtClean="0"/>
              <a:t>sucrés</a:t>
            </a:r>
            <a:r>
              <a:rPr lang="it-IT" sz="1400" dirty="0" smtClean="0"/>
              <a:t>, </a:t>
            </a:r>
            <a:r>
              <a:rPr lang="it-IT" sz="1400" dirty="0" err="1" smtClean="0"/>
              <a:t>accompagnés</a:t>
            </a:r>
            <a:r>
              <a:rPr lang="it-IT" sz="1400" dirty="0" smtClean="0"/>
              <a:t> de </a:t>
            </a:r>
            <a:r>
              <a:rPr lang="it-IT" sz="1400" dirty="0" err="1" smtClean="0"/>
              <a:t>plats</a:t>
            </a:r>
            <a:r>
              <a:rPr lang="it-IT" sz="1400" dirty="0" smtClean="0"/>
              <a:t> en </a:t>
            </a:r>
            <a:r>
              <a:rPr lang="it-IT" sz="1400" dirty="0" err="1" smtClean="0"/>
              <a:t>sauce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err="1" smtClean="0"/>
              <a:t>Vénétie</a:t>
            </a:r>
            <a:r>
              <a:rPr lang="it-IT" sz="1400" b="1" dirty="0" smtClean="0"/>
              <a:t>: </a:t>
            </a:r>
            <a:r>
              <a:rPr lang="it-IT" sz="1400" dirty="0" smtClean="0"/>
              <a:t>le pandoro est un gâteau de </a:t>
            </a:r>
            <a:r>
              <a:rPr lang="it-IT" sz="1400" dirty="0" err="1" smtClean="0"/>
              <a:t>Noël</a:t>
            </a:r>
            <a:r>
              <a:rPr lang="it-IT" sz="1400" dirty="0" smtClean="0"/>
              <a:t>  </a:t>
            </a:r>
            <a:r>
              <a:rPr lang="it-IT" sz="1400" dirty="0" err="1" smtClean="0"/>
              <a:t>véronais</a:t>
            </a:r>
            <a:r>
              <a:rPr lang="it-IT" sz="1400" dirty="0" smtClean="0"/>
              <a:t>. </a:t>
            </a:r>
            <a:r>
              <a:rPr lang="it-IT" sz="1400" dirty="0" err="1" smtClean="0"/>
              <a:t>Traditionnellement</a:t>
            </a:r>
            <a:r>
              <a:rPr lang="it-IT" sz="1400" dirty="0" smtClean="0"/>
              <a:t> le pandoro est </a:t>
            </a:r>
            <a:r>
              <a:rPr lang="it-IT" sz="1400" dirty="0" err="1" smtClean="0"/>
              <a:t>saupoudré</a:t>
            </a:r>
            <a:r>
              <a:rPr lang="it-IT" sz="1400" dirty="0" smtClean="0"/>
              <a:t> de </a:t>
            </a:r>
            <a:r>
              <a:rPr lang="it-IT" sz="1400" dirty="0" err="1" smtClean="0"/>
              <a:t>sucre</a:t>
            </a:r>
            <a:r>
              <a:rPr lang="it-IT" sz="1400" dirty="0" smtClean="0"/>
              <a:t> </a:t>
            </a:r>
            <a:r>
              <a:rPr lang="it-IT" sz="1400" dirty="0" err="1" smtClean="0"/>
              <a:t>glace</a:t>
            </a:r>
            <a:r>
              <a:rPr lang="it-IT" sz="1400" dirty="0" smtClean="0"/>
              <a:t>, mais  il  est </a:t>
            </a:r>
            <a:r>
              <a:rPr lang="it-IT" sz="1400" dirty="0" err="1" smtClean="0"/>
              <a:t>aussi</a:t>
            </a:r>
            <a:r>
              <a:rPr lang="it-IT" sz="1400" dirty="0" smtClean="0"/>
              <a:t> </a:t>
            </a:r>
            <a:r>
              <a:rPr lang="it-IT" sz="1400" dirty="0" err="1" smtClean="0"/>
              <a:t>saupoudré</a:t>
            </a:r>
            <a:r>
              <a:rPr lang="it-IT" sz="1400" dirty="0" smtClean="0"/>
              <a:t> </a:t>
            </a:r>
            <a:r>
              <a:rPr lang="it-IT" sz="1400" dirty="0" err="1" smtClean="0"/>
              <a:t>avec</a:t>
            </a:r>
            <a:r>
              <a:rPr lang="it-IT" sz="1400" dirty="0" smtClean="0"/>
              <a:t> </a:t>
            </a:r>
            <a:r>
              <a:rPr lang="it-IT" sz="1400" dirty="0" err="1" smtClean="0"/>
              <a:t>fruits</a:t>
            </a:r>
            <a:r>
              <a:rPr lang="it-IT" sz="1400" dirty="0" smtClean="0"/>
              <a:t> </a:t>
            </a:r>
            <a:r>
              <a:rPr lang="it-IT" sz="1400" dirty="0" err="1" smtClean="0"/>
              <a:t>confits</a:t>
            </a:r>
            <a:r>
              <a:rPr lang="it-IT" sz="1400" dirty="0" smtClean="0"/>
              <a:t>, </a:t>
            </a:r>
            <a:r>
              <a:rPr lang="it-IT" sz="1400" dirty="0" err="1" smtClean="0"/>
              <a:t>crèmes</a:t>
            </a:r>
            <a:r>
              <a:rPr lang="it-IT" sz="1400" dirty="0" smtClean="0"/>
              <a:t>, </a:t>
            </a:r>
            <a:r>
              <a:rPr lang="it-IT" sz="1400" dirty="0" err="1" smtClean="0"/>
              <a:t>glaçage</a:t>
            </a:r>
            <a:r>
              <a:rPr lang="it-IT" sz="1400" dirty="0" smtClean="0"/>
              <a:t> </a:t>
            </a:r>
            <a:r>
              <a:rPr lang="it-IT" sz="1400" dirty="0" err="1" smtClean="0"/>
              <a:t>au</a:t>
            </a:r>
            <a:r>
              <a:rPr lang="it-IT" sz="1400" dirty="0" smtClean="0"/>
              <a:t> </a:t>
            </a:r>
            <a:r>
              <a:rPr lang="it-IT" sz="1400" dirty="0" err="1" smtClean="0"/>
              <a:t>chocolat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err="1" smtClean="0"/>
              <a:t>Frioul</a:t>
            </a:r>
            <a:r>
              <a:rPr lang="it-IT" sz="1400" b="1" dirty="0" smtClean="0"/>
              <a:t> – </a:t>
            </a:r>
            <a:r>
              <a:rPr lang="it-IT" sz="1400" b="1" dirty="0" err="1" smtClean="0"/>
              <a:t>Vénétie</a:t>
            </a:r>
            <a:r>
              <a:rPr lang="it-IT" sz="1400" b="1" dirty="0" smtClean="0"/>
              <a:t>  Julienne: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ingrédients</a:t>
            </a:r>
            <a:r>
              <a:rPr lang="it-IT" sz="1400" dirty="0" smtClean="0"/>
              <a:t> de base de </a:t>
            </a:r>
            <a:r>
              <a:rPr lang="it-IT" sz="1400" dirty="0" err="1" smtClean="0"/>
              <a:t>goulasch</a:t>
            </a:r>
            <a:r>
              <a:rPr lang="it-IT" sz="1400" dirty="0" smtClean="0"/>
              <a:t>  </a:t>
            </a:r>
            <a:r>
              <a:rPr lang="it-IT" sz="1400" dirty="0" err="1" smtClean="0"/>
              <a:t>sont</a:t>
            </a:r>
            <a:r>
              <a:rPr lang="it-IT" sz="1400" dirty="0" smtClean="0"/>
              <a:t> une </a:t>
            </a:r>
            <a:r>
              <a:rPr lang="it-IT" sz="1400" dirty="0" err="1" smtClean="0"/>
              <a:t>viande</a:t>
            </a:r>
            <a:r>
              <a:rPr lang="it-IT" sz="1400" dirty="0" smtClean="0"/>
              <a:t>, des </a:t>
            </a:r>
            <a:r>
              <a:rPr lang="it-IT" sz="1400" dirty="0" err="1" smtClean="0"/>
              <a:t>légumes</a:t>
            </a:r>
            <a:r>
              <a:rPr lang="it-IT" sz="1400" dirty="0" smtClean="0"/>
              <a:t>, des </a:t>
            </a:r>
            <a:r>
              <a:rPr lang="it-IT" sz="1400" dirty="0" err="1" smtClean="0"/>
              <a:t>aromates</a:t>
            </a:r>
            <a:r>
              <a:rPr lang="it-IT" sz="1400" dirty="0" smtClean="0"/>
              <a:t> et la paprika. Il a </a:t>
            </a:r>
            <a:r>
              <a:rPr lang="it-IT" sz="1400" dirty="0" err="1" smtClean="0"/>
              <a:t>donc</a:t>
            </a:r>
            <a:r>
              <a:rPr lang="it-IT" sz="1400" dirty="0" smtClean="0"/>
              <a:t> une </a:t>
            </a:r>
            <a:r>
              <a:rPr lang="it-IT" sz="1400" dirty="0" err="1" smtClean="0"/>
              <a:t>couleur</a:t>
            </a:r>
            <a:r>
              <a:rPr lang="it-IT" sz="1400" dirty="0" smtClean="0"/>
              <a:t> </a:t>
            </a:r>
            <a:r>
              <a:rPr lang="it-IT" sz="1400" dirty="0" err="1" smtClean="0"/>
              <a:t>rouge</a:t>
            </a:r>
            <a:r>
              <a:rPr lang="it-IT" sz="1400" dirty="0" smtClean="0"/>
              <a:t> </a:t>
            </a:r>
            <a:r>
              <a:rPr lang="it-IT" sz="1400" dirty="0" err="1" smtClean="0"/>
              <a:t>très</a:t>
            </a:r>
            <a:r>
              <a:rPr lang="it-IT" sz="1400" dirty="0" smtClean="0"/>
              <a:t> </a:t>
            </a:r>
            <a:r>
              <a:rPr lang="it-IT" sz="1400" dirty="0" err="1" smtClean="0"/>
              <a:t>reconnaissable</a:t>
            </a:r>
            <a:r>
              <a:rPr lang="it-IT" sz="1400" dirty="0" smtClean="0"/>
              <a:t>, il </a:t>
            </a:r>
            <a:r>
              <a:rPr lang="it-IT" sz="1400" dirty="0" err="1" smtClean="0"/>
              <a:t>peut</a:t>
            </a:r>
            <a:r>
              <a:rPr lang="it-IT" sz="1400" dirty="0" smtClean="0"/>
              <a:t> se </a:t>
            </a:r>
            <a:r>
              <a:rPr lang="it-IT" sz="1400" dirty="0" err="1" smtClean="0"/>
              <a:t>préparer</a:t>
            </a:r>
            <a:r>
              <a:rPr lang="it-IT" sz="1400" dirty="0" smtClean="0"/>
              <a:t> </a:t>
            </a:r>
            <a:r>
              <a:rPr lang="it-IT" sz="1400" dirty="0" err="1" smtClean="0"/>
              <a:t>dans</a:t>
            </a:r>
            <a:r>
              <a:rPr lang="it-IT" sz="1400" dirty="0" smtClean="0"/>
              <a:t> un </a:t>
            </a:r>
            <a:r>
              <a:rPr lang="it-IT" sz="1400" dirty="0" err="1" smtClean="0"/>
              <a:t>chaudron</a:t>
            </a:r>
            <a:r>
              <a:rPr lang="it-IT" sz="1400" dirty="0" smtClean="0"/>
              <a:t> </a:t>
            </a:r>
            <a:r>
              <a:rPr lang="it-IT" sz="1400" dirty="0" err="1" smtClean="0"/>
              <a:t>ou</a:t>
            </a:r>
            <a:r>
              <a:rPr lang="it-IT" sz="1400" dirty="0" smtClean="0"/>
              <a:t> </a:t>
            </a:r>
            <a:r>
              <a:rPr lang="it-IT" sz="1400" dirty="0" err="1" smtClean="0"/>
              <a:t>dans</a:t>
            </a:r>
            <a:r>
              <a:rPr lang="it-IT" sz="1400" dirty="0" smtClean="0"/>
              <a:t> un </a:t>
            </a:r>
            <a:r>
              <a:rPr lang="it-IT" sz="1400" dirty="0" err="1" smtClean="0"/>
              <a:t>faitout</a:t>
            </a:r>
            <a:r>
              <a:rPr lang="it-IT" sz="1400" dirty="0" smtClean="0"/>
              <a:t>.</a:t>
            </a:r>
            <a:r>
              <a:rPr lang="it-IT" sz="1400" b="1" dirty="0" smtClean="0"/>
              <a:t/>
            </a:r>
            <a:br>
              <a:rPr lang="it-IT" sz="1400" b="1" dirty="0" smtClean="0"/>
            </a:br>
            <a:endParaRPr lang="it-IT" sz="1400" b="1" dirty="0" smtClean="0"/>
          </a:p>
          <a:p>
            <a:r>
              <a:rPr lang="it-IT" sz="1400" b="1" dirty="0" err="1" smtClean="0"/>
              <a:t>Émilie</a:t>
            </a:r>
            <a:r>
              <a:rPr lang="it-IT" sz="1400" b="1" dirty="0" smtClean="0"/>
              <a:t> – </a:t>
            </a:r>
            <a:r>
              <a:rPr lang="it-IT" sz="1400" b="1" dirty="0" err="1" smtClean="0"/>
              <a:t>Romagne</a:t>
            </a:r>
            <a:r>
              <a:rPr lang="it-IT" sz="1400" b="1" dirty="0" smtClean="0"/>
              <a:t>: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lasagnes</a:t>
            </a:r>
            <a:r>
              <a:rPr lang="it-IT" sz="1400" dirty="0" smtClean="0"/>
              <a:t> </a:t>
            </a:r>
            <a:r>
              <a:rPr lang="it-IT" sz="1400" dirty="0" err="1" smtClean="0"/>
              <a:t>sont</a:t>
            </a:r>
            <a:r>
              <a:rPr lang="it-IT" sz="1400" dirty="0" smtClean="0"/>
              <a:t> des pâtes </a:t>
            </a:r>
            <a:r>
              <a:rPr lang="it-IT" sz="1400" dirty="0" err="1" smtClean="0"/>
              <a:t>alimentaires</a:t>
            </a:r>
            <a:r>
              <a:rPr lang="it-IT" sz="1400" dirty="0" smtClean="0"/>
              <a:t> en forme de </a:t>
            </a:r>
            <a:r>
              <a:rPr lang="it-IT" sz="1400" dirty="0" err="1" smtClean="0"/>
              <a:t>larges</a:t>
            </a:r>
            <a:r>
              <a:rPr lang="it-IT" sz="1400" dirty="0" smtClean="0"/>
              <a:t> </a:t>
            </a:r>
            <a:r>
              <a:rPr lang="it-IT" sz="1400" dirty="0" err="1" smtClean="0"/>
              <a:t>plaques</a:t>
            </a:r>
            <a:r>
              <a:rPr lang="it-IT" sz="1400" dirty="0" smtClean="0"/>
              <a:t>. Il s’</a:t>
            </a:r>
            <a:r>
              <a:rPr lang="it-IT" sz="1400" dirty="0" err="1" smtClean="0"/>
              <a:t>agit</a:t>
            </a:r>
            <a:r>
              <a:rPr lang="it-IT" sz="1400" dirty="0" smtClean="0"/>
              <a:t> de </a:t>
            </a:r>
            <a:r>
              <a:rPr lang="it-IT" sz="1400" dirty="0" err="1" smtClean="0"/>
              <a:t>couches</a:t>
            </a:r>
            <a:r>
              <a:rPr lang="it-IT" sz="1400" dirty="0" smtClean="0"/>
              <a:t> </a:t>
            </a:r>
            <a:r>
              <a:rPr lang="it-IT" sz="1400" dirty="0" err="1" smtClean="0"/>
              <a:t>alternées</a:t>
            </a:r>
            <a:r>
              <a:rPr lang="it-IT" sz="1400" dirty="0" smtClean="0"/>
              <a:t> de pâtes, de </a:t>
            </a:r>
            <a:r>
              <a:rPr lang="it-IT" sz="1400" dirty="0" err="1" smtClean="0"/>
              <a:t>fromage</a:t>
            </a:r>
            <a:r>
              <a:rPr lang="it-IT" sz="1400" dirty="0" smtClean="0"/>
              <a:t> et d’une </a:t>
            </a:r>
            <a:r>
              <a:rPr lang="it-IT" sz="1400" dirty="0" err="1" smtClean="0"/>
              <a:t>sauce</a:t>
            </a:r>
            <a:r>
              <a:rPr lang="it-IT" sz="1400" dirty="0" smtClean="0"/>
              <a:t> tomate </a:t>
            </a:r>
            <a:r>
              <a:rPr lang="it-IT" sz="1400" dirty="0" err="1" smtClean="0"/>
              <a:t>avec</a:t>
            </a:r>
            <a:r>
              <a:rPr lang="it-IT" sz="1400" dirty="0" smtClean="0"/>
              <a:t> de la </a:t>
            </a:r>
            <a:r>
              <a:rPr lang="it-IT" sz="1400" dirty="0" err="1" smtClean="0"/>
              <a:t>viande</a:t>
            </a:r>
            <a:r>
              <a:rPr lang="it-IT" sz="1400" dirty="0" smtClean="0"/>
              <a:t>.</a:t>
            </a:r>
            <a:endParaRPr lang="it-IT" sz="1400" b="1" dirty="0" smtClean="0"/>
          </a:p>
          <a:p>
            <a:endParaRPr lang="it-IT" sz="1400" b="1" dirty="0" smtClean="0"/>
          </a:p>
          <a:p>
            <a:r>
              <a:rPr lang="it-IT" sz="1400" b="1" dirty="0" smtClean="0"/>
              <a:t>Toscane: </a:t>
            </a:r>
            <a:r>
              <a:rPr lang="it-IT" sz="1400" dirty="0" smtClean="0"/>
              <a:t>le cacciucco est un plat à base de </a:t>
            </a:r>
            <a:r>
              <a:rPr lang="it-IT" sz="1400" dirty="0" err="1" smtClean="0"/>
              <a:t>poissons</a:t>
            </a:r>
            <a:r>
              <a:rPr lang="it-IT" sz="1400" dirty="0" smtClean="0"/>
              <a:t>. C’est une </a:t>
            </a:r>
            <a:r>
              <a:rPr lang="it-IT" sz="1400" dirty="0" err="1" smtClean="0"/>
              <a:t>soupe</a:t>
            </a:r>
            <a:r>
              <a:rPr lang="it-IT" sz="1400" dirty="0" smtClean="0"/>
              <a:t> de </a:t>
            </a:r>
            <a:r>
              <a:rPr lang="it-IT" sz="1400" dirty="0" err="1" smtClean="0"/>
              <a:t>poissonss</a:t>
            </a:r>
            <a:r>
              <a:rPr lang="it-IT" sz="1400" dirty="0" smtClean="0"/>
              <a:t>, d’</a:t>
            </a:r>
            <a:r>
              <a:rPr lang="it-IT" sz="1400" dirty="0" err="1" smtClean="0"/>
              <a:t>écrevisses</a:t>
            </a:r>
            <a:r>
              <a:rPr lang="it-IT" sz="1400" dirty="0" smtClean="0"/>
              <a:t> et de </a:t>
            </a:r>
            <a:r>
              <a:rPr lang="it-IT" sz="1400" dirty="0" err="1" smtClean="0"/>
              <a:t>mollusques</a:t>
            </a:r>
            <a:r>
              <a:rPr lang="it-IT" sz="1400" dirty="0"/>
              <a:t> </a:t>
            </a:r>
            <a:r>
              <a:rPr lang="it-IT" sz="1400" dirty="0" err="1" smtClean="0"/>
              <a:t>cuisinés</a:t>
            </a:r>
            <a:r>
              <a:rPr lang="it-IT" sz="1400" dirty="0" smtClean="0"/>
              <a:t> </a:t>
            </a:r>
            <a:r>
              <a:rPr lang="it-IT" sz="1400" dirty="0" err="1" smtClean="0"/>
              <a:t>dans</a:t>
            </a:r>
            <a:r>
              <a:rPr lang="it-IT" sz="1400" dirty="0" smtClean="0"/>
              <a:t> du vin, </a:t>
            </a:r>
            <a:r>
              <a:rPr lang="it-IT" sz="1400" dirty="0" err="1" smtClean="0"/>
              <a:t>avec</a:t>
            </a:r>
            <a:r>
              <a:rPr lang="it-IT" sz="1400" dirty="0" smtClean="0"/>
              <a:t> des </a:t>
            </a:r>
            <a:r>
              <a:rPr lang="it-IT" sz="1400" dirty="0" err="1" smtClean="0"/>
              <a:t>tomates</a:t>
            </a:r>
            <a:r>
              <a:rPr lang="it-IT" sz="1400" dirty="0" smtClean="0"/>
              <a:t> et du </a:t>
            </a:r>
            <a:r>
              <a:rPr lang="it-IT" sz="1400" dirty="0" err="1" smtClean="0"/>
              <a:t>piment</a:t>
            </a:r>
            <a:r>
              <a:rPr lang="it-IT" sz="1400" dirty="0" smtClean="0"/>
              <a:t>. </a:t>
            </a:r>
            <a:endParaRPr lang="it-IT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81116" y="30754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Légend</a:t>
            </a:r>
            <a:r>
              <a:rPr lang="it-IT" b="1" dirty="0" smtClean="0"/>
              <a:t>:</a:t>
            </a:r>
          </a:p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plats</a:t>
            </a:r>
            <a:r>
              <a:rPr lang="it-IT" dirty="0" smtClean="0"/>
              <a:t> </a:t>
            </a:r>
            <a:r>
              <a:rPr lang="it-IT" dirty="0" err="1" smtClean="0"/>
              <a:t>traditionnels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980728"/>
            <a:ext cx="851407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Ombrie: </a:t>
            </a:r>
            <a:r>
              <a:rPr lang="it-IT" sz="1400" dirty="0" err="1" smtClean="0"/>
              <a:t>les</a:t>
            </a:r>
            <a:r>
              <a:rPr lang="it-IT" sz="1400" dirty="0" smtClean="0"/>
              <a:t> strangozzi </a:t>
            </a:r>
            <a:r>
              <a:rPr lang="it-IT" sz="1400" dirty="0" err="1" smtClean="0"/>
              <a:t>sont</a:t>
            </a:r>
            <a:r>
              <a:rPr lang="it-IT" sz="1400" dirty="0" smtClean="0"/>
              <a:t> une variété de pâtes </a:t>
            </a:r>
            <a:r>
              <a:rPr lang="it-IT" sz="1400" dirty="0" err="1" smtClean="0"/>
              <a:t>longues</a:t>
            </a:r>
            <a:r>
              <a:rPr lang="it-IT" sz="1400" dirty="0" smtClean="0"/>
              <a:t>, de </a:t>
            </a:r>
            <a:r>
              <a:rPr lang="it-IT" sz="1400" dirty="0" err="1" smtClean="0"/>
              <a:t>section</a:t>
            </a:r>
            <a:r>
              <a:rPr lang="it-IT" sz="1400" dirty="0" smtClean="0"/>
              <a:t> </a:t>
            </a:r>
            <a:r>
              <a:rPr lang="it-IT" sz="1400" dirty="0" err="1" smtClean="0"/>
              <a:t>rectangulaire</a:t>
            </a:r>
            <a:r>
              <a:rPr lang="it-IT" sz="1400" dirty="0" smtClean="0"/>
              <a:t>, de farine de blé. </a:t>
            </a:r>
            <a:r>
              <a:rPr lang="it-IT" sz="1400" dirty="0" err="1" smtClean="0"/>
              <a:t>Elles</a:t>
            </a:r>
            <a:r>
              <a:rPr lang="it-IT" sz="1400" dirty="0" smtClean="0"/>
              <a:t> </a:t>
            </a:r>
            <a:r>
              <a:rPr lang="it-IT" sz="1400" dirty="0" err="1" smtClean="0"/>
              <a:t>sont</a:t>
            </a:r>
            <a:r>
              <a:rPr lang="it-IT" sz="1400" dirty="0" smtClean="0"/>
              <a:t> </a:t>
            </a:r>
            <a:r>
              <a:rPr lang="it-IT" sz="1400" dirty="0" err="1" smtClean="0"/>
              <a:t>généralement</a:t>
            </a:r>
            <a:r>
              <a:rPr lang="it-IT" sz="1400" dirty="0" smtClean="0"/>
              <a:t> </a:t>
            </a:r>
            <a:r>
              <a:rPr lang="it-IT" sz="1400" dirty="0" err="1" smtClean="0"/>
              <a:t>servies</a:t>
            </a:r>
            <a:r>
              <a:rPr lang="it-IT" sz="1400" dirty="0" smtClean="0"/>
              <a:t> </a:t>
            </a:r>
            <a:r>
              <a:rPr lang="it-IT" sz="1400" dirty="0" err="1" smtClean="0"/>
              <a:t>accompagnées</a:t>
            </a:r>
            <a:r>
              <a:rPr lang="it-IT" sz="1400" dirty="0" smtClean="0"/>
              <a:t> de truffe </a:t>
            </a:r>
            <a:r>
              <a:rPr lang="it-IT" sz="1400" dirty="0" err="1" smtClean="0"/>
              <a:t>noire</a:t>
            </a:r>
            <a:r>
              <a:rPr lang="it-IT" sz="1400" dirty="0" smtClean="0"/>
              <a:t> de production locale. </a:t>
            </a:r>
            <a:endParaRPr lang="it-IT" sz="1400" b="1" dirty="0" smtClean="0"/>
          </a:p>
          <a:p>
            <a:r>
              <a:rPr lang="it-IT" sz="1400" b="1" dirty="0" err="1" smtClean="0"/>
              <a:t>Marches</a:t>
            </a:r>
            <a:r>
              <a:rPr lang="it-IT" sz="1400" b="1" dirty="0" smtClean="0"/>
              <a:t>: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olives</a:t>
            </a:r>
            <a:r>
              <a:rPr lang="it-IT" sz="1400" dirty="0" smtClean="0"/>
              <a:t> </a:t>
            </a:r>
            <a:r>
              <a:rPr lang="it-IT" sz="1400" dirty="0" err="1" smtClean="0"/>
              <a:t>farcies</a:t>
            </a:r>
            <a:r>
              <a:rPr lang="it-IT" sz="1400" dirty="0" smtClean="0"/>
              <a:t> à </a:t>
            </a:r>
            <a:r>
              <a:rPr lang="it-IT" sz="1400" dirty="0" err="1" smtClean="0"/>
              <a:t>l’ascolane</a:t>
            </a:r>
            <a:r>
              <a:rPr lang="it-IT" sz="1400" dirty="0" smtClean="0"/>
              <a:t> </a:t>
            </a:r>
            <a:r>
              <a:rPr lang="it-IT" sz="1400" dirty="0" err="1" smtClean="0"/>
              <a:t>sont</a:t>
            </a:r>
            <a:r>
              <a:rPr lang="it-IT" sz="1400" dirty="0" smtClean="0"/>
              <a:t> un plat typique de la province di Ascoli Piceno. Elle </a:t>
            </a:r>
            <a:r>
              <a:rPr lang="it-IT" sz="1400" dirty="0" err="1" smtClean="0"/>
              <a:t>sont</a:t>
            </a:r>
            <a:r>
              <a:rPr lang="it-IT" sz="1400" dirty="0" smtClean="0"/>
              <a:t> </a:t>
            </a:r>
            <a:r>
              <a:rPr lang="it-IT" sz="1400" dirty="0" err="1" smtClean="0"/>
              <a:t>servies</a:t>
            </a:r>
            <a:r>
              <a:rPr lang="it-IT" sz="1400" dirty="0" smtClean="0"/>
              <a:t> </a:t>
            </a:r>
            <a:r>
              <a:rPr lang="it-IT" sz="1400" dirty="0" err="1" smtClean="0"/>
              <a:t>avec</a:t>
            </a:r>
            <a:r>
              <a:rPr lang="it-IT" sz="1400" dirty="0" smtClean="0"/>
              <a:t> d’</a:t>
            </a:r>
            <a:r>
              <a:rPr lang="it-IT" sz="1400" dirty="0" err="1" smtClean="0"/>
              <a:t>outres</a:t>
            </a:r>
            <a:r>
              <a:rPr lang="it-IT" sz="1400" dirty="0" smtClean="0"/>
              <a:t> </a:t>
            </a:r>
            <a:r>
              <a:rPr lang="it-IT" sz="1400" dirty="0" err="1" smtClean="0"/>
              <a:t>aliments</a:t>
            </a:r>
            <a:r>
              <a:rPr lang="it-IT" sz="1400" dirty="0" smtClean="0"/>
              <a:t> </a:t>
            </a:r>
            <a:r>
              <a:rPr lang="it-IT" sz="1400" dirty="0" err="1" smtClean="0"/>
              <a:t>fris</a:t>
            </a:r>
            <a:r>
              <a:rPr lang="it-IT" sz="1400" dirty="0" smtClean="0"/>
              <a:t>.</a:t>
            </a:r>
          </a:p>
          <a:p>
            <a:r>
              <a:rPr lang="it-IT" sz="1400" b="1" dirty="0" smtClean="0"/>
              <a:t>Latium: </a:t>
            </a:r>
            <a:r>
              <a:rPr lang="it-IT" sz="1400" dirty="0" smtClean="0"/>
              <a:t>La recette </a:t>
            </a:r>
            <a:r>
              <a:rPr lang="it-IT" sz="1400" dirty="0" err="1" smtClean="0"/>
              <a:t>traditionelle</a:t>
            </a:r>
            <a:r>
              <a:rPr lang="it-IT" sz="1400" dirty="0" smtClean="0"/>
              <a:t> de </a:t>
            </a:r>
            <a:r>
              <a:rPr lang="it-IT" sz="1400" dirty="0" err="1" smtClean="0"/>
              <a:t>les</a:t>
            </a:r>
            <a:r>
              <a:rPr lang="it-IT" sz="1400" dirty="0" smtClean="0"/>
              <a:t> pâtes à la carbonara se base </a:t>
            </a:r>
            <a:r>
              <a:rPr lang="it-IT" sz="1400" dirty="0" err="1" smtClean="0"/>
              <a:t>sur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oeufs</a:t>
            </a:r>
            <a:r>
              <a:rPr lang="it-IT" sz="1400" dirty="0" smtClean="0"/>
              <a:t>, le </a:t>
            </a:r>
            <a:r>
              <a:rPr lang="it-IT" sz="1400" dirty="0" err="1" smtClean="0"/>
              <a:t>lardon</a:t>
            </a:r>
            <a:r>
              <a:rPr lang="it-IT" sz="1400" dirty="0" smtClean="0"/>
              <a:t>, le </a:t>
            </a:r>
            <a:r>
              <a:rPr lang="it-IT" sz="1400" dirty="0" err="1" smtClean="0"/>
              <a:t>pecorins</a:t>
            </a:r>
            <a:r>
              <a:rPr lang="it-IT" sz="1400" dirty="0" smtClean="0"/>
              <a:t> romano (</a:t>
            </a:r>
            <a:r>
              <a:rPr lang="it-IT" sz="1400" dirty="0" err="1" smtClean="0"/>
              <a:t>fromage</a:t>
            </a:r>
            <a:r>
              <a:rPr lang="it-IT" sz="1400" dirty="0" smtClean="0"/>
              <a:t> de </a:t>
            </a:r>
            <a:r>
              <a:rPr lang="it-IT" sz="1400" dirty="0" err="1" smtClean="0"/>
              <a:t>bresis</a:t>
            </a:r>
            <a:r>
              <a:rPr lang="it-IT" sz="1400" dirty="0" smtClean="0"/>
              <a:t> sec) et le </a:t>
            </a:r>
            <a:r>
              <a:rPr lang="it-IT" sz="1400" dirty="0" err="1" smtClean="0"/>
              <a:t>poivre</a:t>
            </a:r>
            <a:r>
              <a:rPr lang="it-IT" sz="1400" dirty="0" smtClean="0"/>
              <a:t> noir </a:t>
            </a:r>
            <a:r>
              <a:rPr lang="it-IT" sz="1400" dirty="0" err="1" smtClean="0"/>
              <a:t>fraîchement</a:t>
            </a:r>
            <a:r>
              <a:rPr lang="it-IT" sz="1400" dirty="0" smtClean="0"/>
              <a:t>  </a:t>
            </a:r>
            <a:r>
              <a:rPr lang="it-IT" sz="1400" dirty="0" err="1" smtClean="0"/>
              <a:t>moulu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r>
              <a:rPr lang="it-IT" sz="1400" b="1" dirty="0" err="1" smtClean="0"/>
              <a:t>Abruzzes</a:t>
            </a:r>
            <a:r>
              <a:rPr lang="it-IT" sz="1400" b="1" dirty="0" smtClean="0"/>
              <a:t>: </a:t>
            </a:r>
            <a:r>
              <a:rPr lang="it-IT" sz="1400" dirty="0" smtClean="0"/>
              <a:t>le fiadone est une </a:t>
            </a:r>
            <a:r>
              <a:rPr lang="it-IT" sz="1400" dirty="0" err="1" smtClean="0"/>
              <a:t>pâtisserie</a:t>
            </a:r>
            <a:r>
              <a:rPr lang="it-IT" sz="1400" dirty="0" smtClean="0"/>
              <a:t> typique dea </a:t>
            </a:r>
            <a:r>
              <a:rPr lang="it-IT" sz="1400" dirty="0" err="1" smtClean="0"/>
              <a:t>Abruzzes</a:t>
            </a:r>
            <a:r>
              <a:rPr lang="it-IT" sz="1400" dirty="0" smtClean="0"/>
              <a:t>: de forme d’un gros ravioli, il se </a:t>
            </a:r>
            <a:r>
              <a:rPr lang="it-IT" sz="1400" dirty="0" err="1" smtClean="0"/>
              <a:t>prépare</a:t>
            </a:r>
            <a:r>
              <a:rPr lang="it-IT" sz="1400" dirty="0" smtClean="0"/>
              <a:t> pour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fêtes</a:t>
            </a:r>
            <a:r>
              <a:rPr lang="it-IT" sz="1400" dirty="0" smtClean="0"/>
              <a:t> de </a:t>
            </a:r>
            <a:r>
              <a:rPr lang="it-IT" sz="1400" dirty="0" err="1" smtClean="0"/>
              <a:t>Pâques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r>
              <a:rPr lang="it-IT" sz="1400" b="1" dirty="0" smtClean="0"/>
              <a:t>Molise: </a:t>
            </a:r>
            <a:r>
              <a:rPr lang="it-IT" sz="1400" dirty="0" smtClean="0"/>
              <a:t>un plat </a:t>
            </a:r>
            <a:r>
              <a:rPr lang="it-IT" sz="1400" dirty="0" err="1" smtClean="0"/>
              <a:t>essentiellement</a:t>
            </a:r>
            <a:r>
              <a:rPr lang="it-IT" sz="1400" dirty="0" smtClean="0"/>
              <a:t> </a:t>
            </a:r>
            <a:r>
              <a:rPr lang="it-IT" sz="1400" dirty="0" err="1" smtClean="0"/>
              <a:t>basé</a:t>
            </a:r>
            <a:r>
              <a:rPr lang="it-IT" sz="1400" dirty="0" smtClean="0"/>
              <a:t> </a:t>
            </a:r>
            <a:r>
              <a:rPr lang="it-IT" sz="1400" dirty="0" err="1" smtClean="0"/>
              <a:t>sur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légumes</a:t>
            </a:r>
            <a:r>
              <a:rPr lang="fr-FR" sz="1400" dirty="0" smtClean="0"/>
              <a:t> et les œufs de saison. Nous parlons « d’affunmatell », une recette a base de: œufs, poivrons, oignon, tomates mûres, persil, basilic, huile, piment et sal.  </a:t>
            </a:r>
            <a:endParaRPr lang="it-IT" sz="1400" b="1" dirty="0" smtClean="0"/>
          </a:p>
          <a:p>
            <a:r>
              <a:rPr lang="it-IT" sz="1400" b="1" dirty="0" smtClean="0"/>
              <a:t>Campanie: </a:t>
            </a:r>
            <a:r>
              <a:rPr lang="it-IT" sz="1400" dirty="0" smtClean="0"/>
              <a:t>la pizza </a:t>
            </a:r>
            <a:r>
              <a:rPr lang="it-IT" sz="1400" dirty="0" err="1" smtClean="0"/>
              <a:t>napolitaine</a:t>
            </a:r>
            <a:r>
              <a:rPr lang="it-IT" sz="1400" dirty="0" smtClean="0"/>
              <a:t> est une </a:t>
            </a:r>
            <a:r>
              <a:rPr lang="it-IT" sz="1400" dirty="0" err="1" smtClean="0"/>
              <a:t>spécialitée</a:t>
            </a:r>
            <a:r>
              <a:rPr lang="it-IT" sz="1400" dirty="0" smtClean="0"/>
              <a:t> </a:t>
            </a:r>
            <a:r>
              <a:rPr lang="it-IT" sz="1400" dirty="0" err="1" smtClean="0"/>
              <a:t>culinaire</a:t>
            </a:r>
            <a:r>
              <a:rPr lang="it-IT" sz="1400" dirty="0" smtClean="0"/>
              <a:t> </a:t>
            </a:r>
            <a:r>
              <a:rPr lang="it-IT" sz="1400" dirty="0" err="1" smtClean="0"/>
              <a:t>traditionelle</a:t>
            </a:r>
            <a:r>
              <a:rPr lang="it-IT" sz="1400" dirty="0" smtClean="0"/>
              <a:t> de la ville de </a:t>
            </a:r>
            <a:r>
              <a:rPr lang="it-IT" sz="1400" dirty="0" err="1" smtClean="0"/>
              <a:t>Naples</a:t>
            </a:r>
            <a:r>
              <a:rPr lang="it-IT" sz="1400" dirty="0" smtClean="0"/>
              <a:t>. En 2017 l’Unesco l’a </a:t>
            </a:r>
            <a:r>
              <a:rPr lang="it-IT" sz="1400" dirty="0" err="1" smtClean="0"/>
              <a:t>déclaré</a:t>
            </a:r>
            <a:r>
              <a:rPr lang="it-IT" sz="1400" dirty="0" smtClean="0"/>
              <a:t> , </a:t>
            </a:r>
            <a:r>
              <a:rPr lang="it-IT" sz="1400" dirty="0"/>
              <a:t>ensemble </a:t>
            </a:r>
            <a:r>
              <a:rPr lang="it-IT" sz="1400" dirty="0" err="1"/>
              <a:t>les</a:t>
            </a:r>
            <a:r>
              <a:rPr lang="it-IT" sz="1400" dirty="0"/>
              <a:t> pâtes, </a:t>
            </a:r>
            <a:r>
              <a:rPr lang="it-IT" sz="1400" dirty="0" err="1"/>
              <a:t>patrimoine</a:t>
            </a:r>
            <a:r>
              <a:rPr lang="it-IT" sz="1400" dirty="0"/>
              <a:t> </a:t>
            </a:r>
            <a:r>
              <a:rPr lang="it-IT" sz="1400" dirty="0" err="1" smtClean="0"/>
              <a:t>immatériel</a:t>
            </a:r>
            <a:r>
              <a:rPr lang="it-IT" sz="1400" dirty="0" smtClean="0"/>
              <a:t> de l’</a:t>
            </a:r>
            <a:r>
              <a:rPr lang="it-IT" sz="1400" dirty="0" err="1" smtClean="0"/>
              <a:t>humanité</a:t>
            </a:r>
            <a:r>
              <a:rPr lang="it-IT" sz="1400" dirty="0" smtClean="0"/>
              <a:t>.</a:t>
            </a:r>
            <a:endParaRPr lang="it-IT" sz="1400" b="1" dirty="0" smtClean="0"/>
          </a:p>
          <a:p>
            <a:r>
              <a:rPr lang="it-IT" sz="1400" b="1" dirty="0" smtClean="0"/>
              <a:t>Pouilles: </a:t>
            </a:r>
            <a:r>
              <a:rPr lang="it-IT" sz="1400" dirty="0" smtClean="0"/>
              <a:t>Les pâtes orecchiette aux cime di rapa (aux feuilles de navet) plat typique des </a:t>
            </a:r>
            <a:r>
              <a:rPr lang="fr-FR" sz="1400" dirty="0" smtClean="0"/>
              <a:t>pouilles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r>
              <a:rPr lang="it-IT" sz="1400" b="1" dirty="0" err="1" smtClean="0"/>
              <a:t>Basilicate</a:t>
            </a:r>
            <a:r>
              <a:rPr lang="it-IT" sz="1400" b="1" dirty="0" smtClean="0"/>
              <a:t>:</a:t>
            </a:r>
            <a:r>
              <a:rPr lang="it-IT" sz="1400" dirty="0" smtClean="0"/>
              <a:t> la mozzarella est un </a:t>
            </a:r>
            <a:r>
              <a:rPr lang="it-IT" sz="1400" dirty="0" err="1" smtClean="0"/>
              <a:t>fromage</a:t>
            </a:r>
            <a:r>
              <a:rPr lang="it-IT" sz="1400" dirty="0" smtClean="0"/>
              <a:t> à </a:t>
            </a:r>
            <a:r>
              <a:rPr lang="it-IT" sz="1400" dirty="0" err="1" smtClean="0"/>
              <a:t>pâte</a:t>
            </a:r>
            <a:r>
              <a:rPr lang="it-IT" sz="1400" dirty="0" smtClean="0"/>
              <a:t> </a:t>
            </a:r>
            <a:r>
              <a:rPr lang="it-IT" sz="1400" dirty="0" err="1" smtClean="0"/>
              <a:t>filée</a:t>
            </a:r>
            <a:r>
              <a:rPr lang="it-IT" sz="1400" dirty="0" smtClean="0"/>
              <a:t> d’origine </a:t>
            </a:r>
            <a:r>
              <a:rPr lang="it-IT" sz="1400" dirty="0" err="1" smtClean="0"/>
              <a:t>italienne</a:t>
            </a:r>
            <a:r>
              <a:rPr lang="it-IT" sz="1400" dirty="0" smtClean="0"/>
              <a:t> à base de </a:t>
            </a:r>
            <a:r>
              <a:rPr lang="it-IT" sz="1400" smtClean="0"/>
              <a:t>lait</a:t>
            </a:r>
            <a:r>
              <a:rPr lang="it-IT" sz="1400" dirty="0" smtClean="0"/>
              <a:t> de </a:t>
            </a:r>
            <a:r>
              <a:rPr lang="it-IT" sz="1400" dirty="0" err="1" smtClean="0"/>
              <a:t>vache</a:t>
            </a:r>
            <a:r>
              <a:rPr lang="it-IT" sz="1400" dirty="0" smtClean="0"/>
              <a:t> </a:t>
            </a:r>
            <a:r>
              <a:rPr lang="it-IT" sz="1400" dirty="0" err="1" smtClean="0"/>
              <a:t>ou</a:t>
            </a:r>
            <a:r>
              <a:rPr lang="it-IT" sz="1400" dirty="0" smtClean="0"/>
              <a:t> de </a:t>
            </a:r>
            <a:r>
              <a:rPr lang="it-IT" sz="1400" dirty="0" err="1" smtClean="0"/>
              <a:t>bufflonne</a:t>
            </a:r>
            <a:r>
              <a:rPr lang="it-IT" sz="1400" dirty="0" smtClean="0"/>
              <a:t>. </a:t>
            </a:r>
            <a:endParaRPr lang="it-IT" sz="1400" b="1" dirty="0" smtClean="0"/>
          </a:p>
          <a:p>
            <a:r>
              <a:rPr lang="it-IT" sz="1400" b="1" dirty="0" smtClean="0"/>
              <a:t>Calabre: </a:t>
            </a:r>
            <a:r>
              <a:rPr lang="it-IT" sz="1400" dirty="0" smtClean="0"/>
              <a:t>Les «maccheroni» (pâtes </a:t>
            </a:r>
            <a:r>
              <a:rPr lang="it-IT" sz="1400" dirty="0" err="1" smtClean="0"/>
              <a:t>fraîches</a:t>
            </a:r>
            <a:r>
              <a:rPr lang="it-IT" sz="1400" dirty="0" smtClean="0"/>
              <a:t>) à base de </a:t>
            </a:r>
            <a:r>
              <a:rPr lang="it-IT" sz="1400" dirty="0" err="1" smtClean="0"/>
              <a:t>sauce</a:t>
            </a:r>
            <a:r>
              <a:rPr lang="it-IT" sz="1400" dirty="0" smtClean="0"/>
              <a:t> tomate e </a:t>
            </a:r>
            <a:r>
              <a:rPr lang="it-IT" sz="1400" dirty="0" err="1" smtClean="0"/>
              <a:t>basilic</a:t>
            </a:r>
            <a:r>
              <a:rPr lang="it-IT" sz="1400" dirty="0" smtClean="0"/>
              <a:t> qui </a:t>
            </a:r>
            <a:r>
              <a:rPr lang="it-IT" sz="1400" dirty="0" err="1" smtClean="0"/>
              <a:t>remonte</a:t>
            </a:r>
            <a:r>
              <a:rPr lang="it-IT" sz="1400" dirty="0" smtClean="0"/>
              <a:t> à la </a:t>
            </a:r>
            <a:r>
              <a:rPr lang="it-IT" sz="1400" dirty="0" err="1" smtClean="0"/>
              <a:t>tradition</a:t>
            </a:r>
            <a:r>
              <a:rPr lang="it-IT" sz="1400" dirty="0" smtClean="0"/>
              <a:t> de la </a:t>
            </a:r>
            <a:r>
              <a:rPr lang="it-IT" sz="1400" dirty="0" err="1" smtClean="0"/>
              <a:t>Grèce</a:t>
            </a:r>
            <a:r>
              <a:rPr lang="it-IT" sz="1400" dirty="0" smtClean="0"/>
              <a:t> antique.</a:t>
            </a:r>
            <a:endParaRPr lang="it-IT" sz="1400" b="1" dirty="0" smtClean="0"/>
          </a:p>
          <a:p>
            <a:r>
              <a:rPr lang="it-IT" sz="1400" b="1" dirty="0" err="1" smtClean="0"/>
              <a:t>Sicile</a:t>
            </a:r>
            <a:r>
              <a:rPr lang="it-IT" sz="1400" b="1" dirty="0" smtClean="0"/>
              <a:t>: </a:t>
            </a:r>
            <a:r>
              <a:rPr lang="it-IT" sz="1400" dirty="0" smtClean="0"/>
              <a:t>le cannolo est </a:t>
            </a:r>
            <a:r>
              <a:rPr lang="it-IT" sz="1400" dirty="0" err="1" smtClean="0"/>
              <a:t>composé</a:t>
            </a:r>
            <a:r>
              <a:rPr lang="it-IT" sz="1400" dirty="0" smtClean="0"/>
              <a:t> d’une </a:t>
            </a:r>
            <a:r>
              <a:rPr lang="it-IT" sz="1400" dirty="0" err="1" smtClean="0"/>
              <a:t>croûte</a:t>
            </a:r>
            <a:r>
              <a:rPr lang="it-IT" sz="1400" dirty="0" smtClean="0"/>
              <a:t> en forme de </a:t>
            </a:r>
            <a:r>
              <a:rPr lang="it-IT" sz="1400" dirty="0" err="1" smtClean="0"/>
              <a:t>coquille</a:t>
            </a:r>
            <a:r>
              <a:rPr lang="it-IT" sz="1400" dirty="0" smtClean="0"/>
              <a:t> de </a:t>
            </a:r>
            <a:r>
              <a:rPr lang="it-IT" sz="1400" dirty="0" err="1" smtClean="0"/>
              <a:t>pâte</a:t>
            </a:r>
            <a:r>
              <a:rPr lang="it-IT" sz="1400" dirty="0" smtClean="0"/>
              <a:t> </a:t>
            </a:r>
            <a:r>
              <a:rPr lang="it-IT" sz="1400" dirty="0" err="1" smtClean="0"/>
              <a:t>frite</a:t>
            </a:r>
            <a:r>
              <a:rPr lang="it-IT" sz="1400" dirty="0" smtClean="0"/>
              <a:t>, et </a:t>
            </a:r>
            <a:r>
              <a:rPr lang="it-IT" sz="1400" dirty="0" err="1" smtClean="0"/>
              <a:t>remplie</a:t>
            </a:r>
            <a:r>
              <a:rPr lang="it-IT" sz="1400" dirty="0" smtClean="0"/>
              <a:t> d’une farse </a:t>
            </a:r>
            <a:r>
              <a:rPr lang="it-IT" sz="1400" dirty="0" err="1" smtClean="0"/>
              <a:t>sucrée</a:t>
            </a:r>
            <a:r>
              <a:rPr lang="it-IT" sz="1400" dirty="0" smtClean="0"/>
              <a:t> et </a:t>
            </a:r>
            <a:r>
              <a:rPr lang="it-IT" sz="1400" dirty="0" err="1" smtClean="0"/>
              <a:t>crémeuse</a:t>
            </a:r>
            <a:r>
              <a:rPr lang="it-IT" sz="1400" dirty="0" smtClean="0"/>
              <a:t> à base de ricotta.</a:t>
            </a:r>
          </a:p>
          <a:p>
            <a:r>
              <a:rPr lang="it-IT" sz="1400" b="1" dirty="0" err="1" smtClean="0"/>
              <a:t>Sardaigne</a:t>
            </a:r>
            <a:r>
              <a:rPr lang="it-IT" sz="1400" b="1" dirty="0" smtClean="0"/>
              <a:t>: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culurgiônes</a:t>
            </a:r>
            <a:r>
              <a:rPr lang="it-IT" sz="1400" dirty="0" smtClean="0"/>
              <a:t> </a:t>
            </a:r>
            <a:r>
              <a:rPr lang="it-IT" sz="1400" dirty="0" err="1" smtClean="0"/>
              <a:t>sont</a:t>
            </a:r>
            <a:r>
              <a:rPr lang="it-IT" sz="1400" dirty="0" smtClean="0"/>
              <a:t> </a:t>
            </a:r>
            <a:r>
              <a:rPr lang="it-IT" sz="1400" dirty="0" err="1" smtClean="0"/>
              <a:t>les</a:t>
            </a:r>
            <a:r>
              <a:rPr lang="it-IT" sz="1400" dirty="0" smtClean="0"/>
              <a:t> </a:t>
            </a:r>
            <a:r>
              <a:rPr lang="it-IT" sz="1400" dirty="0" err="1" smtClean="0"/>
              <a:t>classiques</a:t>
            </a:r>
            <a:r>
              <a:rPr lang="it-IT" sz="1400" dirty="0" smtClean="0"/>
              <a:t> ravioli de </a:t>
            </a:r>
            <a:r>
              <a:rPr lang="it-IT" sz="1400" dirty="0" err="1" smtClean="0"/>
              <a:t>Sardaigne</a:t>
            </a:r>
            <a:r>
              <a:rPr lang="it-IT" sz="1400" dirty="0" smtClean="0"/>
              <a:t> à base de </a:t>
            </a:r>
            <a:r>
              <a:rPr lang="it-IT" sz="1400" dirty="0" err="1" smtClean="0"/>
              <a:t>pommes</a:t>
            </a:r>
            <a:r>
              <a:rPr lang="it-IT" sz="1400" dirty="0" smtClean="0"/>
              <a:t> de terre, </a:t>
            </a:r>
            <a:r>
              <a:rPr lang="it-IT" sz="1400" dirty="0" err="1" smtClean="0"/>
              <a:t>fromage</a:t>
            </a:r>
            <a:r>
              <a:rPr lang="it-IT" sz="1400" dirty="0" smtClean="0"/>
              <a:t> de </a:t>
            </a:r>
            <a:r>
              <a:rPr lang="it-IT" sz="1400" dirty="0" err="1" smtClean="0"/>
              <a:t>brebis</a:t>
            </a:r>
            <a:r>
              <a:rPr lang="it-IT" sz="1400" dirty="0" smtClean="0"/>
              <a:t>, </a:t>
            </a:r>
            <a:r>
              <a:rPr lang="it-IT" sz="1400" dirty="0" err="1" smtClean="0"/>
              <a:t>oignons</a:t>
            </a:r>
            <a:r>
              <a:rPr lang="it-IT" sz="1400" dirty="0" smtClean="0"/>
              <a:t> et </a:t>
            </a:r>
            <a:r>
              <a:rPr lang="it-IT" sz="1400" dirty="0" err="1" smtClean="0"/>
              <a:t>menthe</a:t>
            </a:r>
            <a:r>
              <a:rPr lang="it-IT" sz="1400" dirty="0" smtClean="0"/>
              <a:t>.</a:t>
            </a:r>
            <a:endParaRPr lang="it-IT" sz="1400" b="1" dirty="0" smtClean="0"/>
          </a:p>
          <a:p>
            <a:endParaRPr lang="it-IT" sz="1200" b="1" dirty="0"/>
          </a:p>
        </p:txBody>
      </p:sp>
    </p:spTree>
    <p:extLst>
      <p:ext uri="{BB962C8B-B14F-4D97-AF65-F5344CB8AC3E}">
        <p14:creationId xmlns="" xmlns:p14="http://schemas.microsoft.com/office/powerpoint/2010/main" val="12533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571</Words>
  <Application>Microsoft Office PowerPoint</Application>
  <PresentationFormat>Presentazione su schermo (4:3)</PresentationFormat>
  <Paragraphs>85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lablingue</dc:creator>
  <cp:lastModifiedBy>AULADOCENTI</cp:lastModifiedBy>
  <cp:revision>35</cp:revision>
  <dcterms:created xsi:type="dcterms:W3CDTF">2017-12-22T10:17:30Z</dcterms:created>
  <dcterms:modified xsi:type="dcterms:W3CDTF">2018-02-01T17:38:35Z</dcterms:modified>
</cp:coreProperties>
</file>