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zIU7bths0qc" TargetMode="Externa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_Oh8_RRqjY7gAac-mo4OW7On_YoSHe2APzLGzexmYIE/edit?usp=sharing" TargetMode="Externa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docs.google.com/presentation/d/1Kgo-H5BBtz0YCYNVL-9wno0x5Rq9isTC2LpmeCJfPbk/edit?usp=sharing" TargetMode="Externa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rive.google.com/file/d/0B7AnqZYewEAnZlE1NWhHVXBIUDQ/view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twinspace.etwinning.net/76043/pages/page/623634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16037" y="2053607"/>
            <a:ext cx="9758363" cy="743062"/>
          </a:xfrm>
        </p:spPr>
        <p:txBody>
          <a:bodyPr/>
          <a:lstStyle/>
          <a:p>
            <a:pPr algn="ctr"/>
            <a:r>
              <a:rPr lang="it-IT" sz="2400" dirty="0" err="1" smtClean="0">
                <a:solidFill>
                  <a:srgbClr val="002060"/>
                </a:solidFill>
                <a:latin typeface="Bernard MT Condensed" panose="02050806060905020404" pitchFamily="18" charset="0"/>
                <a:ea typeface="Verdana" panose="020B0604030504040204" pitchFamily="34" charset="0"/>
              </a:rPr>
              <a:t>Summer</a:t>
            </a:r>
            <a:r>
              <a:rPr lang="it-IT" sz="2400" dirty="0" smtClean="0">
                <a:solidFill>
                  <a:srgbClr val="002060"/>
                </a:solidFill>
                <a:latin typeface="Bernard MT Condensed" panose="02050806060905020404" pitchFamily="18" charset="0"/>
                <a:ea typeface="Verdana" panose="020B0604030504040204" pitchFamily="34" charset="0"/>
              </a:rPr>
              <a:t> School Ambasciatori e Referenti </a:t>
            </a:r>
            <a:r>
              <a:rPr lang="it-IT" sz="2400" dirty="0" err="1" smtClean="0">
                <a:solidFill>
                  <a:srgbClr val="FFC000"/>
                </a:solidFill>
                <a:latin typeface="Bernard MT Condensed" panose="02050806060905020404" pitchFamily="18" charset="0"/>
                <a:ea typeface="Verdana" panose="020B0604030504040204" pitchFamily="34" charset="0"/>
              </a:rPr>
              <a:t>e</a:t>
            </a:r>
            <a:r>
              <a:rPr lang="it-IT" sz="2400" dirty="0" err="1" smtClean="0">
                <a:solidFill>
                  <a:srgbClr val="002060"/>
                </a:solidFill>
                <a:latin typeface="Bernard MT Condensed" panose="02050806060905020404" pitchFamily="18" charset="0"/>
                <a:ea typeface="Verdana" panose="020B0604030504040204" pitchFamily="34" charset="0"/>
              </a:rPr>
              <a:t>Twinning</a:t>
            </a:r>
            <a:r>
              <a:rPr lang="it-IT" sz="2400" dirty="0" smtClean="0">
                <a:solidFill>
                  <a:srgbClr val="002060"/>
                </a:solidFill>
                <a:latin typeface="Bernard MT Condensed" panose="02050806060905020404" pitchFamily="18" charset="0"/>
                <a:ea typeface="Verdana" panose="020B0604030504040204" pitchFamily="34" charset="0"/>
              </a:rPr>
              <a:t>  </a:t>
            </a:r>
            <a:endParaRPr lang="it-IT" sz="2400" dirty="0">
              <a:solidFill>
                <a:srgbClr val="002060"/>
              </a:solidFill>
              <a:latin typeface="Bernard MT Condensed" panose="02050806060905020404" pitchFamily="18" charset="0"/>
              <a:ea typeface="Verdana" panose="020B0604030504040204" pitchFamily="34" charset="0"/>
            </a:endParaRPr>
          </a:p>
        </p:txBody>
      </p:sp>
      <p:pic>
        <p:nvPicPr>
          <p:cNvPr id="4" name="zIU7bths0q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0375" y="3996998"/>
            <a:ext cx="3400566" cy="1912819"/>
          </a:xfrm>
          <a:prstGeom prst="rect">
            <a:avLst/>
          </a:prstGeom>
        </p:spPr>
      </p:pic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4259315" y="4267259"/>
            <a:ext cx="4157661" cy="1570209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Teach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Meet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Scuola Internazionale di Alta Formazione SIAF</a:t>
            </a:r>
          </a:p>
          <a:p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Volterra (PI) ,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14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luglio 2019 </a:t>
            </a:r>
          </a:p>
          <a:p>
            <a:endParaRPr lang="it-IT" dirty="0"/>
          </a:p>
        </p:txBody>
      </p:sp>
      <p:pic>
        <p:nvPicPr>
          <p:cNvPr id="1026" name="Picture 2" descr="ambasciatori h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5437"/>
            <a:ext cx="3443287" cy="215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514600" y="2759374"/>
            <a:ext cx="6807200" cy="1200329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 micro-eventi </a:t>
            </a:r>
          </a:p>
          <a:p>
            <a:pPr algn="ctr"/>
            <a:r>
              <a:rPr lang="it-IT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Seminari mirati in scuole secondarie della provincia di Pavia</a:t>
            </a:r>
            <a:endParaRPr lang="it-IT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60337" y="5927555"/>
            <a:ext cx="10725985" cy="86177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it-IT" i="1" u="sng" dirty="0"/>
              <a:t>Laura Gentili – Ambasciatrice Regionale </a:t>
            </a:r>
            <a:r>
              <a:rPr lang="it-IT" i="1" u="sng" dirty="0" smtClean="0"/>
              <a:t>Lombardia </a:t>
            </a:r>
          </a:p>
          <a:p>
            <a:pPr algn="r"/>
            <a:r>
              <a:rPr lang="it-IT" sz="1600" i="1" dirty="0" smtClean="0"/>
              <a:t>Istituto Statale di Istruzione Superiore «</a:t>
            </a:r>
            <a:r>
              <a:rPr lang="it-IT" sz="1600" i="1" dirty="0" err="1" smtClean="0"/>
              <a:t>F.Gonzaga</a:t>
            </a:r>
            <a:r>
              <a:rPr lang="it-IT" sz="1600" i="1" dirty="0" smtClean="0"/>
              <a:t>» Castiglione delle Stiviere (MN) </a:t>
            </a:r>
            <a:r>
              <a:rPr lang="it-IT" sz="1600" b="1" i="1" dirty="0" smtClean="0">
                <a:solidFill>
                  <a:schemeClr val="accent5"/>
                </a:solidFill>
              </a:rPr>
              <a:t>laura2gentili@gmail.com</a:t>
            </a:r>
            <a:endParaRPr lang="it-IT" sz="1600" b="1" i="1" dirty="0">
              <a:solidFill>
                <a:schemeClr val="accent5"/>
              </a:solidFill>
            </a:endParaRPr>
          </a:p>
          <a:p>
            <a:pPr algn="r"/>
            <a:endParaRPr lang="it-IT" sz="1600" i="1" dirty="0"/>
          </a:p>
        </p:txBody>
      </p:sp>
      <p:sp>
        <p:nvSpPr>
          <p:cNvPr id="8" name="AutoShape 4" descr="Risultati immagini per logo etwinning"/>
          <p:cNvSpPr>
            <a:spLocks noChangeAspect="1" noChangeArrowheads="1"/>
          </p:cNvSpPr>
          <p:nvPr/>
        </p:nvSpPr>
        <p:spPr bwMode="auto">
          <a:xfrm>
            <a:off x="413154" y="287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6" descr="Risultati immagini per logo etwinn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2" name="Picture 8" descr="Risultati immagini per logo etwinn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424" y="378103"/>
            <a:ext cx="2321860" cy="158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50" y="4612110"/>
            <a:ext cx="2034078" cy="1168982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3478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62288" y="21605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89" y="1457325"/>
            <a:ext cx="8426099" cy="4872038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9" name="CasellaDiTesto 8"/>
          <p:cNvSpPr txBox="1"/>
          <p:nvPr/>
        </p:nvSpPr>
        <p:spPr>
          <a:xfrm>
            <a:off x="732188" y="271463"/>
            <a:ext cx="842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Esperienze formative a confronto</a:t>
            </a:r>
            <a:endParaRPr lang="it-IT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509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9743" y="4395786"/>
            <a:ext cx="9618624" cy="2262189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Il contributo offerto alle scuole che hanno richiesto un intervento in loco è stato calibrato sulle specifiche esigenze degli Istituti e sui destinatari: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t-IT" dirty="0" smtClean="0">
                <a:solidFill>
                  <a:schemeClr val="tx2"/>
                </a:solidFill>
                <a:latin typeface="Bahnschrift SemiBold" panose="020B0502040204020203" pitchFamily="34" charset="0"/>
              </a:rPr>
              <a:t>Docenti </a:t>
            </a:r>
            <a:r>
              <a:rPr lang="it-IT" dirty="0">
                <a:solidFill>
                  <a:schemeClr val="tx2"/>
                </a:solidFill>
                <a:latin typeface="Bahnschrift SemiBold" panose="020B0502040204020203" pitchFamily="34" charset="0"/>
              </a:rPr>
              <a:t>di lingue, studenti e </a:t>
            </a:r>
            <a:r>
              <a:rPr lang="it-IT" dirty="0" smtClean="0">
                <a:solidFill>
                  <a:schemeClr val="tx2"/>
                </a:solidFill>
                <a:latin typeface="Bahnschrift SemiBold" panose="020B0502040204020203" pitchFamily="34" charset="0"/>
              </a:rPr>
              <a:t>genitori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it-IT" dirty="0" smtClean="0">
                <a:solidFill>
                  <a:schemeClr val="tx2"/>
                </a:solidFill>
                <a:latin typeface="Bahnschrift SemiBold" panose="020B0502040204020203" pitchFamily="34" charset="0"/>
              </a:rPr>
              <a:t>Docenti </a:t>
            </a:r>
            <a:r>
              <a:rPr lang="it-IT" dirty="0">
                <a:solidFill>
                  <a:schemeClr val="tx2"/>
                </a:solidFill>
                <a:latin typeface="Bahnschrift SemiBold" panose="020B0502040204020203" pitchFamily="34" charset="0"/>
              </a:rPr>
              <a:t>vari e Dirigente </a:t>
            </a:r>
            <a:r>
              <a:rPr lang="it-IT" dirty="0" smtClean="0">
                <a:solidFill>
                  <a:schemeClr val="tx2"/>
                </a:solidFill>
                <a:latin typeface="Bahnschrift SemiBold" panose="020B0502040204020203" pitchFamily="34" charset="0"/>
              </a:rPr>
              <a:t>scolastico</a:t>
            </a:r>
          </a:p>
          <a:p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L’azione di supporto è partita dall’esame di progetti realizzati da docenti neo-iscritti sulla piattaforma </a:t>
            </a:r>
            <a:r>
              <a:rPr lang="it-IT" dirty="0" err="1" smtClean="0">
                <a:solidFill>
                  <a:schemeClr val="accent5">
                    <a:lumMod val="75000"/>
                  </a:schemeClr>
                </a:solidFill>
              </a:rPr>
              <a:t>eTwinning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 come esempio di pratica «su misura»</a:t>
            </a:r>
          </a:p>
          <a:p>
            <a:endParaRPr lang="it-IT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it-IT" dirty="0"/>
          </a:p>
        </p:txBody>
      </p:sp>
      <p:graphicFrame>
        <p:nvGraphicFramePr>
          <p:cNvPr id="4" name="Oggetto 3">
            <a:hlinkClick r:id="rId3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740637"/>
              </p:ext>
            </p:extLst>
          </p:nvPr>
        </p:nvGraphicFramePr>
        <p:xfrm>
          <a:off x="5123405" y="1700213"/>
          <a:ext cx="4764962" cy="2695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Immagine bitmap" r:id="rId4" imgW="7610400" imgH="4305240" progId="Paint.Picture">
                  <p:embed/>
                </p:oleObj>
              </mc:Choice>
              <mc:Fallback>
                <p:oleObj name="Immagine bitmap" r:id="rId4" imgW="7610400" imgH="43052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23405" y="1700213"/>
                        <a:ext cx="4764962" cy="2695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4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743" y="1700213"/>
            <a:ext cx="4705926" cy="269557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68124" y="409873"/>
            <a:ext cx="8055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</a:t>
            </a:r>
            <a:r>
              <a:rPr lang="it-IT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nterventi «on-demand»</a:t>
            </a:r>
            <a:endParaRPr lang="it-IT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90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14151" y="-2042"/>
            <a:ext cx="106043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Didattica progettuale «express»</a:t>
            </a:r>
            <a:endParaRPr lang="it-IT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Immagine 5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0382" r="6542"/>
          <a:stretch/>
        </p:blipFill>
        <p:spPr>
          <a:xfrm rot="21271808">
            <a:off x="777741" y="986319"/>
            <a:ext cx="6188257" cy="37279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 r="4983"/>
          <a:stretch/>
        </p:blipFill>
        <p:spPr>
          <a:xfrm rot="798673">
            <a:off x="6053778" y="2332657"/>
            <a:ext cx="5564827" cy="342378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14151" y="5000747"/>
            <a:ext cx="7533562" cy="147732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Nei seminari di formazione sono stati forniti esempi visuali pratici basati sull’osservazione dell’attività progettuale svolta, resa tangibile da schematizzazioni essenziali, al fine di valorizzare l’operato di studenti e docenti a partire dalle prime fasi di lavoro nel </a:t>
            </a:r>
            <a:r>
              <a:rPr lang="it-IT" dirty="0" err="1" smtClean="0"/>
              <a:t>Twinspace</a:t>
            </a:r>
            <a:r>
              <a:rPr lang="it-IT" dirty="0" smtClean="0"/>
              <a:t> ed incoraggiarne la prosecuzione «assistita» e il monitoraggio in itinere.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11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152" y="886192"/>
            <a:ext cx="5207591" cy="597180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640113" y="0"/>
            <a:ext cx="87885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  <a:r>
              <a:rPr lang="it-IT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ondividere è per sempre </a:t>
            </a:r>
            <a:endParaRPr lang="it-IT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7" name="Picture 2" descr="https://live.etwinning.net/files/live/feeds/8/78/178/358178/b6167a4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" t="2364" r="4050" b="12980"/>
          <a:stretch/>
        </p:blipFill>
        <p:spPr bwMode="auto">
          <a:xfrm>
            <a:off x="275771" y="3381830"/>
            <a:ext cx="6382034" cy="282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75771" y="923330"/>
            <a:ext cx="6447381" cy="258532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Anche quando gli esiti del progetto non rispecchiano le aspettative iniziali, o in caso di cambiamenti di percorso, è sempre possibile partecipare alle fasi progettuali in modo collaborativo (e di conseguenza conferire un valore aggiunto alle scelte condivise) attraverso riflessioni sull’esperienza svolta o tramite attività finali di autovalutazione sull’impatto esercitato (nel contesto territoriale e scolastico dell’Istituto di riferimento), per assicurare un’azione formativa nel tempo e migliorare nelle esperienze a venire.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50877" y="6203492"/>
            <a:ext cx="433484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it-IT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Grazie per l’attenzione! </a:t>
            </a:r>
            <a:endParaRPr lang="it-IT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360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1039</TotalTime>
  <Words>264</Words>
  <Application>Microsoft Office PowerPoint</Application>
  <PresentationFormat>Widescreen</PresentationFormat>
  <Paragraphs>19</Paragraphs>
  <Slides>5</Slides>
  <Notes>0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4" baseType="lpstr">
      <vt:lpstr>Arial</vt:lpstr>
      <vt:lpstr>Bahnschrift SemiBold</vt:lpstr>
      <vt:lpstr>Bernard MT Condensed</vt:lpstr>
      <vt:lpstr>Trebuchet MS</vt:lpstr>
      <vt:lpstr>Verdana</vt:lpstr>
      <vt:lpstr>Wingdings</vt:lpstr>
      <vt:lpstr>Wingdings 3</vt:lpstr>
      <vt:lpstr>Sfaccettatura</vt:lpstr>
      <vt:lpstr>Immagine bitmap</vt:lpstr>
      <vt:lpstr>Summer School Ambasciatori e Referenti eTwinning 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Laura Gentili</dc:creator>
  <cp:lastModifiedBy>Laura Gentili</cp:lastModifiedBy>
  <cp:revision>32</cp:revision>
  <dcterms:created xsi:type="dcterms:W3CDTF">2019-07-07T21:00:00Z</dcterms:created>
  <dcterms:modified xsi:type="dcterms:W3CDTF">2019-07-09T04:52:54Z</dcterms:modified>
</cp:coreProperties>
</file>