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86D58D9-7634-44C3-9B2B-2B87A14CE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369796C0-8679-4D82-ACF3-6A8DCF90E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4C67CC4-C8D9-418D-812C-8009214B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70D171B-649A-46FE-9BCA-0A5D3A63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68D105B-4807-4DAB-8338-133829A9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9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E57FA09-EEDF-444D-980A-8199ECBE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5590223D-011E-424F-83B0-5EF9D978C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6D43745-3557-47D3-9B3A-77019AFB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7BFA1AD-A1A3-49F6-8415-79B0A04B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A644D29-3DA1-4951-AACE-9B9BAC21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7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4485DAF1-F2DC-4723-9F0D-216FB258A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2280B2ED-1881-4785-8BEE-0257BE786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EED3AA1-9DFB-4BF9-BA9C-AB2C4E5B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D421E5C-2F5C-48BC-BE14-81077F67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5972FEC-B588-4448-A9E5-7D3478E3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9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D7F53AF-D399-46D1-AAF0-E698A719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21DA429-0A7A-4AA5-A815-AD9734642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3E7B169-3AEC-4224-99A7-B2160F95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E4A956D-57EE-46FA-9287-87BE7638E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76E2562-D176-4ED4-A5AE-C02807A3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8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37445ED-9E90-4599-9AA1-BB5D3373B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8C00C480-BF04-469A-90B1-8246B4707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F591E990-6A2E-48C9-B1B3-D1E350E1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8978048-B764-47C6-B369-F4612D9A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3C43E3E-B323-4972-BC1E-9A75291DC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8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AC0A04B-5687-4A00-B0F6-F96E40B6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FFD6353-9B07-45C0-83AD-A61CC66D5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80C2DA77-15E7-4A17-B8C4-065B57D64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C23E8F93-E901-4124-A306-EF1564D6A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7B7521EA-8D80-4CC2-A8F2-A18FC101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04D4AC1-3B92-4AEC-AF40-28ADFA17D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48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221DC5B-3DDD-45FB-9AED-7FEB3E42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5D4F3C9-AD7A-439A-9C3D-F95AA6CEB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34B00910-9F94-4E3D-995C-3C3DC4490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36F97D27-91B6-4EFC-8700-7D514C996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BAB8AEA-8E34-449F-BF5D-45916DC13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3030FA11-AF0C-4889-B96B-09402922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DDB5FCF0-8CDC-42D7-A25A-96FC8594F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32B51FF6-028D-4BB5-ACF0-47E288C2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2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A1DBA42-15D6-4CAD-B01B-AFCEA5CB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479DFFF7-3A08-4B2E-83CE-929D8355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8FA65B9D-9511-41A2-9B95-02E0B2AA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06982687-8BAA-4316-A4A9-B3F68154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1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77CBFF81-D78F-41E4-B3D3-20FFA61E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8B49EDEB-AD77-4C08-BAB0-3012D4072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952A9674-CD0F-46C0-BE8E-97D235A0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88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0D06A71-91AE-42F4-89C2-089AB0E4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0EFC36B-41D4-45BD-8F62-F19102E69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998EE92B-00D3-48CD-A4F4-1D3BF4DF6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38C17FEF-CF32-4744-86F0-A93655873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D059C26-110F-4877-AE9A-71474BC2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95F98B15-29EF-4F0F-A9A0-BF64A4D3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08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B5EA3B4-962C-44CB-B86A-4B8041477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5805BE8B-FAC5-4632-8627-6F5C83FB4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D216BDD0-2A16-41C9-AAD2-A54ECE48C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2B3ABD9F-D072-4287-953C-373C67E6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5D95A254-BC56-497E-BD10-A6E5FF1A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9483199-5B4E-49D4-BEC0-A7AA6E23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94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CAFB7A34-73A6-4AAF-8557-EAC5BC9A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GB"/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C2BB37E-B6A2-4802-8B4D-B0B890105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B11143C-E4F3-4305-A161-C4D5ACA47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0CB7-4284-4794-9F09-E9F0580DA974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4A4E0AD-6318-4ACA-94FC-6EC973C6A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C61C2BF-102E-4DFA-93F3-A382CFB133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6E88F-E82E-4CAB-9A30-0B91CD1E1F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40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Eesti lipp kleebis 117x76mm EVL1 - Ladu24.ee">
            <a:extLst>
              <a:ext uri="{FF2B5EF4-FFF2-40B4-BE49-F238E27FC236}">
                <a16:creationId xmlns:a16="http://schemas.microsoft.com/office/drawing/2014/main" id="{D5E195CB-8517-4E3A-9FD5-0B4522275F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4DC1CA91-9A98-4E09-93E1-FFB9E1DC1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t-EE">
                <a:solidFill>
                  <a:srgbClr val="FFFFFF"/>
                </a:solidFill>
              </a:rPr>
              <a:t>Estonia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069418EE-4003-4500-BF22-9A3D10DD9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t-EE">
                <a:solidFill>
                  <a:srgbClr val="FFFFFF"/>
                </a:solidFill>
              </a:rPr>
              <a:t>Estonians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6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13B067F-3154-4968-A886-DF93A787E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56" name="Oval 79">
              <a:extLst>
                <a:ext uri="{FF2B5EF4-FFF2-40B4-BE49-F238E27FC236}">
                  <a16:creationId xmlns:a16="http://schemas.microsoft.com/office/drawing/2014/main" id="{97583D6C-C05B-47AB-8540-B2700B82A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Oval 80">
              <a:extLst>
                <a:ext uri="{FF2B5EF4-FFF2-40B4-BE49-F238E27FC236}">
                  <a16:creationId xmlns:a16="http://schemas.microsoft.com/office/drawing/2014/main" id="{6501AD91-D973-4968-95E4-4C26CFD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Oval 81">
              <a:extLst>
                <a:ext uri="{FF2B5EF4-FFF2-40B4-BE49-F238E27FC236}">
                  <a16:creationId xmlns:a16="http://schemas.microsoft.com/office/drawing/2014/main" id="{5C165989-F5FE-4BB6-9817-E7828CB1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Oval 82">
              <a:extLst>
                <a:ext uri="{FF2B5EF4-FFF2-40B4-BE49-F238E27FC236}">
                  <a16:creationId xmlns:a16="http://schemas.microsoft.com/office/drawing/2014/main" id="{6B0649CC-B912-4E82-BEA0-DA75ECB19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0" name="Oval 83">
              <a:extLst>
                <a:ext uri="{FF2B5EF4-FFF2-40B4-BE49-F238E27FC236}">
                  <a16:creationId xmlns:a16="http://schemas.microsoft.com/office/drawing/2014/main" id="{6BA08C17-C9A5-4FA8-ABC4-44FB3B869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Oval 84">
              <a:extLst>
                <a:ext uri="{FF2B5EF4-FFF2-40B4-BE49-F238E27FC236}">
                  <a16:creationId xmlns:a16="http://schemas.microsoft.com/office/drawing/2014/main" id="{70DEAC6C-553C-437E-BC17-D4495233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ealkiri 1">
            <a:extLst>
              <a:ext uri="{FF2B5EF4-FFF2-40B4-BE49-F238E27FC236}">
                <a16:creationId xmlns:a16="http://schemas.microsoft.com/office/drawing/2014/main" id="{68248A65-5235-4002-BCC6-49B033CD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4018137"/>
            <a:ext cx="5071221" cy="2129586"/>
          </a:xfrm>
          <a:noFill/>
        </p:spPr>
        <p:txBody>
          <a:bodyPr anchor="t">
            <a:normAutofit/>
          </a:bodyPr>
          <a:lstStyle/>
          <a:p>
            <a:r>
              <a:rPr lang="et-EE" sz="4800">
                <a:solidFill>
                  <a:schemeClr val="bg1"/>
                </a:solidFill>
              </a:rPr>
              <a:t>Facts</a:t>
            </a:r>
            <a:endParaRPr lang="en-GB" sz="4800">
              <a:solidFill>
                <a:schemeClr val="bg1"/>
              </a:solidFill>
            </a:endParaRPr>
          </a:p>
        </p:txBody>
      </p:sp>
      <p:pic>
        <p:nvPicPr>
          <p:cNvPr id="2054" name="Picture 6" descr="Things to do in Tallinn : Museums and attractions | musement">
            <a:extLst>
              <a:ext uri="{FF2B5EF4-FFF2-40B4-BE49-F238E27FC236}">
                <a16:creationId xmlns:a16="http://schemas.microsoft.com/office/drawing/2014/main" id="{00F54853-673B-4F44-A0C9-D8E3ECA6D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4580" y="617779"/>
            <a:ext cx="6236623" cy="326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" name="Group 102">
            <a:extLst>
              <a:ext uri="{FF2B5EF4-FFF2-40B4-BE49-F238E27FC236}">
                <a16:creationId xmlns:a16="http://schemas.microsoft.com/office/drawing/2014/main" id="{1F4E1649-4D1F-4A91-AF97-A254BFDD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FE483602-62F9-474D-9C9B-5EE4CD76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DD7D1AC0-A6C7-40E3-9841-F34AC831A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951C4DD-7427-497D-9DE3-9D731D3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0EE18298-0BF5-4D7A-921A-2F4186E8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Oval 108">
            <a:extLst>
              <a:ext uri="{FF2B5EF4-FFF2-40B4-BE49-F238E27FC236}">
                <a16:creationId xmlns:a16="http://schemas.microsoft.com/office/drawing/2014/main" id="{773AEA78-C03B-40B7-9D11-DC022119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00000">
            <a:off x="10150845" y="4270841"/>
            <a:ext cx="1897885" cy="1897885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9E39FF2-D3B2-47F8-AF64-EAE0C3E2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304" y="4018143"/>
            <a:ext cx="5549111" cy="2129599"/>
          </a:xfrm>
          <a:noFill/>
        </p:spPr>
        <p:txBody>
          <a:bodyPr anchor="t">
            <a:normAutofit/>
          </a:bodyPr>
          <a:lstStyle/>
          <a:p>
            <a:r>
              <a:rPr lang="et-EE" sz="1800">
                <a:solidFill>
                  <a:schemeClr val="bg1"/>
                </a:solidFill>
              </a:rPr>
              <a:t>Capital City is Tallinn</a:t>
            </a:r>
          </a:p>
          <a:p>
            <a:r>
              <a:rPr lang="et-EE" sz="1800">
                <a:solidFill>
                  <a:schemeClr val="bg1"/>
                </a:solidFill>
              </a:rPr>
              <a:t>Population is 1,3 mil</a:t>
            </a:r>
          </a:p>
          <a:p>
            <a:r>
              <a:rPr lang="et-EE" sz="1800">
                <a:solidFill>
                  <a:schemeClr val="bg1"/>
                </a:solidFill>
              </a:rPr>
              <a:t>President Alar Karis </a:t>
            </a:r>
          </a:p>
        </p:txBody>
      </p:sp>
    </p:spTree>
    <p:extLst>
      <p:ext uri="{BB962C8B-B14F-4D97-AF65-F5344CB8AC3E}">
        <p14:creationId xmlns:p14="http://schemas.microsoft.com/office/powerpoint/2010/main" val="244855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Mardipäev, 10. november – Opiq">
            <a:extLst>
              <a:ext uri="{FF2B5EF4-FFF2-40B4-BE49-F238E27FC236}">
                <a16:creationId xmlns:a16="http://schemas.microsoft.com/office/drawing/2014/main" id="{970E6368-C5F0-47F7-BE91-FE638346BF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1" b="1245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89863F65-4F96-49E4-AE10-2BA8B8CC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t-EE" sz="4000">
                <a:solidFill>
                  <a:srgbClr val="FFFFFF"/>
                </a:solidFill>
              </a:rPr>
              <a:t>Mardipäev</a:t>
            </a:r>
            <a:endParaRPr lang="en-GB" sz="400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BF7348F-FD0C-4831-A0E2-EDD67D2A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et-EE" sz="2000">
                <a:solidFill>
                  <a:srgbClr val="FFFFFF"/>
                </a:solidFill>
              </a:rPr>
              <a:t>10. November</a:t>
            </a:r>
          </a:p>
          <a:p>
            <a:r>
              <a:rPr lang="et-EE" sz="2000">
                <a:solidFill>
                  <a:srgbClr val="FFFFFF"/>
                </a:solidFill>
              </a:rPr>
              <a:t>Got it’s name after a death fairy</a:t>
            </a:r>
          </a:p>
          <a:p>
            <a:r>
              <a:rPr lang="et-EE" sz="2000">
                <a:solidFill>
                  <a:srgbClr val="FFFFFF"/>
                </a:solidFill>
              </a:rPr>
              <a:t>According to a legend, some type of work was forbidden</a:t>
            </a:r>
          </a:p>
          <a:p>
            <a:r>
              <a:rPr lang="et-EE" sz="2000">
                <a:solidFill>
                  <a:srgbClr val="FFFFFF"/>
                </a:solidFill>
              </a:rPr>
              <a:t>It symbolises the end of fieldworks and the beginning of winter and indoor work</a:t>
            </a:r>
          </a:p>
          <a:p>
            <a:r>
              <a:rPr lang="et-EE" sz="2000">
                <a:solidFill>
                  <a:srgbClr val="FFFFFF"/>
                </a:solidFill>
              </a:rPr>
              <a:t>Nowadays people dress as a Mart and go</a:t>
            </a:r>
          </a:p>
        </p:txBody>
      </p:sp>
    </p:spTree>
    <p:extLst>
      <p:ext uri="{BB962C8B-B14F-4D97-AF65-F5344CB8AC3E}">
        <p14:creationId xmlns:p14="http://schemas.microsoft.com/office/powerpoint/2010/main" val="423885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50F34742-7FDA-41C5-8579-173F2D67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t-EE" sz="4000">
                <a:solidFill>
                  <a:schemeClr val="bg1"/>
                </a:solidFill>
              </a:rPr>
              <a:t>Kadripäev</a:t>
            </a:r>
            <a:endParaRPr lang="en-GB" sz="4000">
              <a:solidFill>
                <a:schemeClr val="bg1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D81A034-C349-4CBC-8AD5-AAD793AF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r>
              <a:rPr lang="et-EE" sz="2400">
                <a:solidFill>
                  <a:schemeClr val="bg1">
                    <a:alpha val="80000"/>
                  </a:schemeClr>
                </a:solidFill>
              </a:rPr>
              <a:t>25. November</a:t>
            </a:r>
          </a:p>
          <a:p>
            <a:r>
              <a:rPr lang="et-EE" sz="2400">
                <a:solidFill>
                  <a:schemeClr val="bg1">
                    <a:alpha val="80000"/>
                  </a:schemeClr>
                </a:solidFill>
              </a:rPr>
              <a:t>Got it’s name after a Christian saint Katariina</a:t>
            </a:r>
          </a:p>
          <a:p>
            <a:r>
              <a:rPr lang="et-EE" sz="2400">
                <a:solidFill>
                  <a:schemeClr val="bg1">
                    <a:alpha val="80000"/>
                  </a:schemeClr>
                </a:solidFill>
              </a:rPr>
              <a:t>People waited for herd luck</a:t>
            </a:r>
          </a:p>
          <a:p>
            <a:endParaRPr lang="en-GB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4098" name="Picture 2" descr="Kadripäev – Kirjatark">
            <a:extLst>
              <a:ext uri="{FF2B5EF4-FFF2-40B4-BE49-F238E27FC236}">
                <a16:creationId xmlns:a16="http://schemas.microsoft.com/office/drawing/2014/main" id="{1286E1FC-AAD4-48E6-9F5C-A3372D1A1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7571" y="1429488"/>
            <a:ext cx="4837832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19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sest kutsub rõõmus JAANIPÄEV... - Maakond - Saarte Hääl">
            <a:extLst>
              <a:ext uri="{FF2B5EF4-FFF2-40B4-BE49-F238E27FC236}">
                <a16:creationId xmlns:a16="http://schemas.microsoft.com/office/drawing/2014/main" id="{8203D9E3-6DE3-4BA9-B646-D233EE8187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116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634F7592-2741-4B94-902C-6A83C31AC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t-EE" sz="4000">
                <a:solidFill>
                  <a:srgbClr val="FFFFFF"/>
                </a:solidFill>
              </a:rPr>
              <a:t>Jaanipäev (Midsummer day)</a:t>
            </a:r>
            <a:endParaRPr lang="en-GB" sz="400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ED37F0B-9EC6-492B-B57A-31EFB4EE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et-EE" sz="2000">
                <a:solidFill>
                  <a:srgbClr val="FFFFFF"/>
                </a:solidFill>
              </a:rPr>
              <a:t>24. June</a:t>
            </a:r>
          </a:p>
          <a:p>
            <a:r>
              <a:rPr lang="et-EE" sz="2000">
                <a:solidFill>
                  <a:srgbClr val="FFFFFF"/>
                </a:solidFill>
              </a:rPr>
              <a:t>Got it’s name after John the Baptist, whos birthday is celebrated on that day</a:t>
            </a:r>
          </a:p>
          <a:p>
            <a:r>
              <a:rPr lang="et-EE" sz="2000">
                <a:solidFill>
                  <a:srgbClr val="FFFFFF"/>
                </a:solidFill>
              </a:rPr>
              <a:t>Bonfire</a:t>
            </a:r>
          </a:p>
          <a:p>
            <a:r>
              <a:rPr lang="et-EE" sz="2000">
                <a:solidFill>
                  <a:srgbClr val="FFFFFF"/>
                </a:solidFill>
              </a:rPr>
              <a:t>By some traditions people jump over the fire</a:t>
            </a:r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83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VERIVORST | Estonian Meat House">
            <a:extLst>
              <a:ext uri="{FF2B5EF4-FFF2-40B4-BE49-F238E27FC236}">
                <a16:creationId xmlns:a16="http://schemas.microsoft.com/office/drawing/2014/main" id="{61C9EBA2-997D-466E-AB8F-CB858CBA46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4" b="9898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92BEA81D-FCE1-4B5A-B6FE-BC9A70FF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t-EE" sz="4000">
                <a:solidFill>
                  <a:srgbClr val="FFFFFF"/>
                </a:solidFill>
              </a:rPr>
              <a:t>National symbols</a:t>
            </a:r>
            <a:endParaRPr lang="en-GB" sz="400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A68CB9F-9437-44EE-85AF-7EF358D7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et-EE" sz="2000">
                <a:solidFill>
                  <a:srgbClr val="FFFFFF"/>
                </a:solidFill>
              </a:rPr>
              <a:t>Blue cornflower (1969)</a:t>
            </a:r>
          </a:p>
          <a:p>
            <a:r>
              <a:rPr lang="et-EE" sz="2000">
                <a:solidFill>
                  <a:srgbClr val="FFFFFF"/>
                </a:solidFill>
              </a:rPr>
              <a:t>Barn swallow (1962)</a:t>
            </a:r>
          </a:p>
          <a:p>
            <a:r>
              <a:rPr lang="et-EE" sz="2000">
                <a:solidFill>
                  <a:srgbClr val="FFFFFF"/>
                </a:solidFill>
              </a:rPr>
              <a:t>G</a:t>
            </a:r>
            <a:r>
              <a:rPr lang="en-GB" sz="2000" i="0">
                <a:solidFill>
                  <a:srgbClr val="FFFFFF"/>
                </a:solidFill>
                <a:effectLst/>
              </a:rPr>
              <a:t>rey limestone</a:t>
            </a:r>
            <a:r>
              <a:rPr lang="et-EE" sz="2000" i="0">
                <a:solidFill>
                  <a:srgbClr val="FFFFFF"/>
                </a:solidFill>
                <a:effectLst/>
              </a:rPr>
              <a:t> (1992)</a:t>
            </a:r>
          </a:p>
          <a:p>
            <a:r>
              <a:rPr lang="et-EE" sz="2000">
                <a:solidFill>
                  <a:srgbClr val="FFFFFF"/>
                </a:solidFill>
              </a:rPr>
              <a:t>Baltic herring (2007)</a:t>
            </a:r>
          </a:p>
          <a:p>
            <a:r>
              <a:rPr lang="et-EE" sz="2000">
                <a:solidFill>
                  <a:srgbClr val="FFFFFF"/>
                </a:solidFill>
              </a:rPr>
              <a:t>Blood sausage :P :D &lt;3</a:t>
            </a:r>
          </a:p>
          <a:p>
            <a:r>
              <a:rPr lang="et-EE" sz="2000">
                <a:solidFill>
                  <a:srgbClr val="FFFFFF"/>
                </a:solidFill>
              </a:rPr>
              <a:t>Kama (</a:t>
            </a:r>
            <a:r>
              <a:rPr lang="en-GB" sz="2000" b="0" i="0">
                <a:solidFill>
                  <a:srgbClr val="FFFFFF"/>
                </a:solidFill>
                <a:effectLst/>
              </a:rPr>
              <a:t>mixture of roasted </a:t>
            </a:r>
            <a:r>
              <a:rPr lang="en-GB" sz="2000" b="0" i="0" u="none" strike="noStrike">
                <a:solidFill>
                  <a:srgbClr val="FFFFFF"/>
                </a:solidFill>
                <a:effectLst/>
              </a:rPr>
              <a:t>barley</a:t>
            </a:r>
            <a:r>
              <a:rPr lang="en-GB" sz="2000" b="0" i="0">
                <a:solidFill>
                  <a:srgbClr val="FFFFFF"/>
                </a:solidFill>
                <a:effectLst/>
              </a:rPr>
              <a:t>, </a:t>
            </a:r>
            <a:r>
              <a:rPr lang="en-GB" sz="2000" b="0" i="0" u="none" strike="noStrike">
                <a:solidFill>
                  <a:srgbClr val="FFFFFF"/>
                </a:solidFill>
                <a:effectLst/>
              </a:rPr>
              <a:t>rye</a:t>
            </a:r>
            <a:r>
              <a:rPr lang="en-GB" sz="2000" b="0" i="0">
                <a:solidFill>
                  <a:srgbClr val="FFFFFF"/>
                </a:solidFill>
                <a:effectLst/>
              </a:rPr>
              <a:t>, </a:t>
            </a:r>
            <a:r>
              <a:rPr lang="en-GB" sz="2000" b="0" i="0" u="none" strike="noStrike">
                <a:solidFill>
                  <a:srgbClr val="FFFFFF"/>
                </a:solidFill>
                <a:effectLst/>
              </a:rPr>
              <a:t>oat</a:t>
            </a:r>
            <a:r>
              <a:rPr lang="en-GB" sz="2000" b="0" i="0">
                <a:solidFill>
                  <a:srgbClr val="FFFFFF"/>
                </a:solidFill>
                <a:effectLst/>
              </a:rPr>
              <a:t> and </a:t>
            </a:r>
            <a:r>
              <a:rPr lang="en-GB" sz="2000" b="0" i="0" u="none" strike="noStrike">
                <a:solidFill>
                  <a:srgbClr val="FFFFFF"/>
                </a:solidFill>
                <a:effectLst/>
              </a:rPr>
              <a:t>pea</a:t>
            </a:r>
            <a:r>
              <a:rPr lang="en-GB" sz="2000" b="0" i="0">
                <a:solidFill>
                  <a:srgbClr val="FFFFFF"/>
                </a:solidFill>
                <a:effectLst/>
              </a:rPr>
              <a:t> flour</a:t>
            </a:r>
            <a:r>
              <a:rPr lang="et-EE" sz="2000" b="0" i="0">
                <a:solidFill>
                  <a:srgbClr val="FFFFFF"/>
                </a:solidFill>
                <a:effectLst/>
              </a:rPr>
              <a:t>)</a:t>
            </a:r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54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152</Words>
  <Application>Microsoft Office PowerPoint</Application>
  <PresentationFormat>Laiekraan</PresentationFormat>
  <Paragraphs>28</Paragraphs>
  <Slides>6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Office'i kujundus</vt:lpstr>
      <vt:lpstr>Estonia</vt:lpstr>
      <vt:lpstr>Facts</vt:lpstr>
      <vt:lpstr>Mardipäev</vt:lpstr>
      <vt:lpstr>Kadripäev</vt:lpstr>
      <vt:lpstr>Jaanipäev (Midsummer day)</vt:lpstr>
      <vt:lpstr>National symbols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Estonia</dc:title>
  <dc:creator>Mia Mirtel Kitt</dc:creator>
  <cp:lastModifiedBy>Mia Mirtel Kitt</cp:lastModifiedBy>
  <cp:revision>1</cp:revision>
  <dcterms:created xsi:type="dcterms:W3CDTF">2021-11-23T22:41:42Z</dcterms:created>
  <dcterms:modified xsi:type="dcterms:W3CDTF">2021-11-24T00:59:25Z</dcterms:modified>
</cp:coreProperties>
</file>