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6" r:id="rId2"/>
    <p:sldId id="260" r:id="rId3"/>
    <p:sldId id="321" r:id="rId4"/>
    <p:sldId id="322" r:id="rId5"/>
    <p:sldId id="269" r:id="rId6"/>
    <p:sldId id="299" r:id="rId7"/>
    <p:sldId id="270" r:id="rId8"/>
    <p:sldId id="300" r:id="rId9"/>
    <p:sldId id="301" r:id="rId10"/>
    <p:sldId id="306" r:id="rId11"/>
    <p:sldId id="316" r:id="rId12"/>
    <p:sldId id="303" r:id="rId13"/>
    <p:sldId id="305" r:id="rId14"/>
    <p:sldId id="304" r:id="rId15"/>
    <p:sldId id="307" r:id="rId16"/>
    <p:sldId id="308" r:id="rId17"/>
    <p:sldId id="309" r:id="rId18"/>
    <p:sldId id="310" r:id="rId19"/>
    <p:sldId id="320" r:id="rId20"/>
    <p:sldId id="323" r:id="rId21"/>
    <p:sldId id="318" r:id="rId22"/>
    <p:sldId id="312" r:id="rId23"/>
    <p:sldId id="324" r:id="rId24"/>
    <p:sldId id="325" r:id="rId25"/>
    <p:sldId id="326" r:id="rId26"/>
    <p:sldId id="327" r:id="rId27"/>
    <p:sldId id="328" r:id="rId28"/>
    <p:sldId id="319" r:id="rId29"/>
    <p:sldId id="265"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0CB1E-D6C1-4E75-B8A6-3253942134A3}" type="datetimeFigureOut">
              <a:rPr lang="el-GR" smtClean="0"/>
              <a:pPr/>
              <a:t>25/3/2016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DD4AE-080A-487C-B1BB-D678BCA2EB74}" type="slidenum">
              <a:rPr lang="el-GR" smtClean="0"/>
              <a:pPr/>
              <a:t>‹#›</a:t>
            </a:fld>
            <a:endParaRPr lang="el-GR"/>
          </a:p>
        </p:txBody>
      </p:sp>
    </p:spTree>
    <p:extLst>
      <p:ext uri="{BB962C8B-B14F-4D97-AF65-F5344CB8AC3E}">
        <p14:creationId xmlns:p14="http://schemas.microsoft.com/office/powerpoint/2010/main" val="94708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15</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17</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18</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3</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22</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23</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24</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25</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26</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27</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28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4DDD4AE-080A-487C-B1BB-D678BCA2EB74}"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1B8F44EE-6A6D-4E07-BF0F-83980301DE8F}" type="datetime1">
              <a:rPr lang="el-GR" smtClean="0"/>
              <a:pPr/>
              <a:t>25/3/2016</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r>
              <a:rPr lang="el-GR" smtClean="0"/>
              <a:t>ονοματεπωνυμο - τίτλος</a:t>
            </a:r>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7D4484E-345A-4C6E-9146-62BE9AB4606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740EC4B-7CB7-4534-84ED-D7E1EC5138DE}" type="datetime1">
              <a:rPr lang="el-GR" smtClean="0"/>
              <a:pPr/>
              <a:t>25/3/2016</a:t>
            </a:fld>
            <a:endParaRPr lang="el-GR"/>
          </a:p>
        </p:txBody>
      </p:sp>
      <p:sp>
        <p:nvSpPr>
          <p:cNvPr id="5" name="4 - Θέση υποσέλιδου"/>
          <p:cNvSpPr>
            <a:spLocks noGrp="1"/>
          </p:cNvSpPr>
          <p:nvPr>
            <p:ph type="ftr" sz="quarter" idx="11"/>
          </p:nvPr>
        </p:nvSpPr>
        <p:spPr/>
        <p:txBody>
          <a:bodyPr/>
          <a:lstStyle/>
          <a:p>
            <a:r>
              <a:rPr lang="el-GR" smtClean="0"/>
              <a:t>ονοματεπωνυμο - τίτλος</a:t>
            </a:r>
            <a:endParaRPr lang="el-GR"/>
          </a:p>
        </p:txBody>
      </p:sp>
      <p:sp>
        <p:nvSpPr>
          <p:cNvPr id="6" name="5 - Θέση αριθμού διαφάνειας"/>
          <p:cNvSpPr>
            <a:spLocks noGrp="1"/>
          </p:cNvSpPr>
          <p:nvPr>
            <p:ph type="sldNum" sz="quarter" idx="12"/>
          </p:nvPr>
        </p:nvSpPr>
        <p:spPr/>
        <p:txBody>
          <a:bodyPr/>
          <a:lstStyle/>
          <a:p>
            <a:fld id="{97D4484E-345A-4C6E-9146-62BE9AB4606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4AEF00-79FB-460F-A3EE-282CA8C135E8}" type="datetime1">
              <a:rPr lang="el-GR" smtClean="0"/>
              <a:pPr/>
              <a:t>25/3/2016</a:t>
            </a:fld>
            <a:endParaRPr lang="el-GR"/>
          </a:p>
        </p:txBody>
      </p:sp>
      <p:sp>
        <p:nvSpPr>
          <p:cNvPr id="5" name="4 - Θέση υποσέλιδου"/>
          <p:cNvSpPr>
            <a:spLocks noGrp="1"/>
          </p:cNvSpPr>
          <p:nvPr>
            <p:ph type="ftr" sz="quarter" idx="11"/>
          </p:nvPr>
        </p:nvSpPr>
        <p:spPr/>
        <p:txBody>
          <a:bodyPr/>
          <a:lstStyle/>
          <a:p>
            <a:r>
              <a:rPr lang="el-GR" smtClean="0"/>
              <a:t>ονοματεπωνυμο - τίτλος</a:t>
            </a:r>
            <a:endParaRPr lang="el-GR"/>
          </a:p>
        </p:txBody>
      </p:sp>
      <p:sp>
        <p:nvSpPr>
          <p:cNvPr id="6" name="5 - Θέση αριθμού διαφάνειας"/>
          <p:cNvSpPr>
            <a:spLocks noGrp="1"/>
          </p:cNvSpPr>
          <p:nvPr>
            <p:ph type="sldNum" sz="quarter" idx="12"/>
          </p:nvPr>
        </p:nvSpPr>
        <p:spPr/>
        <p:txBody>
          <a:bodyPr/>
          <a:lstStyle/>
          <a:p>
            <a:fld id="{97D4484E-345A-4C6E-9146-62BE9AB4606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514F6C-0A47-4087-A9B3-B2F6BE865878}" type="datetime1">
              <a:rPr lang="el-GR" smtClean="0"/>
              <a:pPr/>
              <a:t>25/3/2016</a:t>
            </a:fld>
            <a:endParaRPr lang="el-GR"/>
          </a:p>
        </p:txBody>
      </p:sp>
      <p:sp>
        <p:nvSpPr>
          <p:cNvPr id="5" name="4 - Θέση υποσέλιδου"/>
          <p:cNvSpPr>
            <a:spLocks noGrp="1"/>
          </p:cNvSpPr>
          <p:nvPr>
            <p:ph type="ftr" sz="quarter" idx="11"/>
          </p:nvPr>
        </p:nvSpPr>
        <p:spPr/>
        <p:txBody>
          <a:bodyPr/>
          <a:lstStyle/>
          <a:p>
            <a:r>
              <a:rPr lang="el-GR" smtClean="0"/>
              <a:t>ονοματεπωνυμο - τίτλος</a:t>
            </a:r>
            <a:endParaRPr lang="el-GR"/>
          </a:p>
        </p:txBody>
      </p:sp>
      <p:sp>
        <p:nvSpPr>
          <p:cNvPr id="6" name="5 - Θέση αριθμού διαφάνειας"/>
          <p:cNvSpPr>
            <a:spLocks noGrp="1"/>
          </p:cNvSpPr>
          <p:nvPr>
            <p:ph type="sldNum" sz="quarter" idx="12"/>
          </p:nvPr>
        </p:nvSpPr>
        <p:spPr/>
        <p:txBody>
          <a:bodyPr/>
          <a:lstStyle/>
          <a:p>
            <a:fld id="{97D4484E-345A-4C6E-9146-62BE9AB4606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DA0E889-3A29-445A-B70E-51F76A1332DD}" type="datetime1">
              <a:rPr lang="el-GR" smtClean="0"/>
              <a:pPr/>
              <a:t>25/3/2016</a:t>
            </a:fld>
            <a:endParaRPr lang="el-GR"/>
          </a:p>
        </p:txBody>
      </p:sp>
      <p:sp>
        <p:nvSpPr>
          <p:cNvPr id="5" name="4 - Θέση υποσέλιδου"/>
          <p:cNvSpPr>
            <a:spLocks noGrp="1"/>
          </p:cNvSpPr>
          <p:nvPr>
            <p:ph type="ftr" sz="quarter" idx="11"/>
          </p:nvPr>
        </p:nvSpPr>
        <p:spPr/>
        <p:txBody>
          <a:bodyPr/>
          <a:lstStyle/>
          <a:p>
            <a:r>
              <a:rPr lang="el-GR" smtClean="0"/>
              <a:t>ονοματεπωνυμο - τίτλος</a:t>
            </a:r>
            <a:endParaRPr lang="el-GR"/>
          </a:p>
        </p:txBody>
      </p:sp>
      <p:sp>
        <p:nvSpPr>
          <p:cNvPr id="6" name="5 - Θέση αριθμού διαφάνειας"/>
          <p:cNvSpPr>
            <a:spLocks noGrp="1"/>
          </p:cNvSpPr>
          <p:nvPr>
            <p:ph type="sldNum" sz="quarter" idx="12"/>
          </p:nvPr>
        </p:nvSpPr>
        <p:spPr/>
        <p:txBody>
          <a:bodyPr/>
          <a:lstStyle/>
          <a:p>
            <a:fld id="{97D4484E-345A-4C6E-9146-62BE9AB4606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E6D78B2-3EAE-4BC5-8282-103105C06B18}" type="datetime1">
              <a:rPr lang="el-GR" smtClean="0"/>
              <a:pPr/>
              <a:t>25/3/2016</a:t>
            </a:fld>
            <a:endParaRPr lang="el-GR"/>
          </a:p>
        </p:txBody>
      </p:sp>
      <p:sp>
        <p:nvSpPr>
          <p:cNvPr id="6" name="5 - Θέση υποσέλιδου"/>
          <p:cNvSpPr>
            <a:spLocks noGrp="1"/>
          </p:cNvSpPr>
          <p:nvPr>
            <p:ph type="ftr" sz="quarter" idx="11"/>
          </p:nvPr>
        </p:nvSpPr>
        <p:spPr/>
        <p:txBody>
          <a:bodyPr/>
          <a:lstStyle/>
          <a:p>
            <a:r>
              <a:rPr lang="el-GR" smtClean="0"/>
              <a:t>ονοματεπωνυμο - τίτλος</a:t>
            </a:r>
            <a:endParaRPr lang="el-GR"/>
          </a:p>
        </p:txBody>
      </p:sp>
      <p:sp>
        <p:nvSpPr>
          <p:cNvPr id="7" name="6 - Θέση αριθμού διαφάνειας"/>
          <p:cNvSpPr>
            <a:spLocks noGrp="1"/>
          </p:cNvSpPr>
          <p:nvPr>
            <p:ph type="sldNum" sz="quarter" idx="12"/>
          </p:nvPr>
        </p:nvSpPr>
        <p:spPr/>
        <p:txBody>
          <a:bodyPr/>
          <a:lstStyle/>
          <a:p>
            <a:fld id="{97D4484E-345A-4C6E-9146-62BE9AB4606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9D8C728D-856B-4DF3-946A-0F17C158C558}" type="datetime1">
              <a:rPr lang="el-GR" smtClean="0"/>
              <a:pPr/>
              <a:t>25/3/2016</a:t>
            </a:fld>
            <a:endParaRPr lang="el-GR"/>
          </a:p>
        </p:txBody>
      </p:sp>
      <p:sp>
        <p:nvSpPr>
          <p:cNvPr id="27" name="26 - Θέση αριθμού διαφάνειας"/>
          <p:cNvSpPr>
            <a:spLocks noGrp="1"/>
          </p:cNvSpPr>
          <p:nvPr>
            <p:ph type="sldNum" sz="quarter" idx="11"/>
          </p:nvPr>
        </p:nvSpPr>
        <p:spPr/>
        <p:txBody>
          <a:bodyPr rtlCol="0"/>
          <a:lstStyle/>
          <a:p>
            <a:fld id="{97D4484E-345A-4C6E-9146-62BE9AB46068}" type="slidenum">
              <a:rPr lang="el-GR" smtClean="0"/>
              <a:pPr/>
              <a:t>‹#›</a:t>
            </a:fld>
            <a:endParaRPr lang="el-GR"/>
          </a:p>
        </p:txBody>
      </p:sp>
      <p:sp>
        <p:nvSpPr>
          <p:cNvPr id="28" name="27 - Θέση υποσέλιδου"/>
          <p:cNvSpPr>
            <a:spLocks noGrp="1"/>
          </p:cNvSpPr>
          <p:nvPr>
            <p:ph type="ftr" sz="quarter" idx="12"/>
          </p:nvPr>
        </p:nvSpPr>
        <p:spPr/>
        <p:txBody>
          <a:bodyPr rtlCol="0"/>
          <a:lstStyle/>
          <a:p>
            <a:r>
              <a:rPr lang="el-GR" smtClean="0"/>
              <a:t>ονοματεπωνυμο - τίτλος</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5ED54219-B40E-4C3F-B15F-74E1722ABB9D}" type="datetime1">
              <a:rPr lang="el-GR" smtClean="0"/>
              <a:pPr/>
              <a:t>25/3/2016</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r>
              <a:rPr lang="el-GR" smtClean="0"/>
              <a:t>ονοματεπωνυμο - τίτλος</a:t>
            </a:r>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97D4484E-345A-4C6E-9146-62BE9AB4606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0056DD-E6E8-4C3F-B493-614F912E11FC}" type="datetime1">
              <a:rPr lang="el-GR" smtClean="0"/>
              <a:pPr/>
              <a:t>25/3/2016</a:t>
            </a:fld>
            <a:endParaRPr lang="el-GR"/>
          </a:p>
        </p:txBody>
      </p:sp>
      <p:sp>
        <p:nvSpPr>
          <p:cNvPr id="3" name="2 - Θέση υποσέλιδου"/>
          <p:cNvSpPr>
            <a:spLocks noGrp="1"/>
          </p:cNvSpPr>
          <p:nvPr>
            <p:ph type="ftr" sz="quarter" idx="11"/>
          </p:nvPr>
        </p:nvSpPr>
        <p:spPr/>
        <p:txBody>
          <a:bodyPr/>
          <a:lstStyle/>
          <a:p>
            <a:r>
              <a:rPr lang="el-GR" smtClean="0"/>
              <a:t>ονοματεπωνυμο - τίτλος</a:t>
            </a:r>
            <a:endParaRPr lang="el-GR"/>
          </a:p>
        </p:txBody>
      </p:sp>
      <p:sp>
        <p:nvSpPr>
          <p:cNvPr id="4" name="3 - Θέση αριθμού διαφάνειας"/>
          <p:cNvSpPr>
            <a:spLocks noGrp="1"/>
          </p:cNvSpPr>
          <p:nvPr>
            <p:ph type="sldNum" sz="quarter" idx="12"/>
          </p:nvPr>
        </p:nvSpPr>
        <p:spPr/>
        <p:txBody>
          <a:bodyPr/>
          <a:lstStyle/>
          <a:p>
            <a:fld id="{97D4484E-345A-4C6E-9146-62BE9AB4606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046DFD1-9DEC-48B2-A142-2BEFC0C63EB1}" type="datetime1">
              <a:rPr lang="el-GR" smtClean="0"/>
              <a:pPr/>
              <a:t>25/3/2016</a:t>
            </a:fld>
            <a:endParaRPr lang="el-GR"/>
          </a:p>
        </p:txBody>
      </p:sp>
      <p:sp>
        <p:nvSpPr>
          <p:cNvPr id="6" name="5 - Θέση υποσέλιδου"/>
          <p:cNvSpPr>
            <a:spLocks noGrp="1"/>
          </p:cNvSpPr>
          <p:nvPr>
            <p:ph type="ftr" sz="quarter" idx="11"/>
          </p:nvPr>
        </p:nvSpPr>
        <p:spPr/>
        <p:txBody>
          <a:bodyPr/>
          <a:lstStyle/>
          <a:p>
            <a:r>
              <a:rPr lang="el-GR" smtClean="0"/>
              <a:t>ονοματεπωνυμο - τίτλος</a:t>
            </a:r>
            <a:endParaRPr lang="el-GR"/>
          </a:p>
        </p:txBody>
      </p:sp>
      <p:sp>
        <p:nvSpPr>
          <p:cNvPr id="7" name="6 - Θέση αριθμού διαφάνειας"/>
          <p:cNvSpPr>
            <a:spLocks noGrp="1"/>
          </p:cNvSpPr>
          <p:nvPr>
            <p:ph type="sldNum" sz="quarter" idx="12"/>
          </p:nvPr>
        </p:nvSpPr>
        <p:spPr/>
        <p:txBody>
          <a:bodyPr/>
          <a:lstStyle/>
          <a:p>
            <a:fld id="{97D4484E-345A-4C6E-9146-62BE9AB4606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0A828C-4F96-417A-8057-F4AEDB2A9740}" type="datetime1">
              <a:rPr lang="el-GR" smtClean="0"/>
              <a:pPr/>
              <a:t>25/3/2016</a:t>
            </a:fld>
            <a:endParaRPr lang="el-GR"/>
          </a:p>
        </p:txBody>
      </p:sp>
      <p:sp>
        <p:nvSpPr>
          <p:cNvPr id="6" name="5 - Θέση υποσέλιδου"/>
          <p:cNvSpPr>
            <a:spLocks noGrp="1"/>
          </p:cNvSpPr>
          <p:nvPr>
            <p:ph type="ftr" sz="quarter" idx="11"/>
          </p:nvPr>
        </p:nvSpPr>
        <p:spPr/>
        <p:txBody>
          <a:bodyPr/>
          <a:lstStyle/>
          <a:p>
            <a:r>
              <a:rPr lang="el-GR" smtClean="0"/>
              <a:t>ονοματεπωνυμο - τίτλος</a:t>
            </a:r>
            <a:endParaRPr lang="el-GR"/>
          </a:p>
        </p:txBody>
      </p:sp>
      <p:sp>
        <p:nvSpPr>
          <p:cNvPr id="7" name="6 - Θέση αριθμού διαφάνειας"/>
          <p:cNvSpPr>
            <a:spLocks noGrp="1"/>
          </p:cNvSpPr>
          <p:nvPr>
            <p:ph type="sldNum" sz="quarter" idx="12"/>
          </p:nvPr>
        </p:nvSpPr>
        <p:spPr/>
        <p:txBody>
          <a:bodyPr/>
          <a:lstStyle/>
          <a:p>
            <a:fld id="{97D4484E-345A-4C6E-9146-62BE9AB4606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2E4DBC6-7B3A-40EB-8258-12326D73F352}" type="datetime1">
              <a:rPr lang="el-GR" smtClean="0"/>
              <a:pPr/>
              <a:t>25/3/2016</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l-GR" smtClean="0"/>
              <a:t>ονοματεπωνυμο - τίτλος</a:t>
            </a:r>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7D4484E-345A-4C6E-9146-62BE9AB4606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hermes.di.uoa.gr:8088/alma3/Bubl_Vis/index_en.html"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hermes.di.uoa.gr:8088/alma3/Bubl_Vis/index_en.html" TargetMode="Externa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hermes.di.uoa.gr:8088/alma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hermes.di.uoa.gr:8088/alma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hermes.di.uoa.gr:8088/alma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5 - Θέση περιεχομένου" descr="firstScreen2.jpg"/>
          <p:cNvPicPr>
            <a:picLocks noChangeAspect="1"/>
          </p:cNvPicPr>
          <p:nvPr/>
        </p:nvPicPr>
        <p:blipFill>
          <a:blip r:embed="rId2" cstate="print"/>
          <a:stretch>
            <a:fillRect/>
          </a:stretch>
        </p:blipFill>
        <p:spPr>
          <a:xfrm>
            <a:off x="0" y="0"/>
            <a:ext cx="9144000" cy="6885384"/>
          </a:xfrm>
          <a:prstGeom prst="rect">
            <a:avLst/>
          </a:prstGeom>
        </p:spPr>
      </p:pic>
      <p:sp>
        <p:nvSpPr>
          <p:cNvPr id="2" name="1 - Τίτλος"/>
          <p:cNvSpPr>
            <a:spLocks noGrp="1"/>
          </p:cNvSpPr>
          <p:nvPr>
            <p:ph type="ctrTitle"/>
          </p:nvPr>
        </p:nvSpPr>
        <p:spPr>
          <a:xfrm>
            <a:off x="457200" y="1484784"/>
            <a:ext cx="8458200" cy="2387129"/>
          </a:xfrm>
        </p:spPr>
        <p:txBody>
          <a:bodyPr>
            <a:normAutofit/>
          </a:bodyPr>
          <a:lstStyle/>
          <a:p>
            <a:pPr algn="ctr"/>
            <a:r>
              <a:rPr lang="en-US" b="1" dirty="0" smtClean="0">
                <a:solidFill>
                  <a:srgbClr val="FFC000"/>
                </a:solidFill>
                <a:latin typeface="Arial" panose="020B0604020202020204" pitchFamily="34" charset="0"/>
                <a:cs typeface="Arial" panose="020B0604020202020204" pitchFamily="34" charset="0"/>
              </a:rPr>
              <a:t>Adaptive Learning Environments</a:t>
            </a:r>
            <a:r>
              <a:rPr lang="en-US" b="1" dirty="0" smtClean="0"/>
              <a:t/>
            </a:r>
            <a:br>
              <a:rPr lang="en-US" b="1" dirty="0" smtClean="0"/>
            </a:br>
            <a:endParaRPr lang="el-GR" b="1" dirty="0">
              <a:solidFill>
                <a:srgbClr val="FFC000"/>
              </a:solidFill>
            </a:endParaRPr>
          </a:p>
        </p:txBody>
      </p:sp>
      <p:sp>
        <p:nvSpPr>
          <p:cNvPr id="3" name="2 - Υπότιτλος"/>
          <p:cNvSpPr>
            <a:spLocks noGrp="1"/>
          </p:cNvSpPr>
          <p:nvPr>
            <p:ph type="subTitle" idx="1"/>
          </p:nvPr>
        </p:nvSpPr>
        <p:spPr>
          <a:xfrm>
            <a:off x="457200" y="3645024"/>
            <a:ext cx="8435280" cy="2007514"/>
          </a:xfrm>
        </p:spPr>
        <p:txBody>
          <a:bodyPr>
            <a:normAutofit/>
          </a:bodyPr>
          <a:lstStyle/>
          <a:p>
            <a:pPr algn="ctr"/>
            <a:r>
              <a:rPr lang="en-US" b="1" dirty="0" smtClean="0">
                <a:solidFill>
                  <a:schemeClr val="bg1"/>
                </a:solidFill>
              </a:rPr>
              <a:t>Alexandra </a:t>
            </a:r>
            <a:r>
              <a:rPr lang="en-US" b="1" dirty="0" err="1" smtClean="0">
                <a:solidFill>
                  <a:schemeClr val="bg1"/>
                </a:solidFill>
              </a:rPr>
              <a:t>Gasparinatou</a:t>
            </a:r>
            <a:endParaRPr lang="en-US" b="1" dirty="0" smtClean="0">
              <a:solidFill>
                <a:schemeClr val="bg1"/>
              </a:solidFill>
            </a:endParaRPr>
          </a:p>
          <a:p>
            <a:pPr algn="ctr"/>
            <a:r>
              <a:rPr lang="en-US" sz="1800" b="1" dirty="0" smtClean="0">
                <a:solidFill>
                  <a:schemeClr val="bg1"/>
                </a:solidFill>
              </a:rPr>
              <a:t>Computer Science Education</a:t>
            </a:r>
          </a:p>
          <a:p>
            <a:pPr algn="ctr"/>
            <a:endParaRPr lang="en-US" sz="1800" b="1" smtClean="0">
              <a:solidFill>
                <a:schemeClr val="bg1"/>
              </a:solidFill>
            </a:endParaRPr>
          </a:p>
          <a:p>
            <a:pPr algn="ctr"/>
            <a:r>
              <a:rPr lang="en-US" sz="1800" b="1" smtClean="0">
                <a:solidFill>
                  <a:schemeClr val="bg1"/>
                </a:solidFill>
              </a:rPr>
              <a:t>2</a:t>
            </a:r>
            <a:r>
              <a:rPr lang="en-US" sz="1800" b="1" baseline="30000" smtClean="0">
                <a:solidFill>
                  <a:schemeClr val="bg1"/>
                </a:solidFill>
              </a:rPr>
              <a:t>nd</a:t>
            </a:r>
            <a:r>
              <a:rPr lang="en-US" sz="1800" b="1" smtClean="0">
                <a:solidFill>
                  <a:schemeClr val="bg1"/>
                </a:solidFill>
              </a:rPr>
              <a:t> </a:t>
            </a:r>
            <a:r>
              <a:rPr lang="en-US" sz="1800" b="1" dirty="0" smtClean="0">
                <a:solidFill>
                  <a:schemeClr val="bg1"/>
                </a:solidFill>
              </a:rPr>
              <a:t>Experimental High School </a:t>
            </a:r>
            <a:r>
              <a:rPr lang="en-US" sz="1800" b="1" smtClean="0">
                <a:solidFill>
                  <a:schemeClr val="bg1"/>
                </a:solidFill>
              </a:rPr>
              <a:t>of Athens</a:t>
            </a:r>
            <a:endParaRPr lang="en-US" sz="1800" b="1" dirty="0" smtClean="0">
              <a:solidFill>
                <a:schemeClr val="bg1"/>
              </a:solidFill>
            </a:endParaRPr>
          </a:p>
          <a:p>
            <a:endParaRPr lang="el-GR"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rmAutofit fontScale="90000"/>
          </a:bodyPr>
          <a:lstStyle/>
          <a:p>
            <a:r>
              <a:rPr lang="en-US" sz="3200" b="1" dirty="0" smtClean="0">
                <a:solidFill>
                  <a:srgbClr val="FFC000"/>
                </a:solidFill>
              </a:rPr>
              <a:t>ALMA (Adaptive Learning Models from texts and Activities) –  Active experimentation</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10</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251520" y="1340768"/>
            <a:ext cx="8640960" cy="4154984"/>
          </a:xfrm>
          <a:prstGeom prst="rect">
            <a:avLst/>
          </a:prstGeom>
        </p:spPr>
        <p:txBody>
          <a:bodyPr wrap="square">
            <a:spAutoFit/>
          </a:bodyPr>
          <a:lstStyle/>
          <a:p>
            <a:pPr algn="just"/>
            <a:r>
              <a:rPr lang="en-US" sz="2400" dirty="0" smtClean="0"/>
              <a:t>In order students of secondary education to understand the Bubble sort algorithm we developed a visualization that implements it. </a:t>
            </a:r>
          </a:p>
          <a:p>
            <a:pPr algn="just"/>
            <a:endParaRPr lang="en-US" sz="2400" dirty="0" smtClean="0"/>
          </a:p>
          <a:p>
            <a:pPr algn="just"/>
            <a:r>
              <a:rPr lang="en-US" sz="2400" dirty="0" smtClean="0"/>
              <a:t>This visualization developed in the context of </a:t>
            </a:r>
            <a:r>
              <a:rPr lang="en-US" sz="2400" b="1" dirty="0" smtClean="0"/>
              <a:t>Active</a:t>
            </a:r>
            <a:r>
              <a:rPr lang="en-US" sz="2400" dirty="0" smtClean="0">
                <a:solidFill>
                  <a:schemeClr val="accent3">
                    <a:lumMod val="75000"/>
                  </a:schemeClr>
                </a:solidFill>
              </a:rPr>
              <a:t> </a:t>
            </a:r>
            <a:r>
              <a:rPr lang="en-US" sz="2400" b="1" dirty="0" smtClean="0"/>
              <a:t>Experimentation</a:t>
            </a:r>
            <a:r>
              <a:rPr lang="en-US" sz="2400" dirty="0" smtClean="0"/>
              <a:t> of the learning goal </a:t>
            </a:r>
            <a:r>
              <a:rPr lang="en-US" sz="2400" b="1" dirty="0" smtClean="0"/>
              <a:t>“Introduction to the Principles of Computer Science”. </a:t>
            </a:r>
          </a:p>
          <a:p>
            <a:pPr algn="just"/>
            <a:endParaRPr lang="en-US" sz="2400" b="1" dirty="0" smtClean="0">
              <a:solidFill>
                <a:schemeClr val="tx1">
                  <a:lumMod val="95000"/>
                  <a:lumOff val="5000"/>
                </a:schemeClr>
              </a:solidFill>
              <a:hlinkClick r:id="rId5"/>
            </a:endParaRPr>
          </a:p>
          <a:p>
            <a:pPr algn="just"/>
            <a:r>
              <a:rPr lang="en-US" sz="2400" b="1" dirty="0" smtClean="0">
                <a:hlinkClick r:id="rId5"/>
              </a:rPr>
              <a:t>Available on:</a:t>
            </a:r>
          </a:p>
          <a:p>
            <a:pPr algn="just"/>
            <a:r>
              <a:rPr lang="en-US" sz="2400" dirty="0" smtClean="0">
                <a:hlinkClick r:id="rId5"/>
              </a:rPr>
              <a:t>http://hermes.di.uoa.gr:8088/alma3/Bubl_Vis/index_en.html</a:t>
            </a:r>
            <a:endParaRPr lang="en-US" sz="24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rmAutofit fontScale="90000"/>
          </a:bodyPr>
          <a:lstStyle/>
          <a:p>
            <a:r>
              <a:rPr lang="en-US" sz="3200" b="1" dirty="0" smtClean="0">
                <a:solidFill>
                  <a:srgbClr val="FFC000"/>
                </a:solidFill>
              </a:rPr>
              <a:t>ALMA (Adaptive Learning Models from texts and Activities) –  Active experimentation</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11</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251520" y="1340768"/>
            <a:ext cx="8640960" cy="4154984"/>
          </a:xfrm>
          <a:prstGeom prst="rect">
            <a:avLst/>
          </a:prstGeom>
        </p:spPr>
        <p:txBody>
          <a:bodyPr wrap="square">
            <a:spAutoFit/>
          </a:bodyPr>
          <a:lstStyle/>
          <a:p>
            <a:pPr algn="just"/>
            <a:r>
              <a:rPr lang="en-US" sz="2400" dirty="0" smtClean="0"/>
              <a:t>In order students of secondary education to understand the Bubble sort algorithm we developed a visualization that implements it. </a:t>
            </a:r>
          </a:p>
          <a:p>
            <a:pPr algn="just"/>
            <a:endParaRPr lang="en-US" sz="2400" dirty="0" smtClean="0"/>
          </a:p>
          <a:p>
            <a:pPr algn="just"/>
            <a:r>
              <a:rPr lang="en-US" sz="2400" dirty="0" smtClean="0"/>
              <a:t>This visualization developed in the context of </a:t>
            </a:r>
            <a:r>
              <a:rPr lang="en-US" sz="2400" b="1" dirty="0" smtClean="0"/>
              <a:t>Active</a:t>
            </a:r>
            <a:r>
              <a:rPr lang="en-US" sz="2400" dirty="0" smtClean="0">
                <a:solidFill>
                  <a:schemeClr val="accent3">
                    <a:lumMod val="75000"/>
                  </a:schemeClr>
                </a:solidFill>
              </a:rPr>
              <a:t> </a:t>
            </a:r>
            <a:r>
              <a:rPr lang="en-US" sz="2400" b="1" dirty="0" smtClean="0"/>
              <a:t>Experimentation</a:t>
            </a:r>
            <a:r>
              <a:rPr lang="en-US" sz="2400" dirty="0" smtClean="0"/>
              <a:t> of the learning goal </a:t>
            </a:r>
            <a:r>
              <a:rPr lang="en-US" sz="2400" b="1" dirty="0" smtClean="0"/>
              <a:t>“Introduction to the Principles of Computer Science”. </a:t>
            </a:r>
          </a:p>
          <a:p>
            <a:pPr algn="just"/>
            <a:endParaRPr lang="en-US" sz="2400" b="1" dirty="0" smtClean="0">
              <a:solidFill>
                <a:schemeClr val="tx1">
                  <a:lumMod val="95000"/>
                  <a:lumOff val="5000"/>
                </a:schemeClr>
              </a:solidFill>
              <a:hlinkClick r:id="rId5"/>
            </a:endParaRPr>
          </a:p>
          <a:p>
            <a:pPr algn="just"/>
            <a:r>
              <a:rPr lang="en-US" sz="2400" b="1" dirty="0" smtClean="0">
                <a:hlinkClick r:id="rId5"/>
              </a:rPr>
              <a:t>Available on:</a:t>
            </a:r>
          </a:p>
          <a:p>
            <a:pPr algn="just"/>
            <a:r>
              <a:rPr lang="en-US" sz="2400" dirty="0" smtClean="0">
                <a:hlinkClick r:id="rId5"/>
              </a:rPr>
              <a:t>http://hermes.di.uoa.gr:8088/alma3/Bubl_Vis/index_en.html</a:t>
            </a:r>
            <a:endParaRPr lang="en-US" sz="2400" b="1" dirty="0" smtClean="0"/>
          </a:p>
        </p:txBody>
      </p:sp>
      <p:pic>
        <p:nvPicPr>
          <p:cNvPr id="10" name="Picture 2"/>
          <p:cNvPicPr>
            <a:picLocks noChangeAspect="1" noChangeArrowheads="1"/>
          </p:cNvPicPr>
          <p:nvPr/>
        </p:nvPicPr>
        <p:blipFill>
          <a:blip r:embed="rId6" cstate="print"/>
          <a:srcRect/>
          <a:stretch>
            <a:fillRect/>
          </a:stretch>
        </p:blipFill>
        <p:spPr bwMode="auto">
          <a:xfrm>
            <a:off x="107504" y="116632"/>
            <a:ext cx="9036496" cy="6595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12</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251520" y="1340768"/>
            <a:ext cx="8640960" cy="1569660"/>
          </a:xfrm>
          <a:prstGeom prst="rect">
            <a:avLst/>
          </a:prstGeom>
        </p:spPr>
        <p:txBody>
          <a:bodyPr wrap="square">
            <a:spAutoFit/>
          </a:bodyPr>
          <a:lstStyle/>
          <a:p>
            <a:pPr algn="just"/>
            <a:endParaRPr lang="en-US" sz="2400" dirty="0" smtClean="0"/>
          </a:p>
          <a:p>
            <a:pPr algn="just"/>
            <a:endParaRPr lang="en-US" sz="2400" b="1" dirty="0" smtClean="0"/>
          </a:p>
          <a:p>
            <a:pPr algn="just"/>
            <a:endParaRPr lang="en-US" sz="2400" b="1" dirty="0" smtClean="0"/>
          </a:p>
          <a:p>
            <a:pPr algn="just"/>
            <a:endParaRPr lang="en-US" sz="2400" dirty="0"/>
          </a:p>
        </p:txBody>
      </p:sp>
      <p:sp>
        <p:nvSpPr>
          <p:cNvPr id="11" name="10 - Ορθογώνιο"/>
          <p:cNvSpPr/>
          <p:nvPr/>
        </p:nvSpPr>
        <p:spPr>
          <a:xfrm>
            <a:off x="0" y="1340768"/>
            <a:ext cx="8892480" cy="5139869"/>
          </a:xfrm>
          <a:prstGeom prst="rect">
            <a:avLst/>
          </a:prstGeom>
        </p:spPr>
        <p:txBody>
          <a:bodyPr wrap="square">
            <a:spAutoFit/>
          </a:bodyPr>
          <a:lstStyle/>
          <a:p>
            <a:pPr algn="just"/>
            <a:r>
              <a:rPr lang="en-US" sz="2000" dirty="0" smtClean="0"/>
              <a:t>Let it be that we have read an array Α[5] with 5 elements. The array is the following:</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graphicFrame>
        <p:nvGraphicFramePr>
          <p:cNvPr id="15" name="14 - Πίνακας"/>
          <p:cNvGraphicFramePr>
            <a:graphicFrameLocks noGrp="1"/>
          </p:cNvGraphicFramePr>
          <p:nvPr/>
        </p:nvGraphicFramePr>
        <p:xfrm>
          <a:off x="323528" y="2492896"/>
          <a:ext cx="1296144" cy="2225040"/>
        </p:xfrm>
        <a:graphic>
          <a:graphicData uri="http://schemas.openxmlformats.org/drawingml/2006/table">
            <a:tbl>
              <a:tblPr firstRow="1" bandRow="1">
                <a:tableStyleId>{5C22544A-7EE6-4342-B048-85BDC9FD1C3A}</a:tableStyleId>
              </a:tblPr>
              <a:tblGrid>
                <a:gridCol w="1296144"/>
              </a:tblGrid>
              <a:tr h="370840">
                <a:tc>
                  <a:txBody>
                    <a:bodyPr/>
                    <a:lstStyle/>
                    <a:p>
                      <a:pPr algn="ctr"/>
                      <a:r>
                        <a:rPr lang="en-US" dirty="0" smtClean="0">
                          <a:solidFill>
                            <a:srgbClr val="FFFF00"/>
                          </a:solidFill>
                        </a:rPr>
                        <a:t>A</a:t>
                      </a:r>
                      <a:endParaRPr lang="el-GR" dirty="0">
                        <a:solidFill>
                          <a:srgbClr val="FFFF00"/>
                        </a:solidFill>
                      </a:endParaRPr>
                    </a:p>
                  </a:txBody>
                  <a:tcPr/>
                </a:tc>
              </a:tr>
              <a:tr h="370840">
                <a:tc>
                  <a:txBody>
                    <a:bodyPr/>
                    <a:lstStyle/>
                    <a:p>
                      <a:pPr algn="ctr"/>
                      <a:r>
                        <a:rPr lang="en-US" dirty="0" smtClean="0"/>
                        <a:t>7</a:t>
                      </a:r>
                      <a:endParaRPr lang="el-GR" dirty="0"/>
                    </a:p>
                  </a:txBody>
                  <a:tcPr/>
                </a:tc>
              </a:tr>
              <a:tr h="370840">
                <a:tc>
                  <a:txBody>
                    <a:bodyPr/>
                    <a:lstStyle/>
                    <a:p>
                      <a:pPr algn="ctr"/>
                      <a:r>
                        <a:rPr lang="en-US" dirty="0" smtClean="0"/>
                        <a:t>3</a:t>
                      </a:r>
                      <a:endParaRPr lang="el-GR" dirty="0"/>
                    </a:p>
                  </a:txBody>
                  <a:tcPr/>
                </a:tc>
              </a:tr>
              <a:tr h="370840">
                <a:tc>
                  <a:txBody>
                    <a:bodyPr/>
                    <a:lstStyle/>
                    <a:p>
                      <a:pPr algn="ctr"/>
                      <a:r>
                        <a:rPr lang="en-US" dirty="0" smtClean="0"/>
                        <a:t>4</a:t>
                      </a:r>
                      <a:endParaRPr lang="el-GR" dirty="0"/>
                    </a:p>
                  </a:txBody>
                  <a:tcPr/>
                </a:tc>
              </a:tr>
              <a:tr h="370840">
                <a:tc>
                  <a:txBody>
                    <a:bodyPr/>
                    <a:lstStyle/>
                    <a:p>
                      <a:pPr algn="ctr"/>
                      <a:r>
                        <a:rPr lang="en-US" dirty="0" smtClean="0"/>
                        <a:t>9</a:t>
                      </a:r>
                      <a:endParaRPr lang="el-GR" dirty="0"/>
                    </a:p>
                  </a:txBody>
                  <a:tcPr/>
                </a:tc>
              </a:tr>
              <a:tr h="370840">
                <a:tc>
                  <a:txBody>
                    <a:bodyPr/>
                    <a:lstStyle/>
                    <a:p>
                      <a:pPr algn="ctr"/>
                      <a:r>
                        <a:rPr lang="en-US" dirty="0" smtClean="0"/>
                        <a:t>0</a:t>
                      </a:r>
                      <a:endParaRPr lang="el-GR" dirty="0"/>
                    </a:p>
                  </a:txBody>
                  <a:tcPr/>
                </a:tc>
              </a:tr>
            </a:tbl>
          </a:graphicData>
        </a:graphic>
      </p:graphicFrame>
      <p:sp>
        <p:nvSpPr>
          <p:cNvPr id="16" name="15 - Ορθογώνιο"/>
          <p:cNvSpPr/>
          <p:nvPr/>
        </p:nvSpPr>
        <p:spPr>
          <a:xfrm>
            <a:off x="2339752" y="2420888"/>
            <a:ext cx="6318448" cy="3416320"/>
          </a:xfrm>
          <a:prstGeom prst="rect">
            <a:avLst/>
          </a:prstGeom>
        </p:spPr>
        <p:txBody>
          <a:bodyPr wrap="square">
            <a:spAutoFit/>
          </a:bodyPr>
          <a:lstStyle/>
          <a:p>
            <a:r>
              <a:rPr lang="en-US" sz="2400" dirty="0" smtClean="0">
                <a:solidFill>
                  <a:schemeClr val="accent2">
                    <a:lumMod val="50000"/>
                  </a:schemeClr>
                </a:solidFill>
              </a:rPr>
              <a:t>For the </a:t>
            </a:r>
            <a:r>
              <a:rPr lang="en-US" sz="2400" b="1" dirty="0" smtClean="0">
                <a:solidFill>
                  <a:schemeClr val="accent2">
                    <a:lumMod val="50000"/>
                  </a:schemeClr>
                </a:solidFill>
              </a:rPr>
              <a:t>visualization</a:t>
            </a:r>
            <a:r>
              <a:rPr lang="en-US" sz="2400" dirty="0" smtClean="0">
                <a:solidFill>
                  <a:schemeClr val="accent2">
                    <a:lumMod val="50000"/>
                  </a:schemeClr>
                </a:solidFill>
              </a:rPr>
              <a:t> we assume that we have 5 spheres which represent  the 5 elements of the array. </a:t>
            </a:r>
          </a:p>
          <a:p>
            <a:endParaRPr lang="en-US" sz="2400" dirty="0" smtClean="0">
              <a:solidFill>
                <a:schemeClr val="accent2">
                  <a:lumMod val="50000"/>
                </a:schemeClr>
              </a:solidFill>
            </a:endParaRPr>
          </a:p>
          <a:p>
            <a:r>
              <a:rPr lang="en-US" sz="2400" dirty="0" smtClean="0">
                <a:solidFill>
                  <a:schemeClr val="accent2">
                    <a:lumMod val="50000"/>
                  </a:schemeClr>
                </a:solidFill>
              </a:rPr>
              <a:t>The </a:t>
            </a:r>
            <a:r>
              <a:rPr lang="en-US" sz="2400" b="1" dirty="0" smtClean="0">
                <a:solidFill>
                  <a:schemeClr val="accent2">
                    <a:lumMod val="50000"/>
                  </a:schemeClr>
                </a:solidFill>
              </a:rPr>
              <a:t>biggest the value of the array </a:t>
            </a:r>
            <a:r>
              <a:rPr lang="en-US" sz="2400" dirty="0" smtClean="0">
                <a:solidFill>
                  <a:schemeClr val="accent2">
                    <a:lumMod val="50000"/>
                  </a:schemeClr>
                </a:solidFill>
              </a:rPr>
              <a:t>is, the </a:t>
            </a:r>
            <a:r>
              <a:rPr lang="en-US" sz="2400" b="1" dirty="0" smtClean="0">
                <a:solidFill>
                  <a:schemeClr val="accent2">
                    <a:lumMod val="50000"/>
                  </a:schemeClr>
                </a:solidFill>
              </a:rPr>
              <a:t>biggest the radius of the sphere will be</a:t>
            </a:r>
            <a:r>
              <a:rPr lang="en-US" sz="2400" dirty="0" smtClean="0">
                <a:solidFill>
                  <a:schemeClr val="accent2">
                    <a:lumMod val="50000"/>
                  </a:schemeClr>
                </a:solidFill>
              </a:rPr>
              <a:t>. Our goal is to sort these spheres from the smallest one to the biggest one (ascending order).</a:t>
            </a:r>
            <a:endParaRPr lang="el-G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13</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251520" y="1340768"/>
            <a:ext cx="8640960" cy="1569660"/>
          </a:xfrm>
          <a:prstGeom prst="rect">
            <a:avLst/>
          </a:prstGeom>
        </p:spPr>
        <p:txBody>
          <a:bodyPr wrap="square">
            <a:spAutoFit/>
          </a:bodyPr>
          <a:lstStyle/>
          <a:p>
            <a:pPr algn="just"/>
            <a:endParaRPr lang="en-US" sz="2400" dirty="0" smtClean="0"/>
          </a:p>
          <a:p>
            <a:pPr algn="just"/>
            <a:endParaRPr lang="en-US" sz="2400" b="1" dirty="0" smtClean="0"/>
          </a:p>
          <a:p>
            <a:pPr algn="just"/>
            <a:endParaRPr lang="en-US" sz="2400" b="1" dirty="0" smtClean="0"/>
          </a:p>
          <a:p>
            <a:pPr algn="just"/>
            <a:endParaRPr lang="en-US" sz="2400" dirty="0"/>
          </a:p>
        </p:txBody>
      </p:sp>
      <p:sp>
        <p:nvSpPr>
          <p:cNvPr id="11" name="10 - Ορθογώνιο"/>
          <p:cNvSpPr/>
          <p:nvPr/>
        </p:nvSpPr>
        <p:spPr>
          <a:xfrm>
            <a:off x="0" y="1340769"/>
            <a:ext cx="8892480" cy="4524315"/>
          </a:xfrm>
          <a:prstGeom prst="rect">
            <a:avLst/>
          </a:prstGeom>
        </p:spPr>
        <p:txBody>
          <a:bodyPr wrap="square">
            <a:spAutoFit/>
          </a:bodyPr>
          <a:lstStyle/>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sp>
        <p:nvSpPr>
          <p:cNvPr id="16" name="15 - Ορθογώνιο"/>
          <p:cNvSpPr/>
          <p:nvPr/>
        </p:nvSpPr>
        <p:spPr>
          <a:xfrm>
            <a:off x="395536" y="1484784"/>
            <a:ext cx="8262664" cy="461665"/>
          </a:xfrm>
          <a:prstGeom prst="rect">
            <a:avLst/>
          </a:prstGeom>
        </p:spPr>
        <p:txBody>
          <a:bodyPr wrap="square">
            <a:spAutoFit/>
          </a:bodyPr>
          <a:lstStyle/>
          <a:p>
            <a:endParaRPr lang="el-GR" sz="2400" dirty="0"/>
          </a:p>
        </p:txBody>
      </p:sp>
      <p:pic>
        <p:nvPicPr>
          <p:cNvPr id="17" name="Picture 8"/>
          <p:cNvPicPr>
            <a:picLocks noChangeAspect="1"/>
          </p:cNvPicPr>
          <p:nvPr/>
        </p:nvPicPr>
        <p:blipFill>
          <a:blip r:embed="rId5" cstate="print">
            <a:lum bright="10000"/>
            <a:extLst>
              <a:ext uri="{28A0092B-C50C-407E-A947-70E740481C1C}">
                <a14:useLocalDpi xmlns:a14="http://schemas.microsoft.com/office/drawing/2010/main" val="0"/>
              </a:ext>
            </a:extLst>
          </a:blip>
          <a:stretch>
            <a:fillRect/>
          </a:stretch>
        </p:blipFill>
        <p:spPr>
          <a:xfrm>
            <a:off x="266614" y="1484784"/>
            <a:ext cx="8195681" cy="4324462"/>
          </a:xfrm>
          <a:prstGeom prst="rect">
            <a:avLst/>
          </a:prstGeom>
        </p:spPr>
      </p:pic>
      <p:sp>
        <p:nvSpPr>
          <p:cNvPr id="18" name="17 - Ορθογώνιο"/>
          <p:cNvSpPr/>
          <p:nvPr/>
        </p:nvSpPr>
        <p:spPr>
          <a:xfrm>
            <a:off x="611560" y="5733256"/>
            <a:ext cx="7056784" cy="646331"/>
          </a:xfrm>
          <a:prstGeom prst="rect">
            <a:avLst/>
          </a:prstGeom>
        </p:spPr>
        <p:txBody>
          <a:bodyPr wrap="square">
            <a:spAutoFit/>
          </a:bodyPr>
          <a:lstStyle/>
          <a:p>
            <a:pPr algn="ctr"/>
            <a:r>
              <a:rPr lang="en-US" b="1" dirty="0" smtClean="0">
                <a:solidFill>
                  <a:schemeClr val="accent4">
                    <a:lumMod val="75000"/>
                  </a:schemeClr>
                </a:solidFill>
              </a:rPr>
              <a:t>Notice that we have started comparing  the elements A[4] and A[5].</a:t>
            </a:r>
            <a:endParaRPr lang="el-GR" b="1" dirty="0"/>
          </a:p>
        </p:txBody>
      </p:sp>
      <p:sp>
        <p:nvSpPr>
          <p:cNvPr id="19" name="18 - Ορθογώνιο"/>
          <p:cNvSpPr/>
          <p:nvPr/>
        </p:nvSpPr>
        <p:spPr>
          <a:xfrm>
            <a:off x="539552" y="1196752"/>
            <a:ext cx="7632848" cy="369332"/>
          </a:xfrm>
          <a:prstGeom prst="rect">
            <a:avLst/>
          </a:prstGeom>
        </p:spPr>
        <p:txBody>
          <a:bodyPr wrap="square">
            <a:spAutoFit/>
          </a:bodyPr>
          <a:lstStyle/>
          <a:p>
            <a:pPr marL="201168" lvl="1" indent="0">
              <a:buNone/>
            </a:pPr>
            <a:r>
              <a:rPr lang="en-US" dirty="0" smtClean="0"/>
              <a:t>The initial condition of the spheres will be like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14</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251520" y="1340768"/>
            <a:ext cx="8640960" cy="6186309"/>
          </a:xfrm>
          <a:prstGeom prst="rect">
            <a:avLst/>
          </a:prstGeom>
        </p:spPr>
        <p:txBody>
          <a:bodyPr wrap="square">
            <a:spAutoFit/>
          </a:bodyPr>
          <a:lstStyle/>
          <a:p>
            <a:r>
              <a:rPr lang="en-US" dirty="0" smtClean="0"/>
              <a:t>Let’s take a minute to understand the Bubble sort algorithm. The code to express the algorithm is the following:</a:t>
            </a:r>
          </a:p>
          <a:p>
            <a:pPr marL="201168" lvl="1" indent="0">
              <a:buNone/>
            </a:pPr>
            <a:r>
              <a:rPr lang="en-US" dirty="0" smtClean="0"/>
              <a:t>				</a:t>
            </a:r>
            <a:r>
              <a:rPr lang="en-US" dirty="0" smtClean="0">
                <a:solidFill>
                  <a:schemeClr val="accent4">
                    <a:lumMod val="75000"/>
                  </a:schemeClr>
                </a:solidFill>
              </a:rPr>
              <a:t>For </a:t>
            </a:r>
            <a:r>
              <a:rPr lang="en-US" dirty="0" err="1" smtClean="0">
                <a:solidFill>
                  <a:schemeClr val="accent4">
                    <a:lumMod val="75000"/>
                  </a:schemeClr>
                </a:solidFill>
              </a:rPr>
              <a:t>i</a:t>
            </a:r>
            <a:r>
              <a:rPr lang="en-US" dirty="0" smtClean="0">
                <a:solidFill>
                  <a:schemeClr val="accent4">
                    <a:lumMod val="75000"/>
                  </a:schemeClr>
                </a:solidFill>
              </a:rPr>
              <a:t> from 2 to n</a:t>
            </a:r>
            <a:br>
              <a:rPr lang="en-US" dirty="0" smtClean="0">
                <a:solidFill>
                  <a:schemeClr val="accent4">
                    <a:lumMod val="75000"/>
                  </a:schemeClr>
                </a:solidFill>
              </a:rPr>
            </a:br>
            <a:r>
              <a:rPr lang="en-US" dirty="0" smtClean="0">
                <a:solidFill>
                  <a:schemeClr val="accent4">
                    <a:lumMod val="75000"/>
                  </a:schemeClr>
                </a:solidFill>
              </a:rPr>
              <a:t>				      For j from n to </a:t>
            </a:r>
            <a:r>
              <a:rPr lang="en-US" dirty="0" err="1" smtClean="0">
                <a:solidFill>
                  <a:schemeClr val="accent4">
                    <a:lumMod val="75000"/>
                  </a:schemeClr>
                </a:solidFill>
              </a:rPr>
              <a:t>i</a:t>
            </a:r>
            <a:r>
              <a:rPr lang="en-US" dirty="0" smtClean="0">
                <a:solidFill>
                  <a:schemeClr val="accent4">
                    <a:lumMod val="75000"/>
                  </a:schemeClr>
                </a:solidFill>
              </a:rPr>
              <a:t> with step -1</a:t>
            </a:r>
            <a:br>
              <a:rPr lang="en-US" dirty="0" smtClean="0">
                <a:solidFill>
                  <a:schemeClr val="accent4">
                    <a:lumMod val="75000"/>
                  </a:schemeClr>
                </a:solidFill>
              </a:rPr>
            </a:br>
            <a:r>
              <a:rPr lang="en-US" dirty="0" smtClean="0">
                <a:solidFill>
                  <a:schemeClr val="accent4">
                    <a:lumMod val="75000"/>
                  </a:schemeClr>
                </a:solidFill>
              </a:rPr>
              <a:t>				            If A[j-1] &gt; A[j] then</a:t>
            </a:r>
            <a:br>
              <a:rPr lang="en-US" dirty="0" smtClean="0">
                <a:solidFill>
                  <a:schemeClr val="accent4">
                    <a:lumMod val="75000"/>
                  </a:schemeClr>
                </a:solidFill>
              </a:rPr>
            </a:br>
            <a:r>
              <a:rPr lang="en-US" dirty="0" smtClean="0">
                <a:solidFill>
                  <a:schemeClr val="accent4">
                    <a:lumMod val="75000"/>
                  </a:schemeClr>
                </a:solidFill>
              </a:rPr>
              <a:t>				                  Swap A[j-1] with A[j]</a:t>
            </a:r>
            <a:br>
              <a:rPr lang="en-US" dirty="0" smtClean="0">
                <a:solidFill>
                  <a:schemeClr val="accent4">
                    <a:lumMod val="75000"/>
                  </a:schemeClr>
                </a:solidFill>
              </a:rPr>
            </a:br>
            <a:r>
              <a:rPr lang="en-US" dirty="0" smtClean="0">
                <a:solidFill>
                  <a:schemeClr val="accent4">
                    <a:lumMod val="75000"/>
                  </a:schemeClr>
                </a:solidFill>
              </a:rPr>
              <a:t>				            </a:t>
            </a:r>
            <a:r>
              <a:rPr lang="en-US" dirty="0" err="1" smtClean="0">
                <a:solidFill>
                  <a:schemeClr val="accent4">
                    <a:lumMod val="75000"/>
                  </a:schemeClr>
                </a:solidFill>
              </a:rPr>
              <a:t>End_if</a:t>
            </a: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				       </a:t>
            </a:r>
            <a:r>
              <a:rPr lang="en-US" dirty="0" err="1" smtClean="0">
                <a:solidFill>
                  <a:schemeClr val="accent4">
                    <a:lumMod val="75000"/>
                  </a:schemeClr>
                </a:solidFill>
              </a:rPr>
              <a:t>End_repeat</a:t>
            </a: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				</a:t>
            </a:r>
            <a:r>
              <a:rPr lang="en-US" dirty="0" err="1" smtClean="0">
                <a:solidFill>
                  <a:schemeClr val="accent4">
                    <a:lumMod val="75000"/>
                  </a:schemeClr>
                </a:solidFill>
              </a:rPr>
              <a:t>End_repeat</a:t>
            </a:r>
            <a:endParaRPr lang="en-US" dirty="0" smtClean="0">
              <a:solidFill>
                <a:schemeClr val="tx1">
                  <a:lumMod val="95000"/>
                  <a:lumOff val="5000"/>
                </a:schemeClr>
              </a:solidFill>
            </a:endParaRPr>
          </a:p>
          <a:p>
            <a:pPr marL="201168" lvl="1" indent="0">
              <a:buNone/>
            </a:pPr>
            <a:r>
              <a:rPr lang="en-US" dirty="0" smtClean="0">
                <a:solidFill>
                  <a:schemeClr val="tx1">
                    <a:lumMod val="85000"/>
                    <a:lumOff val="15000"/>
                  </a:schemeClr>
                </a:solidFill>
              </a:rPr>
              <a:t>What we actually do is comparing 2 neighbor elements, for example A[2] with A[1], A[5] with A[4], etc. If the left element of the two has a smaller value than the right element we will exchange them. If we do this one time for all the elements of the array, it will still be unsorted, but the element with the smallest value will go on the most left position of the array (A[1]). But this is the position it should be on the sorted array. So we can repeat the same process for every other element except for that one (from A[2] to A[5]). If we repeat the same process until we only have to compare the last two elements (including that last compare) the array will be sorted.</a:t>
            </a:r>
          </a:p>
          <a:p>
            <a:pPr algn="just"/>
            <a:endParaRPr lang="en-US" sz="2400" b="1" dirty="0" smtClean="0"/>
          </a:p>
          <a:p>
            <a:pPr algn="just"/>
            <a:endParaRPr lang="en-US" sz="2400" b="1" dirty="0" smtClean="0"/>
          </a:p>
          <a:p>
            <a:pPr algn="just"/>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15</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251520" y="1340768"/>
            <a:ext cx="8640960" cy="1200329"/>
          </a:xfrm>
          <a:prstGeom prst="rect">
            <a:avLst/>
          </a:prstGeom>
        </p:spPr>
        <p:txBody>
          <a:bodyPr wrap="square">
            <a:spAutoFit/>
          </a:bodyPr>
          <a:lstStyle/>
          <a:p>
            <a:pPr algn="just"/>
            <a:endParaRPr lang="en-US" sz="2400" b="1" dirty="0" smtClean="0"/>
          </a:p>
          <a:p>
            <a:pPr algn="just"/>
            <a:endParaRPr lang="en-US" sz="2400" b="1" dirty="0" smtClean="0"/>
          </a:p>
          <a:p>
            <a:pPr algn="just"/>
            <a:endParaRPr lang="en-US" sz="2400" dirty="0"/>
          </a:p>
        </p:txBody>
      </p:sp>
      <p:sp>
        <p:nvSpPr>
          <p:cNvPr id="10" name="9 - Ορθογώνιο"/>
          <p:cNvSpPr/>
          <p:nvPr/>
        </p:nvSpPr>
        <p:spPr>
          <a:xfrm>
            <a:off x="179512" y="1196752"/>
            <a:ext cx="8496944" cy="646331"/>
          </a:xfrm>
          <a:prstGeom prst="rect">
            <a:avLst/>
          </a:prstGeom>
        </p:spPr>
        <p:txBody>
          <a:bodyPr wrap="square">
            <a:spAutoFit/>
          </a:bodyPr>
          <a:lstStyle/>
          <a:p>
            <a:r>
              <a:rPr lang="en-US" dirty="0" smtClean="0"/>
              <a:t>Let’s get back to the visualization. We can see that the algorithm compares and exchanges the neighbor spheres.</a:t>
            </a:r>
          </a:p>
        </p:txBody>
      </p:sp>
      <p:pic>
        <p:nvPicPr>
          <p:cNvPr id="11"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59" y="1916832"/>
            <a:ext cx="7813510" cy="388843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16</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24744"/>
            <a:ext cx="8640960" cy="1077218"/>
          </a:xfrm>
          <a:prstGeom prst="rect">
            <a:avLst/>
          </a:prstGeom>
        </p:spPr>
        <p:txBody>
          <a:bodyPr wrap="square">
            <a:spAutoFit/>
          </a:bodyPr>
          <a:lstStyle/>
          <a:p>
            <a:r>
              <a:rPr lang="en-US" sz="1600" dirty="0" smtClean="0"/>
              <a:t>After doing the compares for all the spheres one time we will have the following condition:</a:t>
            </a:r>
          </a:p>
          <a:p>
            <a:pPr algn="just"/>
            <a:r>
              <a:rPr lang="en-US" sz="1600" dirty="0" smtClean="0"/>
              <a:t>Notice that the smallest sphere (or the element with the smallest value of our array) is where it should be, on the first position of the array. Now we will do the same process for the 2</a:t>
            </a:r>
            <a:r>
              <a:rPr lang="en-US" sz="1600" baseline="30000" dirty="0" smtClean="0"/>
              <a:t>nd</a:t>
            </a:r>
            <a:r>
              <a:rPr lang="en-US" sz="1600" dirty="0" smtClean="0"/>
              <a:t> to the 5</a:t>
            </a:r>
            <a:r>
              <a:rPr lang="en-US" sz="1600" baseline="30000" dirty="0" smtClean="0"/>
              <a:t>th</a:t>
            </a:r>
            <a:r>
              <a:rPr lang="en-US" sz="1600" dirty="0" smtClean="0"/>
              <a:t> sphere.</a:t>
            </a:r>
            <a:endParaRPr lang="en-US" sz="1600" dirty="0"/>
          </a:p>
        </p:txBody>
      </p:sp>
      <p:pic>
        <p:nvPicPr>
          <p:cNvPr id="18"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696" y="2351752"/>
            <a:ext cx="8543768" cy="4245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17</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err="1" smtClean="0">
                <a:solidFill>
                  <a:schemeClr val="bg1"/>
                </a:solidFill>
              </a:rPr>
              <a:t>SCinAATE</a:t>
            </a:r>
            <a:r>
              <a:rPr lang="en-US" sz="1400" dirty="0" smtClean="0">
                <a:solidFill>
                  <a:schemeClr val="bg1"/>
                </a:solidFill>
              </a:rPr>
              <a:t> 2015</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24744"/>
            <a:ext cx="8784976" cy="1200329"/>
          </a:xfrm>
          <a:prstGeom prst="rect">
            <a:avLst/>
          </a:prstGeom>
        </p:spPr>
        <p:txBody>
          <a:bodyPr wrap="square">
            <a:spAutoFit/>
          </a:bodyPr>
          <a:lstStyle/>
          <a:p>
            <a:pPr marL="201168" lvl="1"/>
            <a:r>
              <a:rPr lang="en-US" dirty="0" smtClean="0"/>
              <a:t>On the next repeat we will compare the spheres left. So the last comparison will be like  below: We can see that now we will not compare sphere 1 with sphere 2 because sphere 1 is already in the position where it should be. In addition sphere 2 has taken it’s place on the array.</a:t>
            </a:r>
            <a:endParaRPr lang="en-US" dirty="0"/>
          </a:p>
        </p:txBody>
      </p:sp>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386272"/>
            <a:ext cx="8610086" cy="41390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18</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Models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24744"/>
            <a:ext cx="8784976" cy="1200329"/>
          </a:xfrm>
          <a:prstGeom prst="rect">
            <a:avLst/>
          </a:prstGeom>
        </p:spPr>
        <p:txBody>
          <a:bodyPr wrap="square">
            <a:spAutoFit/>
          </a:bodyPr>
          <a:lstStyle/>
          <a:p>
            <a:pPr marL="201168" lvl="1"/>
            <a:r>
              <a:rPr lang="en-US" dirty="0" smtClean="0"/>
              <a:t>If we repeat the same process for every element the array will be sorted, and we can see that the spheres are sorted from the smallest one to the biggest one. The last comparison we did was for the last two  spheres and as we can’t compare any more spheres the spheres are sorted.</a:t>
            </a:r>
            <a:endParaRPr lang="en-US" dirty="0"/>
          </a:p>
        </p:txBody>
      </p:sp>
      <p:pic>
        <p:nvPicPr>
          <p:cNvPr id="11"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2348880"/>
            <a:ext cx="8424936" cy="404296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19</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24744"/>
            <a:ext cx="8784976" cy="485261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The Bubble sort algorithm is the simplest sort algorithm but it is the one with the most complexity. That means that it requires many calculations and it is very slow. Let’s see the complexity of the algorithm:</a:t>
            </a:r>
          </a:p>
          <a:p>
            <a:pPr marL="182880" lvl="2" indent="0">
              <a:spcBef>
                <a:spcPts val="1200"/>
              </a:spcBef>
              <a:spcAft>
                <a:spcPts val="200"/>
              </a:spcAft>
              <a:buSzPct val="100000"/>
              <a:buNone/>
            </a:pPr>
            <a:r>
              <a:rPr lang="en-US" dirty="0" smtClean="0">
                <a:solidFill>
                  <a:schemeClr val="accent4">
                    <a:lumMod val="75000"/>
                  </a:schemeClr>
                </a:solidFill>
                <a:latin typeface="Arial" panose="020B0604020202020204" pitchFamily="34" charset="0"/>
                <a:cs typeface="Arial" panose="020B0604020202020204" pitchFamily="34" charset="0"/>
              </a:rPr>
              <a:t>				</a:t>
            </a:r>
            <a:r>
              <a:rPr lang="en-US" sz="2000" dirty="0" smtClean="0">
                <a:solidFill>
                  <a:schemeClr val="accent4">
                    <a:lumMod val="75000"/>
                  </a:schemeClr>
                </a:solidFill>
                <a:latin typeface="Arial" panose="020B0604020202020204" pitchFamily="34" charset="0"/>
                <a:cs typeface="Arial" panose="020B0604020202020204" pitchFamily="34" charset="0"/>
              </a:rPr>
              <a:t>For </a:t>
            </a:r>
            <a:r>
              <a:rPr lang="en-US" sz="2000" dirty="0" err="1" smtClean="0">
                <a:solidFill>
                  <a:schemeClr val="accent4">
                    <a:lumMod val="75000"/>
                  </a:schemeClr>
                </a:solidFill>
                <a:latin typeface="Arial" panose="020B0604020202020204" pitchFamily="34" charset="0"/>
                <a:cs typeface="Arial" panose="020B0604020202020204" pitchFamily="34" charset="0"/>
              </a:rPr>
              <a:t>i</a:t>
            </a:r>
            <a:r>
              <a:rPr lang="en-US" sz="2000" dirty="0" smtClean="0">
                <a:solidFill>
                  <a:schemeClr val="accent4">
                    <a:lumMod val="75000"/>
                  </a:schemeClr>
                </a:solidFill>
                <a:latin typeface="Arial" panose="020B0604020202020204" pitchFamily="34" charset="0"/>
                <a:cs typeface="Arial" panose="020B0604020202020204" pitchFamily="34" charset="0"/>
              </a:rPr>
              <a:t> from 2 to n</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For j from n to </a:t>
            </a:r>
            <a:r>
              <a:rPr lang="en-US" sz="2000" dirty="0" err="1" smtClean="0">
                <a:solidFill>
                  <a:schemeClr val="accent4">
                    <a:lumMod val="75000"/>
                  </a:schemeClr>
                </a:solidFill>
                <a:latin typeface="Arial" panose="020B0604020202020204" pitchFamily="34" charset="0"/>
                <a:cs typeface="Arial" panose="020B0604020202020204" pitchFamily="34" charset="0"/>
              </a:rPr>
              <a:t>i</a:t>
            </a:r>
            <a:r>
              <a:rPr lang="en-US" sz="2000" dirty="0" smtClean="0">
                <a:solidFill>
                  <a:schemeClr val="accent4">
                    <a:lumMod val="75000"/>
                  </a:schemeClr>
                </a:solidFill>
                <a:latin typeface="Arial" panose="020B0604020202020204" pitchFamily="34" charset="0"/>
                <a:cs typeface="Arial" panose="020B0604020202020204" pitchFamily="34" charset="0"/>
              </a:rPr>
              <a:t> with step -1</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If A[j-1] &gt; A[j] then</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Swap A[j-1] with A[j]</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a:t>
            </a:r>
            <a:r>
              <a:rPr lang="en-US" sz="2000" dirty="0" err="1" smtClean="0">
                <a:solidFill>
                  <a:schemeClr val="accent4">
                    <a:lumMod val="75000"/>
                  </a:schemeClr>
                </a:solidFill>
                <a:latin typeface="Arial" panose="020B0604020202020204" pitchFamily="34" charset="0"/>
                <a:cs typeface="Arial" panose="020B0604020202020204" pitchFamily="34" charset="0"/>
              </a:rPr>
              <a:t>End_if</a:t>
            </a:r>
            <a:r>
              <a:rPr lang="en-US" sz="2000" dirty="0" smtClean="0">
                <a:solidFill>
                  <a:schemeClr val="accent4">
                    <a:lumMod val="75000"/>
                  </a:schemeClr>
                </a:solidFill>
                <a:latin typeface="Arial" panose="020B0604020202020204" pitchFamily="34" charset="0"/>
                <a:cs typeface="Arial" panose="020B0604020202020204" pitchFamily="34" charset="0"/>
              </a:rPr>
              <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a:t>
            </a:r>
            <a:r>
              <a:rPr lang="en-US" sz="2000" dirty="0" err="1" smtClean="0">
                <a:solidFill>
                  <a:schemeClr val="accent4">
                    <a:lumMod val="75000"/>
                  </a:schemeClr>
                </a:solidFill>
                <a:latin typeface="Arial" panose="020B0604020202020204" pitchFamily="34" charset="0"/>
                <a:cs typeface="Arial" panose="020B0604020202020204" pitchFamily="34" charset="0"/>
              </a:rPr>
              <a:t>End_repeat</a:t>
            </a:r>
            <a:r>
              <a:rPr lang="en-US" sz="2000" dirty="0" smtClean="0">
                <a:solidFill>
                  <a:schemeClr val="accent4">
                    <a:lumMod val="75000"/>
                  </a:schemeClr>
                </a:solidFill>
                <a:latin typeface="Arial" panose="020B0604020202020204" pitchFamily="34" charset="0"/>
                <a:cs typeface="Arial" panose="020B0604020202020204" pitchFamily="34" charset="0"/>
              </a:rPr>
              <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a:t>
            </a:r>
            <a:r>
              <a:rPr lang="en-US" sz="2000" dirty="0" err="1" smtClean="0">
                <a:solidFill>
                  <a:schemeClr val="accent4">
                    <a:lumMod val="75000"/>
                  </a:schemeClr>
                </a:solidFill>
                <a:latin typeface="Arial" panose="020B0604020202020204" pitchFamily="34" charset="0"/>
                <a:cs typeface="Arial" panose="020B0604020202020204" pitchFamily="34" charset="0"/>
              </a:rPr>
              <a:t>End_repeat</a:t>
            </a:r>
            <a:endParaRPr lang="en-US" sz="2000" dirty="0" smtClean="0">
              <a:solidFill>
                <a:schemeClr val="accent4">
                  <a:lumMod val="75000"/>
                </a:schemeClr>
              </a:solidFill>
              <a:latin typeface="Arial" panose="020B0604020202020204" pitchFamily="34" charset="0"/>
              <a:cs typeface="Arial" panose="020B0604020202020204" pitchFamily="34" charset="0"/>
            </a:endParaRPr>
          </a:p>
          <a:p>
            <a:pPr marL="182880" lvl="2" indent="0">
              <a:spcBef>
                <a:spcPts val="1200"/>
              </a:spcBef>
              <a:spcAft>
                <a:spcPts val="200"/>
              </a:spcAft>
              <a:buSzPct val="100000"/>
              <a:buNone/>
            </a:pPr>
            <a:endParaRPr lang="en-US" sz="2000" dirty="0" smtClean="0">
              <a:solidFill>
                <a:schemeClr val="tx1">
                  <a:lumMod val="95000"/>
                  <a:lumOff val="5000"/>
                </a:schemeClr>
              </a:solidFill>
              <a:latin typeface="Arial" panose="020B0604020202020204" pitchFamily="34" charset="0"/>
              <a:cs typeface="Arial" panose="020B0604020202020204" pitchFamily="34" charset="0"/>
            </a:endParaRPr>
          </a:p>
          <a:p>
            <a:r>
              <a:rPr lang="en-US" dirty="0" smtClean="0"/>
              <a:t>The execute time (complexity) depends on the number of times we execute the commands inside the two loops.</a:t>
            </a:r>
          </a:p>
          <a:p>
            <a:pPr algn="just"/>
            <a:r>
              <a:rPr lang="en-US" dirty="0" smtClean="0"/>
              <a:t>If the array has N elements the number of total comparisons is: </a:t>
            </a:r>
          </a:p>
          <a:p>
            <a:pPr algn="just"/>
            <a:r>
              <a:rPr lang="en-US" dirty="0" smtClean="0"/>
              <a:t>(N-1)+(N-2)+…1=N*(N-1)/2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0"/>
            <a:ext cx="9144000" cy="980728"/>
          </a:xfrm>
        </p:spPr>
        <p:txBody>
          <a:bodyPr>
            <a:normAutofit/>
          </a:bodyPr>
          <a:lstStyle/>
          <a:p>
            <a:r>
              <a:rPr lang="en-US" dirty="0" smtClean="0">
                <a:solidFill>
                  <a:srgbClr val="FFC000"/>
                </a:solidFill>
                <a:latin typeface="Arial" panose="020B0604020202020204" pitchFamily="34" charset="0"/>
                <a:cs typeface="Arial" panose="020B0604020202020204" pitchFamily="34" charset="0"/>
              </a:rPr>
              <a:t>Adaptive Learning Environments</a:t>
            </a:r>
            <a:endParaRPr lang="el-GR"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a:t>
            </a:fld>
            <a:endParaRPr lang="el-GR" dirty="0"/>
          </a:p>
        </p:txBody>
      </p:sp>
      <p:sp>
        <p:nvSpPr>
          <p:cNvPr id="13" name="12 - Θέση υποσέλιδου"/>
          <p:cNvSpPr>
            <a:spLocks noGrp="1"/>
          </p:cNvSpPr>
          <p:nvPr>
            <p:ph type="ftr" sz="quarter" idx="11"/>
          </p:nvPr>
        </p:nvSpPr>
        <p:spPr>
          <a:xfrm flipH="1">
            <a:off x="179512" y="6597352"/>
            <a:ext cx="8640960"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196752"/>
            <a:ext cx="8640960" cy="4154984"/>
          </a:xfrm>
          <a:prstGeom prst="rect">
            <a:avLst/>
          </a:prstGeom>
          <a:noFill/>
        </p:spPr>
        <p:txBody>
          <a:bodyPr wrap="square" rtlCol="0">
            <a:spAutoFit/>
          </a:bodyPr>
          <a:lstStyle/>
          <a:p>
            <a:pPr>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96752"/>
            <a:ext cx="8784976" cy="461665"/>
          </a:xfrm>
          <a:prstGeom prst="rect">
            <a:avLst/>
          </a:prstGeom>
        </p:spPr>
        <p:txBody>
          <a:bodyPr wrap="square">
            <a:spAutoFit/>
          </a:bodyPr>
          <a:lstStyle/>
          <a:p>
            <a:pPr marL="358775" indent="-358775"/>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179513" y="1412776"/>
            <a:ext cx="8608974"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20</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24744"/>
            <a:ext cx="8784976" cy="485261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The Bubble sort algorithm is the simplest sort algorithm but it is the one with the most complexity. That means that it requires many calculations and it is very slow. Let’s see the complexity of the algorithm:</a:t>
            </a:r>
          </a:p>
          <a:p>
            <a:pPr marL="182880" lvl="2" indent="0">
              <a:spcBef>
                <a:spcPts val="1200"/>
              </a:spcBef>
              <a:spcAft>
                <a:spcPts val="200"/>
              </a:spcAft>
              <a:buSzPct val="100000"/>
              <a:buNone/>
            </a:pPr>
            <a:r>
              <a:rPr lang="en-US" dirty="0" smtClean="0">
                <a:solidFill>
                  <a:schemeClr val="accent4">
                    <a:lumMod val="75000"/>
                  </a:schemeClr>
                </a:solidFill>
                <a:latin typeface="Arial" panose="020B0604020202020204" pitchFamily="34" charset="0"/>
                <a:cs typeface="Arial" panose="020B0604020202020204" pitchFamily="34" charset="0"/>
              </a:rPr>
              <a:t>				</a:t>
            </a:r>
            <a:r>
              <a:rPr lang="en-US" sz="2000" dirty="0" smtClean="0">
                <a:solidFill>
                  <a:schemeClr val="accent4">
                    <a:lumMod val="75000"/>
                  </a:schemeClr>
                </a:solidFill>
                <a:latin typeface="Arial" panose="020B0604020202020204" pitchFamily="34" charset="0"/>
                <a:cs typeface="Arial" panose="020B0604020202020204" pitchFamily="34" charset="0"/>
              </a:rPr>
              <a:t>For </a:t>
            </a:r>
            <a:r>
              <a:rPr lang="en-US" sz="2000" dirty="0" err="1" smtClean="0">
                <a:solidFill>
                  <a:schemeClr val="accent4">
                    <a:lumMod val="75000"/>
                  </a:schemeClr>
                </a:solidFill>
                <a:latin typeface="Arial" panose="020B0604020202020204" pitchFamily="34" charset="0"/>
                <a:cs typeface="Arial" panose="020B0604020202020204" pitchFamily="34" charset="0"/>
              </a:rPr>
              <a:t>i</a:t>
            </a:r>
            <a:r>
              <a:rPr lang="en-US" sz="2000" dirty="0" smtClean="0">
                <a:solidFill>
                  <a:schemeClr val="accent4">
                    <a:lumMod val="75000"/>
                  </a:schemeClr>
                </a:solidFill>
                <a:latin typeface="Arial" panose="020B0604020202020204" pitchFamily="34" charset="0"/>
                <a:cs typeface="Arial" panose="020B0604020202020204" pitchFamily="34" charset="0"/>
              </a:rPr>
              <a:t> from 2 to n</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For j from n to </a:t>
            </a:r>
            <a:r>
              <a:rPr lang="en-US" sz="2000" dirty="0" err="1" smtClean="0">
                <a:solidFill>
                  <a:schemeClr val="accent4">
                    <a:lumMod val="75000"/>
                  </a:schemeClr>
                </a:solidFill>
                <a:latin typeface="Arial" panose="020B0604020202020204" pitchFamily="34" charset="0"/>
                <a:cs typeface="Arial" panose="020B0604020202020204" pitchFamily="34" charset="0"/>
              </a:rPr>
              <a:t>i</a:t>
            </a:r>
            <a:r>
              <a:rPr lang="en-US" sz="2000" dirty="0" smtClean="0">
                <a:solidFill>
                  <a:schemeClr val="accent4">
                    <a:lumMod val="75000"/>
                  </a:schemeClr>
                </a:solidFill>
                <a:latin typeface="Arial" panose="020B0604020202020204" pitchFamily="34" charset="0"/>
                <a:cs typeface="Arial" panose="020B0604020202020204" pitchFamily="34" charset="0"/>
              </a:rPr>
              <a:t> with step -1</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If A[j-1] &gt; A[j] then</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Swap A[j-1] with A[j]</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a:t>
            </a:r>
            <a:r>
              <a:rPr lang="en-US" sz="2000" dirty="0" err="1" smtClean="0">
                <a:solidFill>
                  <a:schemeClr val="accent4">
                    <a:lumMod val="75000"/>
                  </a:schemeClr>
                </a:solidFill>
                <a:latin typeface="Arial" panose="020B0604020202020204" pitchFamily="34" charset="0"/>
                <a:cs typeface="Arial" panose="020B0604020202020204" pitchFamily="34" charset="0"/>
              </a:rPr>
              <a:t>End_if</a:t>
            </a:r>
            <a:r>
              <a:rPr lang="en-US" sz="2000" dirty="0" smtClean="0">
                <a:solidFill>
                  <a:schemeClr val="accent4">
                    <a:lumMod val="75000"/>
                  </a:schemeClr>
                </a:solidFill>
                <a:latin typeface="Arial" panose="020B0604020202020204" pitchFamily="34" charset="0"/>
                <a:cs typeface="Arial" panose="020B0604020202020204" pitchFamily="34" charset="0"/>
              </a:rPr>
              <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a:t>
            </a:r>
            <a:r>
              <a:rPr lang="en-US" sz="2000" dirty="0" err="1" smtClean="0">
                <a:solidFill>
                  <a:schemeClr val="accent4">
                    <a:lumMod val="75000"/>
                  </a:schemeClr>
                </a:solidFill>
                <a:latin typeface="Arial" panose="020B0604020202020204" pitchFamily="34" charset="0"/>
                <a:cs typeface="Arial" panose="020B0604020202020204" pitchFamily="34" charset="0"/>
              </a:rPr>
              <a:t>End_repeat</a:t>
            </a:r>
            <a:r>
              <a:rPr lang="en-US" sz="2000" dirty="0" smtClean="0">
                <a:solidFill>
                  <a:schemeClr val="accent4">
                    <a:lumMod val="75000"/>
                  </a:schemeClr>
                </a:solidFill>
                <a:latin typeface="Arial" panose="020B0604020202020204" pitchFamily="34" charset="0"/>
                <a:cs typeface="Arial" panose="020B0604020202020204" pitchFamily="34" charset="0"/>
              </a:rPr>
              <a:t/>
            </a:r>
            <a:br>
              <a:rPr lang="en-US" sz="2000" dirty="0" smtClean="0">
                <a:solidFill>
                  <a:schemeClr val="accent4">
                    <a:lumMod val="75000"/>
                  </a:schemeClr>
                </a:solidFill>
                <a:latin typeface="Arial" panose="020B0604020202020204" pitchFamily="34" charset="0"/>
                <a:cs typeface="Arial" panose="020B0604020202020204" pitchFamily="34" charset="0"/>
              </a:rPr>
            </a:br>
            <a:r>
              <a:rPr lang="en-US" sz="2000" dirty="0" smtClean="0">
                <a:solidFill>
                  <a:schemeClr val="accent4">
                    <a:lumMod val="75000"/>
                  </a:schemeClr>
                </a:solidFill>
                <a:latin typeface="Arial" panose="020B0604020202020204" pitchFamily="34" charset="0"/>
                <a:cs typeface="Arial" panose="020B0604020202020204" pitchFamily="34" charset="0"/>
              </a:rPr>
              <a:t>				</a:t>
            </a:r>
            <a:r>
              <a:rPr lang="en-US" sz="2000" dirty="0" err="1" smtClean="0">
                <a:solidFill>
                  <a:schemeClr val="accent4">
                    <a:lumMod val="75000"/>
                  </a:schemeClr>
                </a:solidFill>
                <a:latin typeface="Arial" panose="020B0604020202020204" pitchFamily="34" charset="0"/>
                <a:cs typeface="Arial" panose="020B0604020202020204" pitchFamily="34" charset="0"/>
              </a:rPr>
              <a:t>End_repeat</a:t>
            </a:r>
            <a:endParaRPr lang="en-US" sz="2000" dirty="0" smtClean="0">
              <a:solidFill>
                <a:schemeClr val="accent4">
                  <a:lumMod val="75000"/>
                </a:schemeClr>
              </a:solidFill>
              <a:latin typeface="Arial" panose="020B0604020202020204" pitchFamily="34" charset="0"/>
              <a:cs typeface="Arial" panose="020B0604020202020204" pitchFamily="34" charset="0"/>
            </a:endParaRPr>
          </a:p>
          <a:p>
            <a:pPr marL="182880" lvl="2" indent="0">
              <a:spcBef>
                <a:spcPts val="1200"/>
              </a:spcBef>
              <a:spcAft>
                <a:spcPts val="200"/>
              </a:spcAft>
              <a:buSzPct val="100000"/>
              <a:buNone/>
            </a:pPr>
            <a:endParaRPr lang="en-US" sz="2000" dirty="0" smtClean="0">
              <a:solidFill>
                <a:schemeClr val="tx1">
                  <a:lumMod val="95000"/>
                  <a:lumOff val="5000"/>
                </a:schemeClr>
              </a:solidFill>
              <a:latin typeface="Arial" panose="020B0604020202020204" pitchFamily="34" charset="0"/>
              <a:cs typeface="Arial" panose="020B0604020202020204" pitchFamily="34" charset="0"/>
            </a:endParaRPr>
          </a:p>
          <a:p>
            <a:r>
              <a:rPr lang="en-US" dirty="0" smtClean="0"/>
              <a:t>The execute time (complexity) depends on the number of times we execute the commands inside the two loops.</a:t>
            </a:r>
          </a:p>
          <a:p>
            <a:pPr algn="just"/>
            <a:r>
              <a:rPr lang="en-US" dirty="0" smtClean="0"/>
              <a:t>If the array has N elements the number of total comparisons is: </a:t>
            </a:r>
          </a:p>
          <a:p>
            <a:pPr algn="just"/>
            <a:r>
              <a:rPr lang="en-US" dirty="0" smtClean="0"/>
              <a:t>(N-1)+(N-2)+…1=N*(N-1)/2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Bubble Sort Algorithm: Active experimentation activity</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21</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smtClean="0">
              <a:solidFill>
                <a:schemeClr val="bg1"/>
              </a:solidFill>
            </a:endParaRPr>
          </a:p>
          <a:p>
            <a:pPr algn="l"/>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buFont typeface="Wingdings" pitchFamily="2" charset="2"/>
              <a:buChar char="q"/>
            </a:pPr>
            <a:endParaRPr lang="el-GR" sz="2400" b="1" dirty="0" smtClean="0">
              <a:latin typeface="Arial" pitchFamily="34" charset="0"/>
              <a:cs typeface="Arial" pitchFamily="34" charset="0"/>
            </a:endParaRPr>
          </a:p>
          <a:p>
            <a:pPr marL="92075" indent="-92075" algn="just">
              <a:buClr>
                <a:srgbClr val="006600"/>
              </a:buClr>
              <a:buFont typeface="Wingdings" pitchFamily="2" charset="2"/>
              <a:buChar char="q"/>
            </a:pPr>
            <a:endParaRPr lang="el-GR" sz="2400" b="1" dirty="0" smtClean="0">
              <a:latin typeface="Arial" pitchFamily="34" charset="0"/>
              <a:cs typeface="Arial" pitchFamily="34" charset="0"/>
            </a:endParaRPr>
          </a:p>
          <a:p>
            <a:pPr marL="266700" indent="-266700" algn="just">
              <a:buClr>
                <a:srgbClr val="006600"/>
              </a:buClr>
              <a:buFont typeface="Wingdings" pitchFamily="2" charset="2"/>
              <a:buChar char="q"/>
            </a:pPr>
            <a:endParaRPr lang="el-GR" sz="2000" b="1" dirty="0" smtClean="0">
              <a:latin typeface="Arial" pitchFamily="34" charset="0"/>
              <a:cs typeface="Arial" pitchFamily="34" charset="0"/>
            </a:endParaRPr>
          </a:p>
          <a:p>
            <a:pPr marL="266700" indent="-266700" algn="just">
              <a:buClr>
                <a:srgbClr val="006600"/>
              </a:buClr>
              <a:buFont typeface="Wingdings" pitchFamily="2" charset="2"/>
              <a:buChar char="q"/>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q"/>
            </a:pPr>
            <a:endParaRPr lang="el-GR" sz="2400" b="1" dirty="0" smtClean="0">
              <a:latin typeface="Arial" pitchFamily="34" charset="0"/>
              <a:cs typeface="Arial" pitchFamily="34" charset="0"/>
            </a:endParaRPr>
          </a:p>
          <a:p>
            <a:pPr>
              <a:buClr>
                <a:srgbClr val="006600"/>
              </a:buClr>
              <a:buFont typeface="Wingdings" pitchFamily="2" charset="2"/>
              <a:buChar char="q"/>
            </a:pPr>
            <a:endParaRPr lang="el-GR" sz="24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b="1" dirty="0" smtClean="0">
              <a:latin typeface="Arial" pitchFamily="34" charset="0"/>
              <a:cs typeface="Arial" pitchFamily="34" charset="0"/>
            </a:endParaRPr>
          </a:p>
          <a:p>
            <a:pPr>
              <a:buClr>
                <a:srgbClr val="006600"/>
              </a:buClr>
              <a:buFont typeface="Wingdings" pitchFamily="2" charset="2"/>
              <a:buChar char="q"/>
            </a:pPr>
            <a:endParaRPr lang="el-GR" sz="2000" dirty="0">
              <a:latin typeface="Arial" pitchFamily="34" charset="0"/>
              <a:cs typeface="Arial" pitchFamily="34" charset="0"/>
            </a:endParaRPr>
          </a:p>
        </p:txBody>
      </p:sp>
      <p:sp>
        <p:nvSpPr>
          <p:cNvPr id="9" name="8 - Ορθογώνιο"/>
          <p:cNvSpPr/>
          <p:nvPr/>
        </p:nvSpPr>
        <p:spPr>
          <a:xfrm>
            <a:off x="179512" y="1124744"/>
            <a:ext cx="8784976" cy="8433078"/>
          </a:xfrm>
          <a:prstGeom prst="rect">
            <a:avLst/>
          </a:prstGeom>
        </p:spPr>
        <p:txBody>
          <a:bodyPr wrap="square">
            <a:spAutoFit/>
          </a:bodyPr>
          <a:lstStyle/>
          <a:p>
            <a:pPr marL="266700" indent="-266700" algn="just">
              <a:buFont typeface="Wingdings" pitchFamily="2" charset="2"/>
              <a:buChar char="q"/>
            </a:pPr>
            <a:r>
              <a:rPr lang="en-US" sz="2800" dirty="0" smtClean="0">
                <a:latin typeface="Arial" panose="020B0604020202020204" pitchFamily="34" charset="0"/>
                <a:cs typeface="Arial" panose="020B0604020202020204" pitchFamily="34" charset="0"/>
              </a:rPr>
              <a:t>In a pilot study a group of 10 students of third class of high school of 2</a:t>
            </a:r>
            <a:r>
              <a:rPr lang="en-US" sz="2800" baseline="30000" dirty="0" smtClean="0">
                <a:latin typeface="Arial" panose="020B0604020202020204" pitchFamily="34" charset="0"/>
                <a:cs typeface="Arial" panose="020B0604020202020204" pitchFamily="34" charset="0"/>
              </a:rPr>
              <a:t>nd</a:t>
            </a:r>
            <a:r>
              <a:rPr lang="en-US" sz="2800" dirty="0" smtClean="0">
                <a:latin typeface="Arial" panose="020B0604020202020204" pitchFamily="34" charset="0"/>
                <a:cs typeface="Arial" panose="020B0604020202020204" pitchFamily="34" charset="0"/>
              </a:rPr>
              <a:t> experimental school of Athens interacted with the ALMA environment and conducted the above activity successfully.</a:t>
            </a:r>
          </a:p>
          <a:p>
            <a:pPr algn="just"/>
            <a:endParaRPr lang="en-US" sz="2800" dirty="0" smtClean="0">
              <a:latin typeface="Arial" panose="020B0604020202020204" pitchFamily="34" charset="0"/>
              <a:cs typeface="Arial" panose="020B0604020202020204" pitchFamily="34" charset="0"/>
            </a:endParaRPr>
          </a:p>
          <a:p>
            <a:pPr marL="266700" indent="-266700" algn="just">
              <a:buFont typeface="Wingdings" pitchFamily="2" charset="2"/>
              <a:buChar char="q"/>
            </a:pPr>
            <a:r>
              <a:rPr lang="en-US" sz="2800" dirty="0" smtClean="0">
                <a:latin typeface="Arial" panose="020B0604020202020204" pitchFamily="34" charset="0"/>
                <a:cs typeface="Arial" panose="020B0604020202020204" pitchFamily="34" charset="0"/>
              </a:rPr>
              <a:t>According to these students, the visualization enhanced their in-depth comprehension of Bubble Sort Algorithm.</a:t>
            </a:r>
          </a:p>
          <a:p>
            <a:pPr algn="just"/>
            <a:endParaRPr lang="en-US" sz="2800" dirty="0" smtClean="0">
              <a:latin typeface="Arial" panose="020B0604020202020204" pitchFamily="34" charset="0"/>
              <a:cs typeface="Arial" panose="020B0604020202020204" pitchFamily="34" charset="0"/>
            </a:endParaRPr>
          </a:p>
          <a:p>
            <a:pPr marL="266700" indent="-266700" algn="just">
              <a:buFont typeface="Wingdings" pitchFamily="2" charset="2"/>
              <a:buChar char="q"/>
            </a:pPr>
            <a:r>
              <a:rPr lang="en-US" sz="2800" dirty="0" smtClean="0">
                <a:latin typeface="Arial" panose="020B0604020202020204" pitchFamily="34" charset="0"/>
                <a:cs typeface="Arial" panose="020B0604020202020204" pitchFamily="34" charset="0"/>
              </a:rPr>
              <a:t>Among our future plans is to repeat the study in a larger sample aiming to generalize the results.</a:t>
            </a: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algn="ctr"/>
            <a:r>
              <a:rPr lang="en-US" sz="3200" b="1" dirty="0" smtClean="0">
                <a:solidFill>
                  <a:srgbClr val="FFC000"/>
                </a:solidFill>
              </a:rPr>
              <a:t>The advantages  of the web graphics</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22</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smtClean="0">
              <a:solidFill>
                <a:schemeClr val="bg1"/>
              </a:solidFill>
            </a:endParaRPr>
          </a:p>
          <a:p>
            <a:pPr algn="l"/>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96752"/>
            <a:ext cx="8784976" cy="369332"/>
          </a:xfrm>
          <a:prstGeom prst="rect">
            <a:avLst/>
          </a:prstGeom>
        </p:spPr>
        <p:txBody>
          <a:bodyPr wrap="square">
            <a:spAutoFit/>
          </a:bodyPr>
          <a:lstStyle/>
          <a:p>
            <a:endParaRPr lang="en-US" dirty="0"/>
          </a:p>
        </p:txBody>
      </p:sp>
      <p:sp>
        <p:nvSpPr>
          <p:cNvPr id="16" name="15 - Ορθογώνιο"/>
          <p:cNvSpPr/>
          <p:nvPr/>
        </p:nvSpPr>
        <p:spPr>
          <a:xfrm>
            <a:off x="251520" y="1256467"/>
            <a:ext cx="7992888" cy="5601533"/>
          </a:xfrm>
          <a:prstGeom prst="rect">
            <a:avLst/>
          </a:prstGeom>
        </p:spPr>
        <p:txBody>
          <a:bodyPr wrap="square">
            <a:spAutoFit/>
          </a:bodyPr>
          <a:lstStyle/>
          <a:p>
            <a:pPr marL="266700" indent="-266700" algn="just">
              <a:buFont typeface="Wingdings" pitchFamily="2" charset="2"/>
              <a:buChar char="q"/>
            </a:pPr>
            <a:r>
              <a:rPr lang="en-US" sz="2200" dirty="0" smtClean="0"/>
              <a:t>The above application for the visualization of the bubble sort algorithm was developed using web graphics.</a:t>
            </a:r>
          </a:p>
          <a:p>
            <a:pPr>
              <a:buFont typeface="Wingdings" pitchFamily="2" charset="2"/>
              <a:buChar char="q"/>
            </a:pPr>
            <a:endParaRPr lang="en-US" sz="2000" dirty="0" smtClean="0"/>
          </a:p>
          <a:p>
            <a:pPr marL="266700" indent="-266700" algn="just">
              <a:buFont typeface="Wingdings" pitchFamily="2" charset="2"/>
              <a:buChar char="q"/>
            </a:pPr>
            <a:r>
              <a:rPr lang="en-US" sz="2200" dirty="0" smtClean="0"/>
              <a:t>This visualization was developed with </a:t>
            </a:r>
            <a:r>
              <a:rPr lang="en-US" sz="2200" b="1" dirty="0" smtClean="0"/>
              <a:t>the programming language </a:t>
            </a:r>
            <a:r>
              <a:rPr lang="en-US" sz="2200" b="1" dirty="0" err="1" smtClean="0"/>
              <a:t>WebGL</a:t>
            </a:r>
            <a:r>
              <a:rPr lang="en-US" sz="2200" b="1" dirty="0" smtClean="0"/>
              <a:t> </a:t>
            </a:r>
            <a:r>
              <a:rPr lang="en-US" sz="2200" dirty="0" smtClean="0"/>
              <a:t>which is a language that was created in the last few years (first edition at 2011) and gives us the opportunity to </a:t>
            </a:r>
            <a:r>
              <a:rPr lang="en-US" sz="2200" b="1" dirty="0" smtClean="0"/>
              <a:t>use complex shapes and animations</a:t>
            </a:r>
            <a:r>
              <a:rPr lang="en-US" sz="2200" dirty="0" smtClean="0"/>
              <a:t>, that we wouldn’t be able to use if we were using JavaScript or any other web based language. </a:t>
            </a:r>
          </a:p>
          <a:p>
            <a:pPr>
              <a:buFont typeface="Wingdings" pitchFamily="2" charset="2"/>
              <a:buChar char="q"/>
            </a:pPr>
            <a:endParaRPr lang="en-US" sz="2000" dirty="0" smtClean="0"/>
          </a:p>
          <a:p>
            <a:pPr marL="266700" indent="-266700" algn="just">
              <a:buFont typeface="Wingdings" pitchFamily="2" charset="2"/>
              <a:buChar char="q"/>
            </a:pPr>
            <a:r>
              <a:rPr lang="en-US" sz="2200" dirty="0" smtClean="0"/>
              <a:t>Through </a:t>
            </a:r>
            <a:r>
              <a:rPr lang="en-US" sz="2200" b="1" dirty="0" err="1" smtClean="0"/>
              <a:t>WebGL</a:t>
            </a:r>
            <a:r>
              <a:rPr lang="en-US" sz="2200" dirty="0" smtClean="0"/>
              <a:t> we can develop an application that is visually better and the animations of the shapes are more conspicuous so that the student could understand them in a better way.</a:t>
            </a:r>
            <a:endParaRPr lang="el-GR" sz="2200" dirty="0" smtClean="0"/>
          </a:p>
          <a:p>
            <a:pPr>
              <a:buFont typeface="Wingdings" pitchFamily="2" charset="2"/>
              <a:buChar char="q"/>
            </a:pPr>
            <a:endParaRPr lang="en-US" dirty="0" smtClean="0"/>
          </a:p>
          <a:p>
            <a:pPr>
              <a:buFont typeface="Wingdings" pitchFamily="2" charset="2"/>
              <a:buChar char="q"/>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eaLnBrk="0" hangingPunct="0"/>
            <a:r>
              <a:rPr lang="en-US" sz="3200" b="1" dirty="0" smtClean="0"/>
              <a:t>. </a:t>
            </a:r>
            <a:r>
              <a:rPr lang="en-US" sz="3200" b="1" dirty="0" smtClean="0">
                <a:solidFill>
                  <a:srgbClr val="FFC000"/>
                </a:solidFill>
              </a:rPr>
              <a:t>Adaptive Techniques Provided via ALMA</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23</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smtClean="0">
              <a:solidFill>
                <a:schemeClr val="bg1"/>
              </a:solidFill>
            </a:endParaRPr>
          </a:p>
          <a:p>
            <a:pPr algn="l"/>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96752"/>
            <a:ext cx="8784976" cy="2031325"/>
          </a:xfrm>
          <a:prstGeom prst="rect">
            <a:avLst/>
          </a:prstGeom>
        </p:spPr>
        <p:txBody>
          <a:bodyPr wrap="square">
            <a:spAutoFit/>
          </a:bodyPr>
          <a:lstStyle/>
          <a:p>
            <a:r>
              <a:rPr lang="en-US" b="1" dirty="0" smtClean="0"/>
              <a:t>Adaptive Navigation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6" name="15 - Ορθογώνιο"/>
          <p:cNvSpPr/>
          <p:nvPr/>
        </p:nvSpPr>
        <p:spPr>
          <a:xfrm>
            <a:off x="251520" y="1256467"/>
            <a:ext cx="7992888" cy="923330"/>
          </a:xfrm>
          <a:prstGeom prst="rect">
            <a:avLst/>
          </a:prstGeom>
        </p:spPr>
        <p:txBody>
          <a:bodyPr wrap="square">
            <a:spAutoFit/>
          </a:bodyPr>
          <a:lstStyle/>
          <a:p>
            <a:pPr>
              <a:buFont typeface="Wingdings" pitchFamily="2" charset="2"/>
              <a:buChar char="q"/>
            </a:pPr>
            <a:endParaRPr lang="en-US" dirty="0" smtClean="0"/>
          </a:p>
          <a:p>
            <a:pPr>
              <a:buFont typeface="Wingdings" pitchFamily="2" charset="2"/>
              <a:buChar char="q"/>
            </a:pPr>
            <a:endParaRPr lang="en-US" dirty="0" smtClean="0"/>
          </a:p>
          <a:p>
            <a:endParaRPr lang="en-US" dirty="0" smtClean="0"/>
          </a:p>
        </p:txBody>
      </p:sp>
      <p:pic>
        <p:nvPicPr>
          <p:cNvPr id="2050" name="Picture 2"/>
          <p:cNvPicPr>
            <a:picLocks noChangeAspect="1" noChangeArrowheads="1"/>
          </p:cNvPicPr>
          <p:nvPr/>
        </p:nvPicPr>
        <p:blipFill>
          <a:blip r:embed="rId5" cstate="print"/>
          <a:srcRect/>
          <a:stretch>
            <a:fillRect/>
          </a:stretch>
        </p:blipFill>
        <p:spPr bwMode="auto">
          <a:xfrm>
            <a:off x="2404437" y="2204865"/>
            <a:ext cx="3823747" cy="4028590"/>
          </a:xfrm>
          <a:prstGeom prst="rect">
            <a:avLst/>
          </a:prstGeom>
          <a:noFill/>
          <a:ln w="9525">
            <a:noFill/>
            <a:miter lim="800000"/>
            <a:headEnd/>
            <a:tailEnd/>
          </a:ln>
        </p:spPr>
      </p:pic>
      <p:sp>
        <p:nvSpPr>
          <p:cNvPr id="11" name="10 - TextBox"/>
          <p:cNvSpPr txBox="1"/>
          <p:nvPr/>
        </p:nvSpPr>
        <p:spPr>
          <a:xfrm>
            <a:off x="2987824" y="1196752"/>
            <a:ext cx="3888432" cy="646331"/>
          </a:xfrm>
          <a:prstGeom prst="rect">
            <a:avLst/>
          </a:prstGeom>
          <a:noFill/>
        </p:spPr>
        <p:txBody>
          <a:bodyPr wrap="square" rtlCol="0">
            <a:spAutoFit/>
          </a:bodyPr>
          <a:lstStyle/>
          <a:p>
            <a:r>
              <a:rPr lang="en-GB" b="1" dirty="0" smtClean="0"/>
              <a:t>Learning sequence for student with converging learning style</a:t>
            </a:r>
            <a:endParaRPr lang="el-G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eaLnBrk="0" hangingPunct="0"/>
            <a:r>
              <a:rPr lang="en-US" sz="3200" b="1" dirty="0" smtClean="0"/>
              <a:t>. </a:t>
            </a:r>
            <a:r>
              <a:rPr lang="en-US" sz="3200" b="1" dirty="0" smtClean="0">
                <a:solidFill>
                  <a:srgbClr val="FFC000"/>
                </a:solidFill>
              </a:rPr>
              <a:t>Adaptive Techniques Provided via ALMA</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24</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smtClean="0">
              <a:solidFill>
                <a:schemeClr val="bg1"/>
              </a:solidFill>
            </a:endParaRPr>
          </a:p>
          <a:p>
            <a:pPr algn="l"/>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96752"/>
            <a:ext cx="8784976" cy="923330"/>
          </a:xfrm>
          <a:prstGeom prst="rect">
            <a:avLst/>
          </a:prstGeom>
        </p:spPr>
        <p:txBody>
          <a:bodyPr wrap="square">
            <a:spAutoFit/>
          </a:bodyPr>
          <a:lstStyle/>
          <a:p>
            <a:r>
              <a:rPr lang="en-US" b="1" dirty="0" smtClean="0"/>
              <a:t>Adaptive presentation</a:t>
            </a:r>
            <a:endParaRPr lang="en-US" dirty="0" smtClean="0"/>
          </a:p>
          <a:p>
            <a:endParaRPr lang="en-US" dirty="0" smtClean="0"/>
          </a:p>
          <a:p>
            <a:endParaRPr lang="en-US" dirty="0"/>
          </a:p>
        </p:txBody>
      </p:sp>
      <p:sp>
        <p:nvSpPr>
          <p:cNvPr id="16" name="15 - Ορθογώνιο"/>
          <p:cNvSpPr/>
          <p:nvPr/>
        </p:nvSpPr>
        <p:spPr>
          <a:xfrm>
            <a:off x="251520" y="1256467"/>
            <a:ext cx="7992888" cy="923330"/>
          </a:xfrm>
          <a:prstGeom prst="rect">
            <a:avLst/>
          </a:prstGeom>
        </p:spPr>
        <p:txBody>
          <a:bodyPr wrap="square">
            <a:spAutoFit/>
          </a:bodyPr>
          <a:lstStyle/>
          <a:p>
            <a:pPr>
              <a:buFont typeface="Wingdings" pitchFamily="2" charset="2"/>
              <a:buChar char="q"/>
            </a:pPr>
            <a:endParaRPr lang="en-US" dirty="0" smtClean="0"/>
          </a:p>
          <a:p>
            <a:pPr>
              <a:buFont typeface="Wingdings" pitchFamily="2" charset="2"/>
              <a:buChar char="q"/>
            </a:pPr>
            <a:endParaRPr lang="en-US" dirty="0" smtClean="0"/>
          </a:p>
          <a:p>
            <a:endParaRPr lang="en-US" dirty="0" smtClean="0"/>
          </a:p>
        </p:txBody>
      </p:sp>
      <p:pic>
        <p:nvPicPr>
          <p:cNvPr id="15" name="Picture 22"/>
          <p:cNvPicPr>
            <a:picLocks noChangeAspect="1" noChangeArrowheads="1"/>
          </p:cNvPicPr>
          <p:nvPr/>
        </p:nvPicPr>
        <p:blipFill>
          <a:blip r:embed="rId5" cstate="print"/>
          <a:srcRect/>
          <a:stretch>
            <a:fillRect/>
          </a:stretch>
        </p:blipFill>
        <p:spPr bwMode="auto">
          <a:xfrm>
            <a:off x="971600" y="1628800"/>
            <a:ext cx="672098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eaLnBrk="0" hangingPunct="0"/>
            <a:r>
              <a:rPr lang="en-US" sz="3200" b="1" dirty="0" smtClean="0"/>
              <a:t>. </a:t>
            </a:r>
            <a:r>
              <a:rPr lang="en-US" sz="3200" b="1" dirty="0" smtClean="0">
                <a:solidFill>
                  <a:srgbClr val="FFC000"/>
                </a:solidFill>
              </a:rPr>
              <a:t>The Learner Model</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25</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smtClean="0">
              <a:solidFill>
                <a:schemeClr val="bg1"/>
              </a:solidFill>
            </a:endParaRPr>
          </a:p>
          <a:p>
            <a:pPr algn="l"/>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16" name="15 - Ορθογώνιο"/>
          <p:cNvSpPr/>
          <p:nvPr/>
        </p:nvSpPr>
        <p:spPr>
          <a:xfrm>
            <a:off x="251520" y="1256467"/>
            <a:ext cx="7992888" cy="923330"/>
          </a:xfrm>
          <a:prstGeom prst="rect">
            <a:avLst/>
          </a:prstGeom>
        </p:spPr>
        <p:txBody>
          <a:bodyPr wrap="square">
            <a:spAutoFit/>
          </a:bodyPr>
          <a:lstStyle/>
          <a:p>
            <a:pPr>
              <a:buFont typeface="Wingdings" pitchFamily="2" charset="2"/>
              <a:buChar char="q"/>
            </a:pPr>
            <a:endParaRPr lang="en-US" dirty="0" smtClean="0"/>
          </a:p>
          <a:p>
            <a:pPr>
              <a:buFont typeface="Wingdings" pitchFamily="2" charset="2"/>
              <a:buChar char="q"/>
            </a:pPr>
            <a:endParaRPr lang="en-US" dirty="0" smtClean="0"/>
          </a:p>
          <a:p>
            <a:endParaRPr lang="en-US" dirty="0" smtClean="0"/>
          </a:p>
        </p:txBody>
      </p:sp>
      <p:pic>
        <p:nvPicPr>
          <p:cNvPr id="3074" name="Εικόνα 1" descr="C:\Documents and Settings\ΑΛΕΚΑ\Τα έγγραφά μου\TRASCEND\Transcend (E)\TRANSACTIONS ON  LEARNING technologies\LERNER MODEL.jpg"/>
          <p:cNvPicPr>
            <a:picLocks noChangeAspect="1" noChangeArrowheads="1"/>
          </p:cNvPicPr>
          <p:nvPr/>
        </p:nvPicPr>
        <p:blipFill>
          <a:blip r:embed="rId5" cstate="print"/>
          <a:srcRect/>
          <a:stretch>
            <a:fillRect/>
          </a:stretch>
        </p:blipFill>
        <p:spPr bwMode="auto">
          <a:xfrm>
            <a:off x="1187624" y="908720"/>
            <a:ext cx="6912768" cy="6761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eaLnBrk="0" hangingPunct="0"/>
            <a:r>
              <a:rPr lang="en-US" sz="3200" b="1" dirty="0" smtClean="0"/>
              <a:t>. </a:t>
            </a:r>
            <a:r>
              <a:rPr lang="en-US" sz="3200" b="1" dirty="0" smtClean="0">
                <a:solidFill>
                  <a:srgbClr val="FFC000"/>
                </a:solidFill>
              </a:rPr>
              <a:t>AUTHORING TOOL</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26</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smtClean="0">
              <a:solidFill>
                <a:schemeClr val="bg1"/>
              </a:solidFill>
            </a:endParaRPr>
          </a:p>
          <a:p>
            <a:pPr algn="l"/>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16" name="15 - Ορθογώνιο"/>
          <p:cNvSpPr/>
          <p:nvPr/>
        </p:nvSpPr>
        <p:spPr>
          <a:xfrm>
            <a:off x="251520" y="1256467"/>
            <a:ext cx="7992888" cy="923330"/>
          </a:xfrm>
          <a:prstGeom prst="rect">
            <a:avLst/>
          </a:prstGeom>
        </p:spPr>
        <p:txBody>
          <a:bodyPr wrap="square">
            <a:spAutoFit/>
          </a:bodyPr>
          <a:lstStyle/>
          <a:p>
            <a:pPr>
              <a:buFont typeface="Wingdings" pitchFamily="2" charset="2"/>
              <a:buChar char="q"/>
            </a:pPr>
            <a:endParaRPr lang="en-US" dirty="0" smtClean="0"/>
          </a:p>
          <a:p>
            <a:pPr>
              <a:buFont typeface="Wingdings" pitchFamily="2" charset="2"/>
              <a:buChar char="q"/>
            </a:pPr>
            <a:endParaRPr lang="en-US" dirty="0" smtClean="0"/>
          </a:p>
          <a:p>
            <a:endParaRPr lang="en-US" dirty="0" smtClean="0"/>
          </a:p>
        </p:txBody>
      </p:sp>
      <p:pic>
        <p:nvPicPr>
          <p:cNvPr id="4098" name="Εικόνα 8"/>
          <p:cNvPicPr>
            <a:picLocks noChangeAspect="1" noChangeArrowheads="1"/>
          </p:cNvPicPr>
          <p:nvPr/>
        </p:nvPicPr>
        <p:blipFill>
          <a:blip r:embed="rId5" cstate="print"/>
          <a:srcRect/>
          <a:stretch>
            <a:fillRect/>
          </a:stretch>
        </p:blipFill>
        <p:spPr bwMode="auto">
          <a:xfrm>
            <a:off x="243886" y="1340768"/>
            <a:ext cx="8783518" cy="4687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Autofit/>
          </a:bodyPr>
          <a:lstStyle/>
          <a:p>
            <a:pPr eaLnBrk="0" hangingPunct="0"/>
            <a:r>
              <a:rPr lang="en-US" sz="3200" b="1" dirty="0" smtClean="0"/>
              <a:t>. </a:t>
            </a:r>
            <a:r>
              <a:rPr lang="en-US" sz="3200" b="1" dirty="0" smtClean="0">
                <a:solidFill>
                  <a:srgbClr val="FFC000"/>
                </a:solidFill>
              </a:rPr>
              <a:t>FORUM</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27</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smtClean="0">
              <a:solidFill>
                <a:schemeClr val="bg1"/>
              </a:solidFill>
            </a:endParaRPr>
          </a:p>
          <a:p>
            <a:pPr algn="l"/>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16" name="15 - Ορθογώνιο"/>
          <p:cNvSpPr/>
          <p:nvPr/>
        </p:nvSpPr>
        <p:spPr>
          <a:xfrm>
            <a:off x="251520" y="1256467"/>
            <a:ext cx="7992888" cy="923330"/>
          </a:xfrm>
          <a:prstGeom prst="rect">
            <a:avLst/>
          </a:prstGeom>
        </p:spPr>
        <p:txBody>
          <a:bodyPr wrap="square">
            <a:spAutoFit/>
          </a:bodyPr>
          <a:lstStyle/>
          <a:p>
            <a:pPr>
              <a:buFont typeface="Wingdings" pitchFamily="2" charset="2"/>
              <a:buChar char="q"/>
            </a:pPr>
            <a:endParaRPr lang="en-US" dirty="0" smtClean="0"/>
          </a:p>
          <a:p>
            <a:pPr>
              <a:buFont typeface="Wingdings" pitchFamily="2" charset="2"/>
              <a:buChar char="q"/>
            </a:pPr>
            <a:endParaRPr lang="en-US" dirty="0" smtClean="0"/>
          </a:p>
          <a:p>
            <a:endParaRPr lang="en-US" dirty="0" smtClean="0"/>
          </a:p>
        </p:txBody>
      </p:sp>
      <p:pic>
        <p:nvPicPr>
          <p:cNvPr id="5122" name="Εικόνα 11"/>
          <p:cNvPicPr>
            <a:picLocks noChangeAspect="1" noChangeArrowheads="1"/>
          </p:cNvPicPr>
          <p:nvPr/>
        </p:nvPicPr>
        <p:blipFill>
          <a:blip r:embed="rId5" cstate="print">
            <a:lum bright="-4000" contrast="20000"/>
          </a:blip>
          <a:srcRect b="2406"/>
          <a:stretch>
            <a:fillRect/>
          </a:stretch>
        </p:blipFill>
        <p:spPr bwMode="auto">
          <a:xfrm>
            <a:off x="0" y="1052736"/>
            <a:ext cx="901838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457200" y="129952"/>
            <a:ext cx="8229600" cy="922784"/>
          </a:xfrm>
        </p:spPr>
        <p:txBody>
          <a:bodyPr>
            <a:normAutofit/>
          </a:bodyPr>
          <a:lstStyle/>
          <a:p>
            <a:r>
              <a:rPr lang="en-US" sz="3200" b="1" dirty="0" smtClean="0">
                <a:solidFill>
                  <a:srgbClr val="FFC000"/>
                </a:solidFill>
              </a:rPr>
              <a:t>References</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28</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509200"/>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11" name="7 - TextBox"/>
          <p:cNvSpPr txBox="1">
            <a:spLocks noChangeArrowheads="1"/>
          </p:cNvSpPr>
          <p:nvPr/>
        </p:nvSpPr>
        <p:spPr bwMode="auto">
          <a:xfrm>
            <a:off x="900113" y="1557338"/>
            <a:ext cx="6840537" cy="1446550"/>
          </a:xfrm>
          <a:prstGeom prst="rect">
            <a:avLst/>
          </a:prstGeom>
          <a:noFill/>
          <a:ln w="9525">
            <a:noFill/>
            <a:miter lim="800000"/>
            <a:headEnd/>
            <a:tailEnd/>
          </a:ln>
        </p:spPr>
        <p:txBody>
          <a:bodyPr>
            <a:spAutoFit/>
          </a:bodyPr>
          <a:lstStyle/>
          <a:p>
            <a:pPr>
              <a:buClr>
                <a:schemeClr val="accent2"/>
              </a:buClr>
              <a:buFont typeface="Wingdings" pitchFamily="2" charset="2"/>
              <a:buChar char="ü"/>
            </a:pPr>
            <a:endParaRPr lang="el-GR" sz="4400" dirty="0"/>
          </a:p>
          <a:p>
            <a:pPr>
              <a:buClr>
                <a:schemeClr val="accent2"/>
              </a:buClr>
            </a:pPr>
            <a:endParaRPr lang="el-GR" sz="4400" dirty="0"/>
          </a:p>
        </p:txBody>
      </p:sp>
      <p:sp>
        <p:nvSpPr>
          <p:cNvPr id="16" name="15 - TextBox"/>
          <p:cNvSpPr txBox="1"/>
          <p:nvPr/>
        </p:nvSpPr>
        <p:spPr>
          <a:xfrm>
            <a:off x="251520" y="1196752"/>
            <a:ext cx="8496944" cy="7848302"/>
          </a:xfrm>
          <a:prstGeom prst="rect">
            <a:avLst/>
          </a:prstGeom>
          <a:noFill/>
        </p:spPr>
        <p:txBody>
          <a:bodyPr wrap="square" rtlCol="0">
            <a:spAutoFit/>
          </a:bodyPr>
          <a:lstStyle/>
          <a:p>
            <a:pPr marL="266700" indent="-266700" algn="just"/>
            <a:r>
              <a:rPr lang="en-US" dirty="0" smtClean="0"/>
              <a:t>Dirksen, </a:t>
            </a:r>
            <a:r>
              <a:rPr lang="en-US" dirty="0" err="1" smtClean="0"/>
              <a:t>Jos</a:t>
            </a:r>
            <a:r>
              <a:rPr lang="en-US" dirty="0" smtClean="0"/>
              <a:t> (2013). “</a:t>
            </a:r>
            <a:r>
              <a:rPr lang="en-US" i="1" dirty="0" smtClean="0"/>
              <a:t>Learning Three.js: The JavaScript 3D Library for </a:t>
            </a:r>
            <a:r>
              <a:rPr lang="en-US" i="1" dirty="0" err="1" smtClean="0"/>
              <a:t>WebGL</a:t>
            </a:r>
            <a:r>
              <a:rPr lang="en-US" i="1" dirty="0" smtClean="0"/>
              <a:t>”</a:t>
            </a:r>
            <a:r>
              <a:rPr lang="en-US" dirty="0" smtClean="0"/>
              <a:t>. </a:t>
            </a:r>
            <a:r>
              <a:rPr lang="en-US" dirty="0" err="1" smtClean="0"/>
              <a:t>Packt</a:t>
            </a:r>
            <a:r>
              <a:rPr lang="en-US" dirty="0" smtClean="0"/>
              <a:t> Publishing. ISBN 9781782166283</a:t>
            </a:r>
          </a:p>
          <a:p>
            <a:pPr marL="266700" indent="-266700" algn="just"/>
            <a:endParaRPr lang="el-GR" dirty="0" smtClean="0"/>
          </a:p>
          <a:p>
            <a:pPr marL="266700" indent="-266700" algn="just"/>
            <a:r>
              <a:rPr lang="en-US" dirty="0" err="1" smtClean="0"/>
              <a:t>Gasparinatou</a:t>
            </a:r>
            <a:r>
              <a:rPr lang="en-US" dirty="0" smtClean="0"/>
              <a:t>, A and </a:t>
            </a:r>
            <a:r>
              <a:rPr lang="en-US" dirty="0" err="1" smtClean="0"/>
              <a:t>Grigoriadou</a:t>
            </a:r>
            <a:r>
              <a:rPr lang="en-US" dirty="0" smtClean="0"/>
              <a:t>, M. Supporting Student Learning in Computer Science Education via the Adaptive Learning Environment ALMA</a:t>
            </a:r>
            <a:r>
              <a:rPr lang="en-US" i="1" dirty="0" smtClean="0"/>
              <a:t>. Systems </a:t>
            </a:r>
            <a:r>
              <a:rPr lang="en-US" dirty="0" smtClean="0"/>
              <a:t>2015, 3(4), 237-263; doi:10.3390/systems3040237</a:t>
            </a:r>
            <a:endParaRPr lang="el-GR" dirty="0" smtClean="0"/>
          </a:p>
          <a:p>
            <a:endParaRPr lang="el-GR" dirty="0" smtClean="0"/>
          </a:p>
          <a:p>
            <a:pPr marL="266700" indent="-266700" algn="just"/>
            <a:r>
              <a:rPr lang="en-US" dirty="0" smtClean="0"/>
              <a:t> </a:t>
            </a:r>
            <a:r>
              <a:rPr lang="en-US" dirty="0" err="1" smtClean="0"/>
              <a:t>Gasparinatou</a:t>
            </a:r>
            <a:r>
              <a:rPr lang="en-US" dirty="0" smtClean="0"/>
              <a:t>, A., &amp; </a:t>
            </a:r>
            <a:r>
              <a:rPr lang="en-US" dirty="0" err="1" smtClean="0"/>
              <a:t>Grigoriadou</a:t>
            </a:r>
            <a:r>
              <a:rPr lang="en-US" dirty="0" smtClean="0"/>
              <a:t>, M. (2011). ALMA: An Adaptive Learning Models environment from texts and Activities that improves students' science comprehension. </a:t>
            </a:r>
            <a:r>
              <a:rPr lang="en-US" i="1" dirty="0" err="1" smtClean="0"/>
              <a:t>Procedia</a:t>
            </a:r>
            <a:r>
              <a:rPr lang="en-US" i="1" dirty="0" smtClean="0"/>
              <a:t>-Social and Behavioral Sciences Journal</a:t>
            </a:r>
            <a:r>
              <a:rPr lang="en-US" dirty="0" smtClean="0"/>
              <a:t>, Vol. 15, p.2742-2747.</a:t>
            </a:r>
          </a:p>
          <a:p>
            <a:pPr marL="266700" indent="-266700" algn="just"/>
            <a:endParaRPr lang="en-US" dirty="0" smtClean="0"/>
          </a:p>
          <a:p>
            <a:pPr marL="266700" indent="-266700" algn="just"/>
            <a:r>
              <a:rPr lang="en-US" dirty="0" smtClean="0"/>
              <a:t>Gianni, Daniele; </a:t>
            </a:r>
            <a:r>
              <a:rPr lang="en-US" dirty="0" err="1" smtClean="0"/>
              <a:t>D'Ambrogio</a:t>
            </a:r>
            <a:r>
              <a:rPr lang="en-US" dirty="0" smtClean="0"/>
              <a:t>, Andrea; </a:t>
            </a:r>
            <a:r>
              <a:rPr lang="en-US" dirty="0" err="1" smtClean="0"/>
              <a:t>Tolk</a:t>
            </a:r>
            <a:r>
              <a:rPr lang="en-US" dirty="0" smtClean="0"/>
              <a:t>, Andreas, eds. (04-12-2014). “</a:t>
            </a:r>
            <a:r>
              <a:rPr lang="en-US" i="1" dirty="0" smtClean="0"/>
              <a:t>Modeling and Simulation-Based Systems Engineering Handbook”</a:t>
            </a:r>
            <a:r>
              <a:rPr lang="en-US" dirty="0" smtClean="0"/>
              <a:t>. CRC Press. ISBN 9781466571457</a:t>
            </a:r>
            <a:endParaRPr lang="el-GR" dirty="0" smtClean="0"/>
          </a:p>
          <a:p>
            <a:pPr marL="266700" indent="-266700" algn="just"/>
            <a:endParaRPr lang="el-GR" dirty="0" smtClean="0"/>
          </a:p>
          <a:p>
            <a:pPr marL="266700" indent="-266700"/>
            <a:endParaRPr lang="el-GR" dirty="0" smtClean="0"/>
          </a:p>
          <a:p>
            <a:pPr marL="266700" indent="-266700" algn="just"/>
            <a:endParaRPr lang="el-GR" dirty="0" smtClean="0"/>
          </a:p>
          <a:p>
            <a:pPr marL="266700" indent="-266700" algn="just"/>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firstScreen2.jpg"/>
          <p:cNvPicPr>
            <a:picLocks noGrp="1" noChangeAspect="1"/>
          </p:cNvPicPr>
          <p:nvPr>
            <p:ph idx="1"/>
          </p:nvPr>
        </p:nvPicPr>
        <p:blipFill>
          <a:blip r:embed="rId2" cstate="print"/>
          <a:stretch>
            <a:fillRect/>
          </a:stretch>
        </p:blipFill>
        <p:spPr>
          <a:xfrm>
            <a:off x="-36512" y="-1416"/>
            <a:ext cx="9453215" cy="6886800"/>
          </a:xfrm>
        </p:spPr>
      </p:pic>
      <p:sp>
        <p:nvSpPr>
          <p:cNvPr id="7" name="1 - Τίτλος"/>
          <p:cNvSpPr txBox="1">
            <a:spLocks/>
          </p:cNvSpPr>
          <p:nvPr/>
        </p:nvSpPr>
        <p:spPr>
          <a:xfrm>
            <a:off x="457200" y="2751063"/>
            <a:ext cx="8458200" cy="1470025"/>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noProof="0" smtClean="0">
                <a:solidFill>
                  <a:srgbClr val="FFC000"/>
                </a:solidFill>
                <a:latin typeface="+mj-lt"/>
                <a:ea typeface="+mj-ea"/>
                <a:cs typeface="+mj-cs"/>
              </a:rPr>
              <a:t>Thank you!</a:t>
            </a:r>
            <a:endParaRPr kumimoji="0" lang="el-GR" sz="4000" b="0" i="0" u="none" strike="noStrike" kern="1200" cap="none" spc="0" normalizeH="0" baseline="0" noProof="0" dirty="0">
              <a:ln>
                <a:noFill/>
              </a:ln>
              <a:solidFill>
                <a:srgbClr val="FFC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0"/>
            <a:ext cx="9144000" cy="980728"/>
          </a:xfrm>
        </p:spPr>
        <p:txBody>
          <a:bodyPr>
            <a:normAutofit/>
          </a:bodyPr>
          <a:lstStyle/>
          <a:p>
            <a:r>
              <a:rPr lang="en-US" dirty="0" smtClean="0">
                <a:solidFill>
                  <a:srgbClr val="FFC000"/>
                </a:solidFill>
                <a:latin typeface="Arial" panose="020B0604020202020204" pitchFamily="34" charset="0"/>
                <a:cs typeface="Arial" panose="020B0604020202020204" pitchFamily="34" charset="0"/>
              </a:rPr>
              <a:t>Adaptive Learning Environments</a:t>
            </a:r>
            <a:endParaRPr lang="el-GR"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3</a:t>
            </a:fld>
            <a:endParaRPr lang="el-GR" dirty="0"/>
          </a:p>
        </p:txBody>
      </p:sp>
      <p:sp>
        <p:nvSpPr>
          <p:cNvPr id="13" name="12 - Θέση υποσέλιδου"/>
          <p:cNvSpPr>
            <a:spLocks noGrp="1"/>
          </p:cNvSpPr>
          <p:nvPr>
            <p:ph type="ftr" sz="quarter" idx="11"/>
          </p:nvPr>
        </p:nvSpPr>
        <p:spPr>
          <a:xfrm flipH="1">
            <a:off x="179512" y="6597352"/>
            <a:ext cx="8640960"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196752"/>
            <a:ext cx="8640960" cy="4154984"/>
          </a:xfrm>
          <a:prstGeom prst="rect">
            <a:avLst/>
          </a:prstGeom>
          <a:noFill/>
        </p:spPr>
        <p:txBody>
          <a:bodyPr wrap="square" rtlCol="0">
            <a:spAutoFit/>
          </a:bodyPr>
          <a:lstStyle/>
          <a:p>
            <a:pPr>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96752"/>
            <a:ext cx="8784976" cy="461665"/>
          </a:xfrm>
          <a:prstGeom prst="rect">
            <a:avLst/>
          </a:prstGeom>
        </p:spPr>
        <p:txBody>
          <a:bodyPr wrap="square">
            <a:spAutoFit/>
          </a:bodyPr>
          <a:lstStyle/>
          <a:p>
            <a:pPr marL="358775" indent="-358775"/>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2050" name="Picture 20"/>
          <p:cNvPicPr>
            <a:picLocks noChangeAspect="1" noChangeArrowheads="1"/>
          </p:cNvPicPr>
          <p:nvPr/>
        </p:nvPicPr>
        <p:blipFill>
          <a:blip r:embed="rId5" cstate="print">
            <a:lum bright="-10000" contrast="16000"/>
          </a:blip>
          <a:srcRect/>
          <a:stretch>
            <a:fillRect/>
          </a:stretch>
        </p:blipFill>
        <p:spPr bwMode="auto">
          <a:xfrm>
            <a:off x="-24699" y="-171400"/>
            <a:ext cx="9168699"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0"/>
            <a:ext cx="9144000" cy="980728"/>
          </a:xfrm>
        </p:spPr>
        <p:txBody>
          <a:bodyPr>
            <a:normAutofit/>
          </a:bodyPr>
          <a:lstStyle/>
          <a:p>
            <a:r>
              <a:rPr lang="en-US" dirty="0" smtClean="0">
                <a:solidFill>
                  <a:srgbClr val="FFC000"/>
                </a:solidFill>
                <a:latin typeface="Arial" panose="020B0604020202020204" pitchFamily="34" charset="0"/>
                <a:cs typeface="Arial" panose="020B0604020202020204" pitchFamily="34" charset="0"/>
              </a:rPr>
              <a:t>Adaptive Learning Environments</a:t>
            </a:r>
            <a:endParaRPr lang="el-GR"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4</a:t>
            </a:fld>
            <a:endParaRPr lang="el-GR" dirty="0"/>
          </a:p>
        </p:txBody>
      </p:sp>
      <p:sp>
        <p:nvSpPr>
          <p:cNvPr id="13" name="12 - Θέση υποσέλιδου"/>
          <p:cNvSpPr>
            <a:spLocks noGrp="1"/>
          </p:cNvSpPr>
          <p:nvPr>
            <p:ph type="ftr" sz="quarter" idx="11"/>
          </p:nvPr>
        </p:nvSpPr>
        <p:spPr>
          <a:xfrm flipH="1">
            <a:off x="179512" y="6597352"/>
            <a:ext cx="8640960"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196752"/>
            <a:ext cx="8640960" cy="4154984"/>
          </a:xfrm>
          <a:prstGeom prst="rect">
            <a:avLst/>
          </a:prstGeom>
          <a:noFill/>
        </p:spPr>
        <p:txBody>
          <a:bodyPr wrap="square" rtlCol="0">
            <a:spAutoFit/>
          </a:bodyPr>
          <a:lstStyle/>
          <a:p>
            <a:pPr>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179512" y="1196752"/>
            <a:ext cx="8784976" cy="461665"/>
          </a:xfrm>
          <a:prstGeom prst="rect">
            <a:avLst/>
          </a:prstGeom>
        </p:spPr>
        <p:txBody>
          <a:bodyPr wrap="square">
            <a:spAutoFit/>
          </a:bodyPr>
          <a:lstStyle/>
          <a:p>
            <a:pPr marL="358775" indent="-358775"/>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1026" name="Picture 22"/>
          <p:cNvPicPr>
            <a:picLocks noChangeAspect="1" noChangeArrowheads="1"/>
          </p:cNvPicPr>
          <p:nvPr/>
        </p:nvPicPr>
        <p:blipFill>
          <a:blip r:embed="rId5" cstate="print"/>
          <a:srcRect/>
          <a:stretch>
            <a:fillRect/>
          </a:stretch>
        </p:blipFill>
        <p:spPr bwMode="auto">
          <a:xfrm>
            <a:off x="-224033" y="0"/>
            <a:ext cx="10220315" cy="6569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457200" y="129952"/>
            <a:ext cx="8229600" cy="922784"/>
          </a:xfrm>
        </p:spPr>
        <p:txBody>
          <a:bodyPr>
            <a:normAutofit fontScale="90000"/>
          </a:bodyPr>
          <a:lstStyle/>
          <a:p>
            <a:r>
              <a:rPr lang="en-US" sz="3200" b="1" dirty="0" smtClean="0">
                <a:solidFill>
                  <a:srgbClr val="FFC000"/>
                </a:solidFill>
              </a:rPr>
              <a:t>ALMA (Adaptive Learning Models from texts and Activities) </a:t>
            </a:r>
            <a:r>
              <a:rPr lang="en-US" sz="2000" dirty="0" smtClean="0">
                <a:latin typeface="Arial" pitchFamily="34" charset="0"/>
                <a:cs typeface="Arial" pitchFamily="34" charset="0"/>
                <a:hlinkClick r:id="rId4"/>
              </a:rPr>
              <a:t>http://hermes.di.uoa.gr:8088/alma3</a:t>
            </a:r>
            <a:endParaRPr lang="el-GR" sz="2000" b="1" dirty="0">
              <a:solidFill>
                <a:srgbClr val="FFC000"/>
              </a:solidFill>
            </a:endParaRPr>
          </a:p>
        </p:txBody>
      </p:sp>
      <p:pic>
        <p:nvPicPr>
          <p:cNvPr id="8" name="7 - Εικόνα" descr="bottomBar.jpg"/>
          <p:cNvPicPr>
            <a:picLocks noChangeAspect="1"/>
          </p:cNvPicPr>
          <p:nvPr/>
        </p:nvPicPr>
        <p:blipFill>
          <a:blip r:embed="rId5"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5</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6494085"/>
          </a:xfrm>
          <a:prstGeom prst="rect">
            <a:avLst/>
          </a:prstGeom>
          <a:noFill/>
        </p:spPr>
        <p:txBody>
          <a:bodyPr wrap="square" rtlCol="0">
            <a:spAutoFit/>
          </a:bodyPr>
          <a:lstStyle/>
          <a:p>
            <a:pPr marL="92075" indent="-92075" algn="just">
              <a:buClr>
                <a:srgbClr val="006600"/>
              </a:buClr>
            </a:pPr>
            <a:endParaRPr lang="en-US" sz="2000" dirty="0" smtClean="0">
              <a:latin typeface="Arial" pitchFamily="34" charset="0"/>
              <a:cs typeface="Arial" pitchFamily="34" charset="0"/>
            </a:endParaRPr>
          </a:p>
          <a:p>
            <a:pPr marL="92075" indent="-92075" algn="just">
              <a:buClr>
                <a:srgbClr val="006600"/>
              </a:buClr>
            </a:pPr>
            <a:endParaRPr lang="en-US" sz="2000"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323528" y="1412776"/>
            <a:ext cx="8640960" cy="4247317"/>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0" name="9 - Ορθογώνιο"/>
          <p:cNvSpPr/>
          <p:nvPr/>
        </p:nvSpPr>
        <p:spPr>
          <a:xfrm>
            <a:off x="179512" y="1028342"/>
            <a:ext cx="8712968" cy="4893647"/>
          </a:xfrm>
          <a:prstGeom prst="rect">
            <a:avLst/>
          </a:prstGeom>
        </p:spPr>
        <p:txBody>
          <a:bodyPr wrap="square">
            <a:spAutoFit/>
          </a:bodyPr>
          <a:lstStyle/>
          <a:p>
            <a:r>
              <a:rPr lang="en-US" sz="2400" dirty="0" smtClean="0"/>
              <a:t>ALMA supports </a:t>
            </a:r>
            <a:r>
              <a:rPr lang="en-US" sz="2400" b="1" dirty="0" smtClean="0"/>
              <a:t>students’ text comprehension via texts and activities. It supports learning via: </a:t>
            </a:r>
          </a:p>
          <a:p>
            <a:endParaRPr lang="en-US" sz="2400" dirty="0" smtClean="0"/>
          </a:p>
          <a:p>
            <a:pPr marL="342900" indent="-342900" algn="just">
              <a:buAutoNum type="arabicParenBoth"/>
            </a:pPr>
            <a:r>
              <a:rPr lang="en-US" sz="2400" b="1" dirty="0" smtClean="0"/>
              <a:t>texts with various local and global cohesion </a:t>
            </a:r>
            <a:r>
              <a:rPr lang="en-US" sz="2400" dirty="0" smtClean="0"/>
              <a:t>for students with </a:t>
            </a:r>
            <a:r>
              <a:rPr lang="en-US" sz="2400" b="1" dirty="0" smtClean="0"/>
              <a:t>low, median, and high background-knowledge; </a:t>
            </a:r>
          </a:p>
          <a:p>
            <a:pPr marL="342900" indent="-342900">
              <a:buAutoNum type="arabicParenBoth"/>
            </a:pPr>
            <a:endParaRPr lang="en-US" sz="2400" dirty="0" smtClean="0"/>
          </a:p>
          <a:p>
            <a:pPr marL="92075" indent="-92075" algn="just"/>
            <a:r>
              <a:rPr lang="en-US" sz="2400" dirty="0" smtClean="0"/>
              <a:t> ALMA motivates </a:t>
            </a:r>
            <a:r>
              <a:rPr lang="en-US" sz="2400" b="1" dirty="0" smtClean="0"/>
              <a:t>high knowledge </a:t>
            </a:r>
            <a:r>
              <a:rPr lang="en-US" sz="2400" dirty="0" smtClean="0"/>
              <a:t>students to read the </a:t>
            </a:r>
            <a:r>
              <a:rPr lang="en-US" sz="2400" b="1" dirty="0" smtClean="0"/>
              <a:t>minimally cohesive text </a:t>
            </a:r>
            <a:r>
              <a:rPr lang="en-US" sz="2400" dirty="0" smtClean="0"/>
              <a:t>and </a:t>
            </a:r>
            <a:r>
              <a:rPr lang="en-US" sz="2400" b="1" dirty="0" smtClean="0"/>
              <a:t>low knowledge students </a:t>
            </a:r>
            <a:r>
              <a:rPr lang="en-US" sz="2400" dirty="0" smtClean="0"/>
              <a:t>to read </a:t>
            </a:r>
            <a:r>
              <a:rPr lang="en-US" sz="2400" b="1" dirty="0" smtClean="0"/>
              <a:t>the maximally cohesive text</a:t>
            </a:r>
            <a:r>
              <a:rPr lang="en-US" sz="2400" dirty="0" smtClean="0"/>
              <a:t>. Thus, ALMA offers </a:t>
            </a:r>
            <a:r>
              <a:rPr lang="en-US" sz="2400" b="1" dirty="0" smtClean="0"/>
              <a:t>individualized support </a:t>
            </a:r>
            <a:r>
              <a:rPr lang="en-US" sz="2400" dirty="0" smtClean="0"/>
              <a:t>via the technique </a:t>
            </a:r>
            <a:r>
              <a:rPr lang="en-US" sz="2400" b="1" dirty="0" smtClean="0"/>
              <a:t>of adaptive presentation.</a:t>
            </a:r>
          </a:p>
          <a:p>
            <a:pPr marL="342900" indent="-342900">
              <a:buAutoNum type="arabicParenBoth"/>
            </a:pP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457200" y="129952"/>
            <a:ext cx="8229600" cy="922784"/>
          </a:xfrm>
        </p:spPr>
        <p:txBody>
          <a:bodyPr>
            <a:normAutofit fontScale="90000"/>
          </a:bodyPr>
          <a:lstStyle/>
          <a:p>
            <a:r>
              <a:rPr lang="en-US" sz="3200" b="1" dirty="0" smtClean="0">
                <a:solidFill>
                  <a:srgbClr val="FFC000"/>
                </a:solidFill>
              </a:rPr>
              <a:t>ALMA (Adaptive Learning Models from texts and Activities) </a:t>
            </a:r>
            <a:r>
              <a:rPr lang="en-US" sz="2000" dirty="0" smtClean="0">
                <a:latin typeface="Arial" pitchFamily="34" charset="0"/>
                <a:cs typeface="Arial" pitchFamily="34" charset="0"/>
                <a:hlinkClick r:id="rId4"/>
              </a:rPr>
              <a:t>http://hermes.di.uoa.gr:8088/alma3</a:t>
            </a:r>
            <a:endParaRPr lang="el-GR" sz="2000" b="1" dirty="0">
              <a:solidFill>
                <a:srgbClr val="FFC000"/>
              </a:solidFill>
            </a:endParaRPr>
          </a:p>
        </p:txBody>
      </p:sp>
      <p:pic>
        <p:nvPicPr>
          <p:cNvPr id="8" name="7 - Εικόνα" descr="bottomBar.jpg"/>
          <p:cNvPicPr>
            <a:picLocks noChangeAspect="1"/>
          </p:cNvPicPr>
          <p:nvPr/>
        </p:nvPicPr>
        <p:blipFill>
          <a:blip r:embed="rId5"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6</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6494085"/>
          </a:xfrm>
          <a:prstGeom prst="rect">
            <a:avLst/>
          </a:prstGeom>
          <a:noFill/>
        </p:spPr>
        <p:txBody>
          <a:bodyPr wrap="square" rtlCol="0">
            <a:spAutoFit/>
          </a:bodyPr>
          <a:lstStyle/>
          <a:p>
            <a:pPr marL="92075" indent="-92075" algn="just">
              <a:buClr>
                <a:srgbClr val="006600"/>
              </a:buClr>
            </a:pPr>
            <a:endParaRPr lang="en-US" sz="2000" dirty="0" smtClean="0">
              <a:latin typeface="Arial" pitchFamily="34" charset="0"/>
              <a:cs typeface="Arial" pitchFamily="34" charset="0"/>
            </a:endParaRPr>
          </a:p>
          <a:p>
            <a:pPr marL="92075" indent="-92075" algn="just">
              <a:buClr>
                <a:srgbClr val="006600"/>
              </a:buClr>
            </a:pPr>
            <a:endParaRPr lang="en-US" sz="2000"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323528" y="1412776"/>
            <a:ext cx="8640960" cy="4247317"/>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0" name="9 - Ορθογώνιο"/>
          <p:cNvSpPr/>
          <p:nvPr/>
        </p:nvSpPr>
        <p:spPr>
          <a:xfrm>
            <a:off x="179512" y="1028342"/>
            <a:ext cx="8712968" cy="5262979"/>
          </a:xfrm>
          <a:prstGeom prst="rect">
            <a:avLst/>
          </a:prstGeom>
        </p:spPr>
        <p:txBody>
          <a:bodyPr wrap="square">
            <a:spAutoFit/>
          </a:bodyPr>
          <a:lstStyle/>
          <a:p>
            <a:pPr marL="342900" indent="-342900"/>
            <a:endParaRPr lang="en-US" sz="2400" dirty="0" smtClean="0"/>
          </a:p>
          <a:p>
            <a:pPr marL="342900" indent="-342900" algn="just"/>
            <a:r>
              <a:rPr lang="en-US" sz="2400" b="1" dirty="0" smtClean="0"/>
              <a:t>(2)activities</a:t>
            </a:r>
            <a:r>
              <a:rPr lang="en-US" sz="2400" dirty="0" smtClean="0"/>
              <a:t> which correspond to different levels of </a:t>
            </a:r>
            <a:r>
              <a:rPr lang="en-US" sz="2400" b="1" dirty="0" smtClean="0"/>
              <a:t>comprehension</a:t>
            </a:r>
            <a:r>
              <a:rPr lang="en-US" sz="2400" dirty="0" smtClean="0"/>
              <a:t> and </a:t>
            </a:r>
            <a:r>
              <a:rPr lang="en-US" sz="2400" b="1" dirty="0" smtClean="0"/>
              <a:t>activate the student </a:t>
            </a:r>
            <a:r>
              <a:rPr lang="en-US" sz="2400" dirty="0" smtClean="0"/>
              <a:t>to apply </a:t>
            </a:r>
            <a:r>
              <a:rPr lang="en-US" sz="2400" b="1" dirty="0" smtClean="0"/>
              <a:t>different reading strategies </a:t>
            </a:r>
            <a:r>
              <a:rPr lang="en-US" sz="2400" dirty="0" smtClean="0"/>
              <a:t>while the proposed </a:t>
            </a:r>
            <a:r>
              <a:rPr lang="en-US" sz="2400" b="1" dirty="0" smtClean="0"/>
              <a:t>learning sequence of activities is adapted to students’ learning style;</a:t>
            </a:r>
          </a:p>
          <a:p>
            <a:pPr marL="342900" indent="-342900" algn="just">
              <a:buAutoNum type="arabicParenBoth"/>
            </a:pPr>
            <a:endParaRPr lang="en-US" sz="2400" b="1" dirty="0" smtClean="0"/>
          </a:p>
          <a:p>
            <a:pPr marL="92075" indent="-92075" algn="just"/>
            <a:r>
              <a:rPr lang="en-US" sz="2400" dirty="0" smtClean="0"/>
              <a:t>ALMA takes into account </a:t>
            </a:r>
            <a:r>
              <a:rPr lang="en-US" sz="2400" b="1" dirty="0" smtClean="0"/>
              <a:t>readers’ learning preferences </a:t>
            </a:r>
            <a:r>
              <a:rPr lang="en-US" sz="2400" dirty="0" smtClean="0"/>
              <a:t>in order to propose them to start from activities that match their learning preferences and continue with less “learning preferences matched” activities in order to develop new capabilities . </a:t>
            </a:r>
            <a:endParaRPr lang="en-US" sz="2400" b="1" dirty="0" smtClean="0"/>
          </a:p>
          <a:p>
            <a:pPr marL="342900" indent="-342900">
              <a:buAutoNum type="arabicParenBoth"/>
            </a:pPr>
            <a:endParaRPr lang="en-US" sz="2400" dirty="0" smtClean="0"/>
          </a:p>
          <a:p>
            <a:pPr marL="342900" indent="-342900">
              <a:buAutoNum type="arabicParenBoth"/>
            </a:pPr>
            <a:endParaRPr lang="el-G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rmAutofit fontScale="90000"/>
          </a:bodyPr>
          <a:lstStyle/>
          <a:p>
            <a:r>
              <a:rPr lang="en-US" sz="3200" b="1" dirty="0" smtClean="0">
                <a:solidFill>
                  <a:srgbClr val="FFC000"/>
                </a:solidFill>
              </a:rPr>
              <a:t>ALMA (Adaptive Learning Models from texts and Activities) </a:t>
            </a:r>
            <a:r>
              <a:rPr lang="en-US" sz="2000" dirty="0" smtClean="0">
                <a:latin typeface="Arial" pitchFamily="34" charset="0"/>
                <a:cs typeface="Arial" pitchFamily="34" charset="0"/>
                <a:hlinkClick r:id="rId4"/>
              </a:rPr>
              <a:t>http://hermes.di.uoa.gr:8088/alma3</a:t>
            </a:r>
            <a:endParaRPr lang="el-GR" sz="3200" b="1" dirty="0">
              <a:solidFill>
                <a:srgbClr val="FFC000"/>
              </a:solidFill>
            </a:endParaRPr>
          </a:p>
        </p:txBody>
      </p:sp>
      <p:pic>
        <p:nvPicPr>
          <p:cNvPr id="8" name="7 - Εικόνα" descr="bottomBar.jpg"/>
          <p:cNvPicPr>
            <a:picLocks noChangeAspect="1"/>
          </p:cNvPicPr>
          <p:nvPr/>
        </p:nvPicPr>
        <p:blipFill>
          <a:blip r:embed="rId5"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7</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16977"/>
          </a:xfrm>
          <a:prstGeom prst="rect">
            <a:avLst/>
          </a:prstGeom>
          <a:noFill/>
        </p:spPr>
        <p:txBody>
          <a:bodyPr wrap="square" rtlCol="0">
            <a:spAutoFit/>
          </a:bodyPr>
          <a:lstStyle/>
          <a:p>
            <a:pPr marL="92075" indent="-92075" algn="just">
              <a:buClr>
                <a:srgbClr val="006600"/>
              </a:buClr>
              <a:buFont typeface="Arial" pitchFamily="34" charset="0"/>
              <a:buChar char="•"/>
            </a:pPr>
            <a:r>
              <a:rPr lang="el-GR" sz="2000" b="1" dirty="0" smtClean="0">
                <a:latin typeface="Arial" pitchFamily="34" charset="0"/>
                <a:cs typeface="Arial" pitchFamily="34" charset="0"/>
              </a:rPr>
              <a:t> </a:t>
            </a: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251520" y="1196752"/>
            <a:ext cx="8712968" cy="2585323"/>
          </a:xfrm>
          <a:prstGeom prst="rect">
            <a:avLst/>
          </a:prstGeom>
        </p:spPr>
        <p:txBody>
          <a:bodyPr wrap="square">
            <a:spAutoFit/>
          </a:bodyPr>
          <a:lstStyle/>
          <a:p>
            <a:pPr marL="342900" indent="-342900" algn="just"/>
            <a:r>
              <a:rPr lang="en-US" sz="2400" dirty="0" smtClean="0"/>
              <a:t>(3) </a:t>
            </a:r>
            <a:r>
              <a:rPr lang="en-US" sz="2400" b="1" dirty="0" smtClean="0"/>
              <a:t>feedback</a:t>
            </a:r>
            <a:r>
              <a:rPr lang="en-US" sz="2400" dirty="0" smtClean="0"/>
              <a:t> during the performing of activities in order to </a:t>
            </a:r>
            <a:r>
              <a:rPr lang="en-US" sz="2400" b="1" dirty="0" smtClean="0"/>
              <a:t>inform, guide, and support </a:t>
            </a:r>
            <a:r>
              <a:rPr lang="en-US" sz="2400" dirty="0" smtClean="0"/>
              <a:t>students to discover their mistakes and to make any corrections; and </a:t>
            </a:r>
          </a:p>
          <a:p>
            <a:pPr marL="342900" indent="-342900" algn="just"/>
            <a:endParaRPr lang="en-US" sz="2400" dirty="0" smtClean="0"/>
          </a:p>
          <a:p>
            <a:pPr marL="342900" indent="-342900">
              <a:buAutoNum type="arabicParenBoth"/>
            </a:pPr>
            <a:endParaRPr lang="en-US" dirty="0" smtClean="0"/>
          </a:p>
          <a:p>
            <a:pPr marL="342900" indent="-342900"/>
            <a:r>
              <a:rPr lang="en-US" dirty="0" smtClean="0"/>
              <a:t>(4</a:t>
            </a:r>
            <a:r>
              <a:rPr lang="en-US" b="1" dirty="0" smtClean="0"/>
              <a:t>) </a:t>
            </a:r>
            <a:r>
              <a:rPr lang="en-US" sz="2400" b="1" dirty="0" smtClean="0"/>
              <a:t>individual support and</a:t>
            </a:r>
            <a:r>
              <a:rPr lang="en-US" sz="2400" dirty="0" smtClean="0"/>
              <a:t> </a:t>
            </a:r>
            <a:r>
              <a:rPr lang="en-US" sz="2400" b="1" dirty="0" smtClean="0"/>
              <a:t>guidance according </a:t>
            </a:r>
            <a:r>
              <a:rPr lang="en-US" sz="2400" dirty="0" smtClean="0"/>
              <a:t>to students’ </a:t>
            </a:r>
            <a:r>
              <a:rPr lang="en-US" sz="2400" b="1" dirty="0" smtClean="0"/>
              <a:t>special characteristics</a:t>
            </a:r>
            <a:r>
              <a:rPr lang="en-US" dirty="0" smtClean="0"/>
              <a:t>.</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rmAutofit fontScale="90000"/>
          </a:bodyPr>
          <a:lstStyle/>
          <a:p>
            <a:r>
              <a:rPr lang="en-US" sz="3200" b="1" dirty="0" smtClean="0">
                <a:solidFill>
                  <a:srgbClr val="FFC000"/>
                </a:solidFill>
              </a:rPr>
              <a:t>ALMA (Adaptive Learning Models from texts and Activities) - Activities</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8</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10" name="9 - Ορθογώνιο"/>
          <p:cNvSpPr/>
          <p:nvPr/>
        </p:nvSpPr>
        <p:spPr>
          <a:xfrm>
            <a:off x="251520" y="1412776"/>
            <a:ext cx="8640960" cy="4462760"/>
          </a:xfrm>
          <a:prstGeom prst="rect">
            <a:avLst/>
          </a:prstGeom>
        </p:spPr>
        <p:txBody>
          <a:bodyPr wrap="square">
            <a:spAutoFit/>
          </a:bodyPr>
          <a:lstStyle/>
          <a:p>
            <a:pPr algn="just"/>
            <a:r>
              <a:rPr lang="en-US" sz="2000" b="1" dirty="0" smtClean="0"/>
              <a:t>ALMA</a:t>
            </a:r>
            <a:r>
              <a:rPr lang="en-US" sz="2000" dirty="0" smtClean="0"/>
              <a:t> supports and assesses students’ comprehension through a series of activities such as: </a:t>
            </a:r>
          </a:p>
          <a:p>
            <a:endParaRPr lang="en-US" sz="2400" dirty="0" smtClean="0"/>
          </a:p>
          <a:p>
            <a:pPr>
              <a:buFont typeface="Wingdings" pitchFamily="2" charset="2"/>
              <a:buChar char="q"/>
            </a:pPr>
            <a:r>
              <a:rPr lang="en-US" sz="2400" dirty="0" smtClean="0"/>
              <a:t>text recall, </a:t>
            </a:r>
          </a:p>
          <a:p>
            <a:pPr>
              <a:buFont typeface="Wingdings" pitchFamily="2" charset="2"/>
              <a:buChar char="q"/>
            </a:pPr>
            <a:r>
              <a:rPr lang="en-US" sz="2400" dirty="0" smtClean="0"/>
              <a:t>summaries, </a:t>
            </a:r>
          </a:p>
          <a:p>
            <a:pPr>
              <a:buFont typeface="Wingdings" pitchFamily="2" charset="2"/>
              <a:buChar char="q"/>
            </a:pPr>
            <a:r>
              <a:rPr lang="en-US" sz="2400" dirty="0" smtClean="0"/>
              <a:t>text-based, </a:t>
            </a:r>
          </a:p>
          <a:p>
            <a:pPr>
              <a:buFont typeface="Wingdings" pitchFamily="2" charset="2"/>
              <a:buChar char="q"/>
            </a:pPr>
            <a:r>
              <a:rPr lang="en-US" sz="2400" dirty="0" smtClean="0"/>
              <a:t>bridging inference,</a:t>
            </a:r>
          </a:p>
          <a:p>
            <a:pPr>
              <a:buFont typeface="Wingdings" pitchFamily="2" charset="2"/>
              <a:buChar char="q"/>
            </a:pPr>
            <a:r>
              <a:rPr lang="en-US" sz="2400" dirty="0" smtClean="0"/>
              <a:t> elaborative inference, </a:t>
            </a:r>
          </a:p>
          <a:p>
            <a:pPr>
              <a:buFont typeface="Wingdings" pitchFamily="2" charset="2"/>
              <a:buChar char="q"/>
            </a:pPr>
            <a:r>
              <a:rPr lang="en-US" sz="2400" dirty="0" smtClean="0"/>
              <a:t>problem solving,</a:t>
            </a:r>
          </a:p>
          <a:p>
            <a:pPr>
              <a:buFont typeface="Wingdings" pitchFamily="2" charset="2"/>
              <a:buChar char="q"/>
            </a:pPr>
            <a:r>
              <a:rPr lang="en-US" sz="2400" dirty="0" smtClean="0"/>
              <a:t> case studies, </a:t>
            </a:r>
          </a:p>
          <a:p>
            <a:pPr>
              <a:buFont typeface="Wingdings" pitchFamily="2" charset="2"/>
              <a:buChar char="q"/>
            </a:pPr>
            <a:r>
              <a:rPr lang="en-US" sz="2400" dirty="0" smtClean="0"/>
              <a:t>active experimentation,</a:t>
            </a:r>
          </a:p>
          <a:p>
            <a:pPr>
              <a:buFont typeface="Wingdings" pitchFamily="2" charset="2"/>
              <a:buChar char="q"/>
            </a:pPr>
            <a:r>
              <a:rPr lang="en-US" sz="2400" dirty="0" smtClean="0"/>
              <a:t> and sorting tasks.</a:t>
            </a: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titleBar.jpg"/>
          <p:cNvPicPr>
            <a:picLocks noGrp="1" noChangeAspect="1"/>
          </p:cNvPicPr>
          <p:nvPr>
            <p:ph idx="1"/>
          </p:nvPr>
        </p:nvPicPr>
        <p:blipFill>
          <a:blip r:embed="rId3" cstate="print"/>
          <a:stretch>
            <a:fillRect/>
          </a:stretch>
        </p:blipFill>
        <p:spPr>
          <a:xfrm>
            <a:off x="0" y="-27384"/>
            <a:ext cx="9144000" cy="1049192"/>
          </a:xfrm>
        </p:spPr>
      </p:pic>
      <p:sp>
        <p:nvSpPr>
          <p:cNvPr id="2" name="1 - Τίτλος"/>
          <p:cNvSpPr>
            <a:spLocks noGrp="1"/>
          </p:cNvSpPr>
          <p:nvPr>
            <p:ph type="title"/>
          </p:nvPr>
        </p:nvSpPr>
        <p:spPr>
          <a:xfrm>
            <a:off x="0" y="129952"/>
            <a:ext cx="8964488" cy="922784"/>
          </a:xfrm>
        </p:spPr>
        <p:txBody>
          <a:bodyPr>
            <a:normAutofit fontScale="90000"/>
          </a:bodyPr>
          <a:lstStyle/>
          <a:p>
            <a:r>
              <a:rPr lang="en-US" sz="3200" b="1" dirty="0" smtClean="0">
                <a:solidFill>
                  <a:srgbClr val="FFC000"/>
                </a:solidFill>
              </a:rPr>
              <a:t>ALMA (Adaptive Learning Models from texts and Activities) –  Active experimentation</a:t>
            </a:r>
            <a:endParaRPr lang="el-GR" sz="3200" b="1" dirty="0">
              <a:solidFill>
                <a:srgbClr val="FFC000"/>
              </a:solidFill>
            </a:endParaRPr>
          </a:p>
        </p:txBody>
      </p:sp>
      <p:pic>
        <p:nvPicPr>
          <p:cNvPr id="8" name="7 - Εικόνα" descr="bottomBar.jpg"/>
          <p:cNvPicPr>
            <a:picLocks noChangeAspect="1"/>
          </p:cNvPicPr>
          <p:nvPr/>
        </p:nvPicPr>
        <p:blipFill>
          <a:blip r:embed="rId4" cstate="print"/>
          <a:stretch>
            <a:fillRect/>
          </a:stretch>
        </p:blipFill>
        <p:spPr>
          <a:xfrm>
            <a:off x="0" y="6528367"/>
            <a:ext cx="9144000" cy="357017"/>
          </a:xfrm>
          <a:prstGeom prst="rect">
            <a:avLst/>
          </a:prstGeom>
        </p:spPr>
      </p:pic>
      <p:sp>
        <p:nvSpPr>
          <p:cNvPr id="12" name="11 - Θέση αριθμού διαφάνειας"/>
          <p:cNvSpPr>
            <a:spLocks noGrp="1"/>
          </p:cNvSpPr>
          <p:nvPr>
            <p:ph type="sldNum" sz="quarter" idx="12"/>
          </p:nvPr>
        </p:nvSpPr>
        <p:spPr>
          <a:xfrm>
            <a:off x="8130480" y="6519624"/>
            <a:ext cx="762000" cy="365760"/>
          </a:xfrm>
        </p:spPr>
        <p:txBody>
          <a:bodyPr/>
          <a:lstStyle/>
          <a:p>
            <a:fld id="{97D4484E-345A-4C6E-9146-62BE9AB46068}" type="slidenum">
              <a:rPr lang="el-GR" smtClean="0"/>
              <a:pPr/>
              <a:t>9</a:t>
            </a:fld>
            <a:endParaRPr lang="el-GR" dirty="0"/>
          </a:p>
        </p:txBody>
      </p:sp>
      <p:sp>
        <p:nvSpPr>
          <p:cNvPr id="13" name="12 - Θέση υποσέλιδου"/>
          <p:cNvSpPr>
            <a:spLocks noGrp="1"/>
          </p:cNvSpPr>
          <p:nvPr>
            <p:ph type="ftr" sz="quarter" idx="11"/>
          </p:nvPr>
        </p:nvSpPr>
        <p:spPr>
          <a:xfrm>
            <a:off x="107504" y="6597352"/>
            <a:ext cx="6476176" cy="288032"/>
          </a:xfrm>
        </p:spPr>
        <p:txBody>
          <a:bodyPr/>
          <a:lstStyle/>
          <a:p>
            <a:pPr algn="l"/>
            <a:r>
              <a:rPr lang="en-US" sz="1400" dirty="0" smtClean="0">
                <a:solidFill>
                  <a:schemeClr val="bg1"/>
                </a:solidFill>
              </a:rPr>
              <a:t>Adaptive Learning Environments</a:t>
            </a:r>
            <a:endParaRPr lang="el-GR" sz="1400" dirty="0">
              <a:solidFill>
                <a:schemeClr val="bg1"/>
              </a:solidFill>
            </a:endParaRPr>
          </a:p>
        </p:txBody>
      </p:sp>
      <p:sp>
        <p:nvSpPr>
          <p:cNvPr id="14" name="13 - TextBox"/>
          <p:cNvSpPr txBox="1"/>
          <p:nvPr/>
        </p:nvSpPr>
        <p:spPr>
          <a:xfrm>
            <a:off x="251520" y="1052736"/>
            <a:ext cx="8640960" cy="5878532"/>
          </a:xfrm>
          <a:prstGeom prst="rect">
            <a:avLst/>
          </a:prstGeom>
          <a:noFill/>
        </p:spPr>
        <p:txBody>
          <a:bodyPr wrap="square" rtlCol="0">
            <a:spAutoFit/>
          </a:bodyPr>
          <a:lstStyle/>
          <a:p>
            <a:pPr marL="92075" indent="-92075" algn="just">
              <a:buClr>
                <a:srgbClr val="006600"/>
              </a:buClr>
            </a:pPr>
            <a:endParaRPr lang="el-GR" sz="2400" b="1" dirty="0" smtClean="0">
              <a:latin typeface="Arial" pitchFamily="34" charset="0"/>
              <a:cs typeface="Arial" pitchFamily="34" charset="0"/>
            </a:endParaRPr>
          </a:p>
          <a:p>
            <a:pPr marL="92075" indent="-92075" algn="just">
              <a:buClr>
                <a:srgbClr val="006600"/>
              </a:buClr>
            </a:pPr>
            <a:endParaRPr lang="el-GR" sz="2400" b="1" dirty="0" smtClean="0">
              <a:latin typeface="Arial" pitchFamily="34" charset="0"/>
              <a:cs typeface="Arial" pitchFamily="34" charset="0"/>
            </a:endParaRPr>
          </a:p>
          <a:p>
            <a:pPr marL="266700" indent="-266700" algn="just">
              <a:buClr>
                <a:srgbClr val="006600"/>
              </a:buClr>
            </a:pPr>
            <a:endParaRPr lang="el-GR" sz="2000" b="1" dirty="0" smtClean="0">
              <a:latin typeface="Arial" pitchFamily="34" charset="0"/>
              <a:cs typeface="Arial" pitchFamily="34" charset="0"/>
            </a:endParaRPr>
          </a:p>
          <a:p>
            <a:pPr marL="266700" indent="-266700" algn="just">
              <a:buClr>
                <a:srgbClr val="006600"/>
              </a:buClr>
              <a:buFont typeface="Arial" pitchFamily="34" charset="0"/>
              <a:buChar char="•"/>
            </a:pPr>
            <a:endParaRPr lang="el-GR" sz="2000" dirty="0" smtClean="0">
              <a:latin typeface="Arial" pitchFamily="34" charset="0"/>
              <a:cs typeface="Arial" pitchFamily="34" charset="0"/>
            </a:endParaRPr>
          </a:p>
          <a:p>
            <a:pPr marL="266700" indent="-266700" algn="just">
              <a:buClr>
                <a:srgbClr val="006600"/>
              </a:buClr>
              <a:buFont typeface="Wingdings" pitchFamily="2" charset="2"/>
              <a:buChar char="Ø"/>
            </a:pPr>
            <a:endParaRPr lang="el-GR" sz="2400" b="1" dirty="0" smtClean="0">
              <a:latin typeface="Arial" pitchFamily="34" charset="0"/>
              <a:cs typeface="Arial" pitchFamily="34" charset="0"/>
            </a:endParaRPr>
          </a:p>
          <a:p>
            <a:pPr>
              <a:buClr>
                <a:srgbClr val="006600"/>
              </a:buClr>
            </a:pPr>
            <a:endParaRPr lang="el-GR" sz="24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b="1" dirty="0" smtClean="0">
              <a:latin typeface="Arial" pitchFamily="34" charset="0"/>
              <a:cs typeface="Arial" pitchFamily="34" charset="0"/>
            </a:endParaRPr>
          </a:p>
          <a:p>
            <a:pPr>
              <a:buClr>
                <a:srgbClr val="006600"/>
              </a:buClr>
              <a:buFont typeface="Wingdings" pitchFamily="2" charset="2"/>
              <a:buChar char="Ø"/>
            </a:pPr>
            <a:endParaRPr lang="el-GR" sz="2000" dirty="0">
              <a:latin typeface="Arial" pitchFamily="34" charset="0"/>
              <a:cs typeface="Arial" pitchFamily="34" charset="0"/>
            </a:endParaRPr>
          </a:p>
        </p:txBody>
      </p:sp>
      <p:sp>
        <p:nvSpPr>
          <p:cNvPr id="9" name="8 - Ορθογώνιο"/>
          <p:cNvSpPr/>
          <p:nvPr/>
        </p:nvSpPr>
        <p:spPr>
          <a:xfrm>
            <a:off x="251520" y="1340768"/>
            <a:ext cx="8640960" cy="3785652"/>
          </a:xfrm>
          <a:prstGeom prst="rect">
            <a:avLst/>
          </a:prstGeom>
        </p:spPr>
        <p:txBody>
          <a:bodyPr wrap="square">
            <a:spAutoFit/>
          </a:bodyPr>
          <a:lstStyle/>
          <a:p>
            <a:pPr algn="just"/>
            <a:r>
              <a:rPr lang="en-US" sz="2400" b="1" dirty="0" smtClean="0"/>
              <a:t>Active experimentation </a:t>
            </a:r>
            <a:r>
              <a:rPr lang="en-US" sz="2400" dirty="0" smtClean="0"/>
              <a:t>activities motivate students to undertake an active role and, </a:t>
            </a:r>
            <a:r>
              <a:rPr lang="en-US" sz="2400" b="1" dirty="0" smtClean="0"/>
              <a:t>through experimentation</a:t>
            </a:r>
            <a:r>
              <a:rPr lang="en-US" sz="2400" dirty="0" smtClean="0"/>
              <a:t>, to </a:t>
            </a:r>
            <a:r>
              <a:rPr lang="en-US" sz="2400" b="1" dirty="0" smtClean="0"/>
              <a:t>construct their own internal representations </a:t>
            </a:r>
            <a:r>
              <a:rPr lang="en-US" sz="2400" dirty="0" smtClean="0"/>
              <a:t>for the concept they are studying.</a:t>
            </a:r>
          </a:p>
          <a:p>
            <a:endParaRPr lang="en-US" sz="2400" dirty="0" smtClean="0"/>
          </a:p>
          <a:p>
            <a:r>
              <a:rPr lang="en-US" sz="2400" dirty="0" smtClean="0"/>
              <a:t> (e.g., Students are given the diagram of a home network and they are asked if the network operates properly. Next, they are asked to design the same network by themselves via a software tool (e.g., Network Notepad) and check via the software if their original answer was correct).</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TotalTime>
  <Words>1371</Words>
  <Application>Microsoft Office PowerPoint</Application>
  <PresentationFormat>On-screen Show (4:3)</PresentationFormat>
  <Paragraphs>717</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Αστικό</vt:lpstr>
      <vt:lpstr>Adaptive Learning Environments </vt:lpstr>
      <vt:lpstr>Adaptive Learning Environments</vt:lpstr>
      <vt:lpstr>Adaptive Learning Environments</vt:lpstr>
      <vt:lpstr>Adaptive Learning Environments</vt:lpstr>
      <vt:lpstr>ALMA (Adaptive Learning Models from texts and Activities) http://hermes.di.uoa.gr:8088/alma3</vt:lpstr>
      <vt:lpstr>ALMA (Adaptive Learning Models from texts and Activities) http://hermes.di.uoa.gr:8088/alma3</vt:lpstr>
      <vt:lpstr>ALMA (Adaptive Learning Models from texts and Activities) http://hermes.di.uoa.gr:8088/alma3</vt:lpstr>
      <vt:lpstr>ALMA (Adaptive Learning Models from texts and Activities) - Activities</vt:lpstr>
      <vt:lpstr>ALMA (Adaptive Learning Models from texts and Activities) –  Active experimentation</vt:lpstr>
      <vt:lpstr>ALMA (Adaptive Learning Models from texts and Activities) –  Active experimentation</vt:lpstr>
      <vt:lpstr>ALMA (Adaptive Learning Models from texts and Activities) –  Active experimentation</vt:lpstr>
      <vt:lpstr>The Bubble Sort Algorithm: Active experimentation activity</vt:lpstr>
      <vt:lpstr>The Bubble Sort Algorithm: Active experimentation activity</vt:lpstr>
      <vt:lpstr>The Bubble Sort Algorithm: Active experimentation activity</vt:lpstr>
      <vt:lpstr>The Bubble Sort Algorithm: Active experimentation activity</vt:lpstr>
      <vt:lpstr>The Bubble Sort Algorithm: Active experimentation activity</vt:lpstr>
      <vt:lpstr>The Bubble Sort Algorithm: Active experimentation activity</vt:lpstr>
      <vt:lpstr>The Bubble Sort Algorithm: Active experimentation activity</vt:lpstr>
      <vt:lpstr>The Bubble Sort Algorithm: Active experimentation activity</vt:lpstr>
      <vt:lpstr>The Bubble Sort Algorithm: Active experimentation activity</vt:lpstr>
      <vt:lpstr>The Bubble Sort Algorithm: Active experimentation activity</vt:lpstr>
      <vt:lpstr>The advantages  of the web graphics</vt:lpstr>
      <vt:lpstr>. Adaptive Techniques Provided via ALMA</vt:lpstr>
      <vt:lpstr>. Adaptive Techniques Provided via ALMA</vt:lpstr>
      <vt:lpstr>. The Learner Model</vt:lpstr>
      <vt:lpstr>. AUTHORING TOOL</vt:lpstr>
      <vt:lpstr>. FORUM</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atsnok</dc:creator>
  <cp:lastModifiedBy>Anastasia</cp:lastModifiedBy>
  <cp:revision>192</cp:revision>
  <dcterms:created xsi:type="dcterms:W3CDTF">2011-06-14T14:18:01Z</dcterms:created>
  <dcterms:modified xsi:type="dcterms:W3CDTF">2016-03-25T12:07:33Z</dcterms:modified>
</cp:coreProperties>
</file>