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3" r:id="rId8"/>
    <p:sldId id="262" r:id="rId9"/>
    <p:sldId id="264"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E3048-4318-4FA0-8143-14AD6DF8723D}" type="doc">
      <dgm:prSet loTypeId="urn:microsoft.com/office/officeart/2005/8/layout/lProcess3" loCatId="process" qsTypeId="urn:microsoft.com/office/officeart/2005/8/quickstyle/simple4" qsCatId="simple" csTypeId="urn:microsoft.com/office/officeart/2005/8/colors/accent1_2" csCatId="accent1"/>
      <dgm:spPr/>
      <dgm:t>
        <a:bodyPr/>
        <a:lstStyle/>
        <a:p>
          <a:endParaRPr lang="en-US"/>
        </a:p>
      </dgm:t>
    </dgm:pt>
    <dgm:pt modelId="{4F6C941E-EF49-46F4-9916-C58B8236430C}">
      <dgm:prSet/>
      <dgm:spPr/>
      <dgm:t>
        <a:bodyPr/>
        <a:lstStyle/>
        <a:p>
          <a:pPr rtl="0"/>
          <a:r>
            <a:rPr lang="en-US" dirty="0" smtClean="0"/>
            <a:t>Early life</a:t>
          </a:r>
          <a:endParaRPr lang="en-US" dirty="0"/>
        </a:p>
      </dgm:t>
    </dgm:pt>
    <dgm:pt modelId="{6AB35E65-84F0-44DF-A465-E378A1542A51}" type="parTrans" cxnId="{B06AB8C0-AA1C-4559-A3B5-6FD5C2145C20}">
      <dgm:prSet/>
      <dgm:spPr/>
      <dgm:t>
        <a:bodyPr/>
        <a:lstStyle/>
        <a:p>
          <a:endParaRPr lang="en-US"/>
        </a:p>
      </dgm:t>
    </dgm:pt>
    <dgm:pt modelId="{58A76DBC-AECE-469D-9E35-ED6A07F89CA7}" type="sibTrans" cxnId="{B06AB8C0-AA1C-4559-A3B5-6FD5C2145C20}">
      <dgm:prSet/>
      <dgm:spPr/>
      <dgm:t>
        <a:bodyPr/>
        <a:lstStyle/>
        <a:p>
          <a:endParaRPr lang="en-US"/>
        </a:p>
      </dgm:t>
    </dgm:pt>
    <dgm:pt modelId="{C3C1EBC7-514F-479F-AB85-35DA98CF926B}">
      <dgm:prSet/>
      <dgm:spPr/>
      <dgm:t>
        <a:bodyPr/>
        <a:lstStyle/>
        <a:p>
          <a:pPr rtl="0"/>
          <a:r>
            <a:rPr lang="en-US" dirty="0" smtClean="0"/>
            <a:t>Gymnastics career</a:t>
          </a:r>
          <a:endParaRPr lang="en-US" dirty="0"/>
        </a:p>
      </dgm:t>
    </dgm:pt>
    <dgm:pt modelId="{83473072-302D-4A36-B043-2F8305FD8216}" type="parTrans" cxnId="{37F21628-F2DA-4F98-BBA1-7ABC8EAED18F}">
      <dgm:prSet/>
      <dgm:spPr/>
      <dgm:t>
        <a:bodyPr/>
        <a:lstStyle/>
        <a:p>
          <a:endParaRPr lang="en-US"/>
        </a:p>
      </dgm:t>
    </dgm:pt>
    <dgm:pt modelId="{514AB111-2D6B-4B3B-823A-7C9C6492F4EA}" type="sibTrans" cxnId="{37F21628-F2DA-4F98-BBA1-7ABC8EAED18F}">
      <dgm:prSet/>
      <dgm:spPr/>
      <dgm:t>
        <a:bodyPr/>
        <a:lstStyle/>
        <a:p>
          <a:endParaRPr lang="en-US"/>
        </a:p>
      </dgm:t>
    </dgm:pt>
    <dgm:pt modelId="{F32B4DE8-95D0-4706-B690-3BE03C7DBA2D}">
      <dgm:prSet/>
      <dgm:spPr/>
      <dgm:t>
        <a:bodyPr/>
        <a:lstStyle/>
        <a:p>
          <a:pPr rtl="0"/>
          <a:r>
            <a:rPr lang="en-US" dirty="0" smtClean="0"/>
            <a:t>Montreal Olympics</a:t>
          </a:r>
          <a:endParaRPr lang="en-US" dirty="0"/>
        </a:p>
      </dgm:t>
    </dgm:pt>
    <dgm:pt modelId="{DC69D41C-EEE7-4D17-9589-F7DF40EEC890}" type="parTrans" cxnId="{7796DC62-B063-4436-BB51-EA6E85BC2FDF}">
      <dgm:prSet/>
      <dgm:spPr/>
      <dgm:t>
        <a:bodyPr/>
        <a:lstStyle/>
        <a:p>
          <a:endParaRPr lang="en-US"/>
        </a:p>
      </dgm:t>
    </dgm:pt>
    <dgm:pt modelId="{4D3F56F0-3915-416A-BB84-60238F64F068}" type="sibTrans" cxnId="{7796DC62-B063-4436-BB51-EA6E85BC2FDF}">
      <dgm:prSet/>
      <dgm:spPr/>
      <dgm:t>
        <a:bodyPr/>
        <a:lstStyle/>
        <a:p>
          <a:endParaRPr lang="en-US"/>
        </a:p>
      </dgm:t>
    </dgm:pt>
    <dgm:pt modelId="{9CBC851E-9623-4A5E-91BE-D1A2BD4D44E5}">
      <dgm:prSet/>
      <dgm:spPr/>
      <dgm:t>
        <a:bodyPr/>
        <a:lstStyle/>
        <a:p>
          <a:pPr rtl="0"/>
          <a:r>
            <a:rPr lang="en-US" dirty="0" smtClean="0"/>
            <a:t>Recent activities</a:t>
          </a:r>
          <a:endParaRPr lang="en-US" dirty="0"/>
        </a:p>
      </dgm:t>
    </dgm:pt>
    <dgm:pt modelId="{0F5E22BF-0B4D-4C69-B410-3DA0BCF23C18}" type="parTrans" cxnId="{5838A18D-B8E0-41C3-BA12-9506EA3398C7}">
      <dgm:prSet/>
      <dgm:spPr/>
      <dgm:t>
        <a:bodyPr/>
        <a:lstStyle/>
        <a:p>
          <a:endParaRPr lang="en-US"/>
        </a:p>
      </dgm:t>
    </dgm:pt>
    <dgm:pt modelId="{F557E77D-D281-4270-B404-BBCFFDE4DB80}" type="sibTrans" cxnId="{5838A18D-B8E0-41C3-BA12-9506EA3398C7}">
      <dgm:prSet/>
      <dgm:spPr/>
      <dgm:t>
        <a:bodyPr/>
        <a:lstStyle/>
        <a:p>
          <a:endParaRPr lang="en-US"/>
        </a:p>
      </dgm:t>
    </dgm:pt>
    <dgm:pt modelId="{F946420F-67F0-490B-9477-AC44A3B7FD03}" type="pres">
      <dgm:prSet presAssocID="{66CE3048-4318-4FA0-8143-14AD6DF8723D}" presName="Name0" presStyleCnt="0">
        <dgm:presLayoutVars>
          <dgm:chPref val="3"/>
          <dgm:dir/>
          <dgm:animLvl val="lvl"/>
          <dgm:resizeHandles/>
        </dgm:presLayoutVars>
      </dgm:prSet>
      <dgm:spPr/>
      <dgm:t>
        <a:bodyPr/>
        <a:lstStyle/>
        <a:p>
          <a:endParaRPr lang="en-US"/>
        </a:p>
      </dgm:t>
    </dgm:pt>
    <dgm:pt modelId="{B3788399-9039-44FB-B195-3DC12C1AFBA9}" type="pres">
      <dgm:prSet presAssocID="{4F6C941E-EF49-46F4-9916-C58B8236430C}" presName="horFlow" presStyleCnt="0"/>
      <dgm:spPr/>
    </dgm:pt>
    <dgm:pt modelId="{5C20AB3E-28AF-4075-9A6F-9DAC62E25E4C}" type="pres">
      <dgm:prSet presAssocID="{4F6C941E-EF49-46F4-9916-C58B8236430C}" presName="bigChev" presStyleLbl="node1" presStyleIdx="0" presStyleCnt="4" custLinFactNeighborX="-97917" custLinFactNeighborY="4164"/>
      <dgm:spPr/>
      <dgm:t>
        <a:bodyPr/>
        <a:lstStyle/>
        <a:p>
          <a:endParaRPr lang="en-US"/>
        </a:p>
      </dgm:t>
    </dgm:pt>
    <dgm:pt modelId="{B28ED07D-FDE4-4FAD-BB59-4DF3061F66A9}" type="pres">
      <dgm:prSet presAssocID="{4F6C941E-EF49-46F4-9916-C58B8236430C}" presName="vSp" presStyleCnt="0"/>
      <dgm:spPr/>
    </dgm:pt>
    <dgm:pt modelId="{F5E423D5-5A43-42D1-A8F3-7E4CC80BD91F}" type="pres">
      <dgm:prSet presAssocID="{C3C1EBC7-514F-479F-AB85-35DA98CF926B}" presName="horFlow" presStyleCnt="0"/>
      <dgm:spPr/>
    </dgm:pt>
    <dgm:pt modelId="{6D68C842-EEFB-40F8-8C19-E06221A96B3A}" type="pres">
      <dgm:prSet presAssocID="{C3C1EBC7-514F-479F-AB85-35DA98CF926B}" presName="bigChev" presStyleLbl="node1" presStyleIdx="1" presStyleCnt="4" custLinFactNeighborX="-44890" custLinFactNeighborY="1800"/>
      <dgm:spPr/>
      <dgm:t>
        <a:bodyPr/>
        <a:lstStyle/>
        <a:p>
          <a:endParaRPr lang="en-US"/>
        </a:p>
      </dgm:t>
    </dgm:pt>
    <dgm:pt modelId="{38ACBDE8-6602-4DCC-A082-0F80669EF6E2}" type="pres">
      <dgm:prSet presAssocID="{C3C1EBC7-514F-479F-AB85-35DA98CF926B}" presName="vSp" presStyleCnt="0"/>
      <dgm:spPr/>
    </dgm:pt>
    <dgm:pt modelId="{4A4E5530-02DA-48AF-8E6F-655C3AAB8617}" type="pres">
      <dgm:prSet presAssocID="{F32B4DE8-95D0-4706-B690-3BE03C7DBA2D}" presName="horFlow" presStyleCnt="0"/>
      <dgm:spPr/>
    </dgm:pt>
    <dgm:pt modelId="{6A308F08-F342-4F7B-9150-149B2BA10EA4}" type="pres">
      <dgm:prSet presAssocID="{F32B4DE8-95D0-4706-B690-3BE03C7DBA2D}" presName="bigChev" presStyleLbl="node1" presStyleIdx="2" presStyleCnt="4" custLinFactNeighborX="13719" custLinFactNeighborY="-565"/>
      <dgm:spPr/>
      <dgm:t>
        <a:bodyPr/>
        <a:lstStyle/>
        <a:p>
          <a:endParaRPr lang="en-US"/>
        </a:p>
      </dgm:t>
    </dgm:pt>
    <dgm:pt modelId="{217980DA-93CD-4D3B-A9ED-0DD3B53D216F}" type="pres">
      <dgm:prSet presAssocID="{F32B4DE8-95D0-4706-B690-3BE03C7DBA2D}" presName="vSp" presStyleCnt="0"/>
      <dgm:spPr/>
    </dgm:pt>
    <dgm:pt modelId="{F322C469-E032-4A75-AA21-F153A70C42F3}" type="pres">
      <dgm:prSet presAssocID="{9CBC851E-9623-4A5E-91BE-D1A2BD4D44E5}" presName="horFlow" presStyleCnt="0"/>
      <dgm:spPr/>
    </dgm:pt>
    <dgm:pt modelId="{FB77894E-BFB7-413B-BBB4-2CE7932BFD3D}" type="pres">
      <dgm:prSet presAssocID="{9CBC851E-9623-4A5E-91BE-D1A2BD4D44E5}" presName="bigChev" presStyleLbl="node1" presStyleIdx="3" presStyleCnt="4" custLinFactNeighborX="66745" custLinFactNeighborY="4047"/>
      <dgm:spPr/>
      <dgm:t>
        <a:bodyPr/>
        <a:lstStyle/>
        <a:p>
          <a:endParaRPr lang="en-US"/>
        </a:p>
      </dgm:t>
    </dgm:pt>
  </dgm:ptLst>
  <dgm:cxnLst>
    <dgm:cxn modelId="{7796DC62-B063-4436-BB51-EA6E85BC2FDF}" srcId="{66CE3048-4318-4FA0-8143-14AD6DF8723D}" destId="{F32B4DE8-95D0-4706-B690-3BE03C7DBA2D}" srcOrd="2" destOrd="0" parTransId="{DC69D41C-EEE7-4D17-9589-F7DF40EEC890}" sibTransId="{4D3F56F0-3915-416A-BB84-60238F64F068}"/>
    <dgm:cxn modelId="{5838A18D-B8E0-41C3-BA12-9506EA3398C7}" srcId="{66CE3048-4318-4FA0-8143-14AD6DF8723D}" destId="{9CBC851E-9623-4A5E-91BE-D1A2BD4D44E5}" srcOrd="3" destOrd="0" parTransId="{0F5E22BF-0B4D-4C69-B410-3DA0BCF23C18}" sibTransId="{F557E77D-D281-4270-B404-BBCFFDE4DB80}"/>
    <dgm:cxn modelId="{B06AB8C0-AA1C-4559-A3B5-6FD5C2145C20}" srcId="{66CE3048-4318-4FA0-8143-14AD6DF8723D}" destId="{4F6C941E-EF49-46F4-9916-C58B8236430C}" srcOrd="0" destOrd="0" parTransId="{6AB35E65-84F0-44DF-A465-E378A1542A51}" sibTransId="{58A76DBC-AECE-469D-9E35-ED6A07F89CA7}"/>
    <dgm:cxn modelId="{99912A3D-AB7C-4059-B518-FBC1F21F327F}" type="presOf" srcId="{4F6C941E-EF49-46F4-9916-C58B8236430C}" destId="{5C20AB3E-28AF-4075-9A6F-9DAC62E25E4C}" srcOrd="0" destOrd="0" presId="urn:microsoft.com/office/officeart/2005/8/layout/lProcess3"/>
    <dgm:cxn modelId="{6E144552-44E6-413D-B14F-91B80F11DFE3}" type="presOf" srcId="{C3C1EBC7-514F-479F-AB85-35DA98CF926B}" destId="{6D68C842-EEFB-40F8-8C19-E06221A96B3A}" srcOrd="0" destOrd="0" presId="urn:microsoft.com/office/officeart/2005/8/layout/lProcess3"/>
    <dgm:cxn modelId="{A02B1ECE-2D15-47B8-AB1D-68311892CFF5}" type="presOf" srcId="{66CE3048-4318-4FA0-8143-14AD6DF8723D}" destId="{F946420F-67F0-490B-9477-AC44A3B7FD03}" srcOrd="0" destOrd="0" presId="urn:microsoft.com/office/officeart/2005/8/layout/lProcess3"/>
    <dgm:cxn modelId="{810ED445-DB76-4B4D-BB92-FB2FBC1BEC46}" type="presOf" srcId="{9CBC851E-9623-4A5E-91BE-D1A2BD4D44E5}" destId="{FB77894E-BFB7-413B-BBB4-2CE7932BFD3D}" srcOrd="0" destOrd="0" presId="urn:microsoft.com/office/officeart/2005/8/layout/lProcess3"/>
    <dgm:cxn modelId="{99148728-D0FD-4B79-812A-1FDD372CDE82}" type="presOf" srcId="{F32B4DE8-95D0-4706-B690-3BE03C7DBA2D}" destId="{6A308F08-F342-4F7B-9150-149B2BA10EA4}" srcOrd="0" destOrd="0" presId="urn:microsoft.com/office/officeart/2005/8/layout/lProcess3"/>
    <dgm:cxn modelId="{37F21628-F2DA-4F98-BBA1-7ABC8EAED18F}" srcId="{66CE3048-4318-4FA0-8143-14AD6DF8723D}" destId="{C3C1EBC7-514F-479F-AB85-35DA98CF926B}" srcOrd="1" destOrd="0" parTransId="{83473072-302D-4A36-B043-2F8305FD8216}" sibTransId="{514AB111-2D6B-4B3B-823A-7C9C6492F4EA}"/>
    <dgm:cxn modelId="{C9E7533C-0C46-45EF-9569-92ADEB459E4D}" type="presParOf" srcId="{F946420F-67F0-490B-9477-AC44A3B7FD03}" destId="{B3788399-9039-44FB-B195-3DC12C1AFBA9}" srcOrd="0" destOrd="0" presId="urn:microsoft.com/office/officeart/2005/8/layout/lProcess3"/>
    <dgm:cxn modelId="{FEB00240-6453-42BD-88B9-781CC01B4D40}" type="presParOf" srcId="{B3788399-9039-44FB-B195-3DC12C1AFBA9}" destId="{5C20AB3E-28AF-4075-9A6F-9DAC62E25E4C}" srcOrd="0" destOrd="0" presId="urn:microsoft.com/office/officeart/2005/8/layout/lProcess3"/>
    <dgm:cxn modelId="{09FE3748-DB4C-40BB-9DF6-AD5EDAD754D0}" type="presParOf" srcId="{F946420F-67F0-490B-9477-AC44A3B7FD03}" destId="{B28ED07D-FDE4-4FAD-BB59-4DF3061F66A9}" srcOrd="1" destOrd="0" presId="urn:microsoft.com/office/officeart/2005/8/layout/lProcess3"/>
    <dgm:cxn modelId="{51486637-06ED-4B2F-9059-DBA6D66CD5FA}" type="presParOf" srcId="{F946420F-67F0-490B-9477-AC44A3B7FD03}" destId="{F5E423D5-5A43-42D1-A8F3-7E4CC80BD91F}" srcOrd="2" destOrd="0" presId="urn:microsoft.com/office/officeart/2005/8/layout/lProcess3"/>
    <dgm:cxn modelId="{9EA5ACAC-2587-4E06-8529-964FC6D08883}" type="presParOf" srcId="{F5E423D5-5A43-42D1-A8F3-7E4CC80BD91F}" destId="{6D68C842-EEFB-40F8-8C19-E06221A96B3A}" srcOrd="0" destOrd="0" presId="urn:microsoft.com/office/officeart/2005/8/layout/lProcess3"/>
    <dgm:cxn modelId="{24BC1303-B59F-483C-9FFA-26A74C795109}" type="presParOf" srcId="{F946420F-67F0-490B-9477-AC44A3B7FD03}" destId="{38ACBDE8-6602-4DCC-A082-0F80669EF6E2}" srcOrd="3" destOrd="0" presId="urn:microsoft.com/office/officeart/2005/8/layout/lProcess3"/>
    <dgm:cxn modelId="{60C552E6-EF09-4AF5-A62A-EC153B5B6F4C}" type="presParOf" srcId="{F946420F-67F0-490B-9477-AC44A3B7FD03}" destId="{4A4E5530-02DA-48AF-8E6F-655C3AAB8617}" srcOrd="4" destOrd="0" presId="urn:microsoft.com/office/officeart/2005/8/layout/lProcess3"/>
    <dgm:cxn modelId="{C50A75AB-0A8B-48AA-B87E-74D44CB183D4}" type="presParOf" srcId="{4A4E5530-02DA-48AF-8E6F-655C3AAB8617}" destId="{6A308F08-F342-4F7B-9150-149B2BA10EA4}" srcOrd="0" destOrd="0" presId="urn:microsoft.com/office/officeart/2005/8/layout/lProcess3"/>
    <dgm:cxn modelId="{B2B35D73-A36A-492A-9B41-B598981B5048}" type="presParOf" srcId="{F946420F-67F0-490B-9477-AC44A3B7FD03}" destId="{217980DA-93CD-4D3B-A9ED-0DD3B53D216F}" srcOrd="5" destOrd="0" presId="urn:microsoft.com/office/officeart/2005/8/layout/lProcess3"/>
    <dgm:cxn modelId="{29BAC3C4-BB19-41CF-A6E8-5E69D1C9FD92}" type="presParOf" srcId="{F946420F-67F0-490B-9477-AC44A3B7FD03}" destId="{F322C469-E032-4A75-AA21-F153A70C42F3}" srcOrd="6" destOrd="0" presId="urn:microsoft.com/office/officeart/2005/8/layout/lProcess3"/>
    <dgm:cxn modelId="{AAB14E27-08CC-4588-BFF7-6666F75317B2}" type="presParOf" srcId="{F322C469-E032-4A75-AA21-F153A70C42F3}" destId="{FB77894E-BFB7-413B-BBB4-2CE7932BFD3D}" srcOrd="0"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0744FCE-6344-4EB3-8CA9-8CBE00266ED4}" type="datetimeFigureOut">
              <a:rPr lang="en-US" smtClean="0"/>
              <a:pPr/>
              <a:t>3/26/2016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770BF05-8938-4B95-8767-CFD08B7F7C2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744FCE-6344-4EB3-8CA9-8CBE00266ED4}" type="datetimeFigureOut">
              <a:rPr lang="en-US" smtClean="0"/>
              <a:pPr/>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70BF05-8938-4B95-8767-CFD08B7F7C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0744FCE-6344-4EB3-8CA9-8CBE00266ED4}" type="datetimeFigureOut">
              <a:rPr lang="en-US" smtClean="0"/>
              <a:pPr/>
              <a:t>3/26/2016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770BF05-8938-4B95-8767-CFD08B7F7C2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744FCE-6344-4EB3-8CA9-8CBE00266ED4}" type="datetimeFigureOut">
              <a:rPr lang="en-US" smtClean="0"/>
              <a:pPr/>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770BF05-8938-4B95-8767-CFD08B7F7C2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0744FCE-6344-4EB3-8CA9-8CBE00266ED4}" type="datetimeFigureOut">
              <a:rPr lang="en-US" smtClean="0"/>
              <a:pPr/>
              <a:t>3/26/2016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770BF05-8938-4B95-8767-CFD08B7F7C2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0744FCE-6344-4EB3-8CA9-8CBE00266ED4}" type="datetimeFigureOut">
              <a:rPr lang="en-US" smtClean="0"/>
              <a:pPr/>
              <a:t>3/26/2016</a:t>
            </a:fld>
            <a:endParaRPr lang="en-US"/>
          </a:p>
        </p:txBody>
      </p:sp>
      <p:sp>
        <p:nvSpPr>
          <p:cNvPr id="10" name="Slide Number Placeholder 9"/>
          <p:cNvSpPr>
            <a:spLocks noGrp="1"/>
          </p:cNvSpPr>
          <p:nvPr>
            <p:ph type="sldNum" sz="quarter" idx="16"/>
          </p:nvPr>
        </p:nvSpPr>
        <p:spPr/>
        <p:txBody>
          <a:bodyPr rtlCol="0"/>
          <a:lstStyle/>
          <a:p>
            <a:fld id="{C770BF05-8938-4B95-8767-CFD08B7F7C2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0744FCE-6344-4EB3-8CA9-8CBE00266ED4}" type="datetimeFigureOut">
              <a:rPr lang="en-US" smtClean="0"/>
              <a:pPr/>
              <a:t>3/26/2016</a:t>
            </a:fld>
            <a:endParaRPr lang="en-US"/>
          </a:p>
        </p:txBody>
      </p:sp>
      <p:sp>
        <p:nvSpPr>
          <p:cNvPr id="12" name="Slide Number Placeholder 11"/>
          <p:cNvSpPr>
            <a:spLocks noGrp="1"/>
          </p:cNvSpPr>
          <p:nvPr>
            <p:ph type="sldNum" sz="quarter" idx="16"/>
          </p:nvPr>
        </p:nvSpPr>
        <p:spPr/>
        <p:txBody>
          <a:bodyPr rtlCol="0"/>
          <a:lstStyle/>
          <a:p>
            <a:fld id="{C770BF05-8938-4B95-8767-CFD08B7F7C2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744FCE-6344-4EB3-8CA9-8CBE00266ED4}" type="datetimeFigureOut">
              <a:rPr lang="en-US" smtClean="0"/>
              <a:pPr/>
              <a:t>3/26/2016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770BF05-8938-4B95-8767-CFD08B7F7C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44FCE-6344-4EB3-8CA9-8CBE00266ED4}" type="datetimeFigureOut">
              <a:rPr lang="en-US" smtClean="0"/>
              <a:pPr/>
              <a:t>3/26/2016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770BF05-8938-4B95-8767-CFD08B7F7C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744FCE-6344-4EB3-8CA9-8CBE00266ED4}" type="datetimeFigureOut">
              <a:rPr lang="en-US" smtClean="0"/>
              <a:pPr/>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770BF05-8938-4B95-8767-CFD08B7F7C2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0744FCE-6344-4EB3-8CA9-8CBE00266ED4}" type="datetimeFigureOut">
              <a:rPr lang="en-US" smtClean="0"/>
              <a:pPr/>
              <a:t>3/26/2016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770BF05-8938-4B95-8767-CFD08B7F7C2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0744FCE-6344-4EB3-8CA9-8CBE00266ED4}" type="datetimeFigureOut">
              <a:rPr lang="en-US" smtClean="0"/>
              <a:pPr/>
              <a:t>3/26/2016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770BF05-8938-4B95-8767-CFD08B7F7C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1"/>
            <a:ext cx="7772400" cy="1285884"/>
          </a:xfrm>
        </p:spPr>
        <p:txBody>
          <a:bodyPr>
            <a:normAutofit/>
          </a:bodyPr>
          <a:lstStyle/>
          <a:p>
            <a:r>
              <a:rPr lang="en-US" sz="7200" b="1" i="1" dirty="0" smtClean="0">
                <a:solidFill>
                  <a:schemeClr val="tx2">
                    <a:lumMod val="20000"/>
                    <a:lumOff val="80000"/>
                  </a:schemeClr>
                </a:solidFill>
                <a:latin typeface="Algerian" pitchFamily="82" charset="0"/>
              </a:rPr>
              <a:t>NADIA </a:t>
            </a:r>
            <a:r>
              <a:rPr lang="en-US" sz="7200" b="1" i="1" dirty="0" smtClean="0">
                <a:solidFill>
                  <a:schemeClr val="accent1">
                    <a:lumMod val="20000"/>
                    <a:lumOff val="80000"/>
                  </a:schemeClr>
                </a:solidFill>
                <a:latin typeface="Algerian" pitchFamily="82" charset="0"/>
              </a:rPr>
              <a:t>COMANECI</a:t>
            </a:r>
            <a:endParaRPr lang="en-US" sz="7200" b="1" i="1" dirty="0">
              <a:solidFill>
                <a:schemeClr val="accent1">
                  <a:lumMod val="20000"/>
                  <a:lumOff val="80000"/>
                </a:schemeClr>
              </a:solidFill>
              <a:latin typeface="Algerian" pitchFamily="82" charset="0"/>
            </a:endParaRPr>
          </a:p>
        </p:txBody>
      </p:sp>
      <p:sp>
        <p:nvSpPr>
          <p:cNvPr id="3" name="Subtitle 2"/>
          <p:cNvSpPr>
            <a:spLocks noGrp="1"/>
          </p:cNvSpPr>
          <p:nvPr>
            <p:ph type="subTitle" idx="1"/>
          </p:nvPr>
        </p:nvSpPr>
        <p:spPr>
          <a:xfrm>
            <a:off x="2285984" y="5929330"/>
            <a:ext cx="6858016" cy="928670"/>
          </a:xfrm>
          <a:noFill/>
          <a:ln>
            <a:noFill/>
          </a:ln>
        </p:spPr>
        <p:txBody>
          <a:bodyPr>
            <a:normAutofit/>
          </a:bodyPr>
          <a:lstStyle/>
          <a:p>
            <a:r>
              <a:rPr lang="en-US" sz="1800" dirty="0" smtClean="0">
                <a:solidFill>
                  <a:schemeClr val="bg1"/>
                </a:solidFill>
                <a:latin typeface="Arial Black" pitchFamily="34" charset="0"/>
              </a:rPr>
              <a:t>Students: </a:t>
            </a:r>
            <a:r>
              <a:rPr lang="en-US" sz="1800" dirty="0" smtClean="0">
                <a:solidFill>
                  <a:schemeClr val="bg1"/>
                </a:solidFill>
                <a:latin typeface="Arial Black" pitchFamily="34" charset="0"/>
              </a:rPr>
              <a:t>Ana </a:t>
            </a:r>
            <a:r>
              <a:rPr lang="en-US" sz="1800" dirty="0" err="1" smtClean="0">
                <a:solidFill>
                  <a:schemeClr val="bg1"/>
                </a:solidFill>
                <a:latin typeface="Arial Black" pitchFamily="34" charset="0"/>
              </a:rPr>
              <a:t>Budai</a:t>
            </a:r>
            <a:r>
              <a:rPr lang="en-US" sz="1800" dirty="0" smtClean="0">
                <a:solidFill>
                  <a:schemeClr val="bg1"/>
                </a:solidFill>
                <a:latin typeface="Arial Black" pitchFamily="34" charset="0"/>
              </a:rPr>
              <a:t>, </a:t>
            </a:r>
            <a:r>
              <a:rPr lang="en-US" sz="1800" dirty="0" err="1" smtClean="0">
                <a:solidFill>
                  <a:schemeClr val="bg1"/>
                </a:solidFill>
                <a:latin typeface="Arial Black" pitchFamily="34" charset="0"/>
              </a:rPr>
              <a:t>Andreea</a:t>
            </a:r>
            <a:r>
              <a:rPr lang="en-US" sz="1800" dirty="0" smtClean="0">
                <a:solidFill>
                  <a:schemeClr val="bg1"/>
                </a:solidFill>
                <a:latin typeface="Arial Black" pitchFamily="34" charset="0"/>
              </a:rPr>
              <a:t> </a:t>
            </a:r>
            <a:r>
              <a:rPr lang="en-US" sz="1800" dirty="0" err="1" smtClean="0">
                <a:solidFill>
                  <a:schemeClr val="bg1"/>
                </a:solidFill>
                <a:latin typeface="Arial Black" pitchFamily="34" charset="0"/>
              </a:rPr>
              <a:t>Budai</a:t>
            </a:r>
            <a:r>
              <a:rPr lang="en-US" sz="1800" dirty="0" smtClean="0">
                <a:solidFill>
                  <a:schemeClr val="bg1"/>
                </a:solidFill>
                <a:latin typeface="Arial Black" pitchFamily="34" charset="0"/>
              </a:rPr>
              <a:t>, </a:t>
            </a:r>
            <a:r>
              <a:rPr lang="en-US" sz="1800" dirty="0" err="1" smtClean="0">
                <a:solidFill>
                  <a:schemeClr val="bg1"/>
                </a:solidFill>
                <a:latin typeface="Arial Black" pitchFamily="34" charset="0"/>
              </a:rPr>
              <a:t>Daria</a:t>
            </a:r>
            <a:r>
              <a:rPr lang="en-US" sz="1800" dirty="0" smtClean="0">
                <a:solidFill>
                  <a:schemeClr val="bg1"/>
                </a:solidFill>
                <a:latin typeface="Arial Black" pitchFamily="34" charset="0"/>
              </a:rPr>
              <a:t> </a:t>
            </a:r>
            <a:r>
              <a:rPr lang="en-US" sz="1800" dirty="0" err="1" smtClean="0">
                <a:solidFill>
                  <a:schemeClr val="bg1"/>
                </a:solidFill>
                <a:latin typeface="Arial Black" pitchFamily="34" charset="0"/>
              </a:rPr>
              <a:t>Dumitru</a:t>
            </a:r>
            <a:endParaRPr lang="en-US" sz="1800" dirty="0" smtClean="0">
              <a:solidFill>
                <a:schemeClr val="bg1"/>
              </a:solidFill>
              <a:latin typeface="Arial Black" pitchFamily="34" charset="0"/>
            </a:endParaRPr>
          </a:p>
          <a:p>
            <a:r>
              <a:rPr lang="en-US" sz="1800" dirty="0" smtClean="0">
                <a:solidFill>
                  <a:schemeClr val="bg1"/>
                </a:solidFill>
                <a:latin typeface="Arial Black" pitchFamily="34" charset="0"/>
              </a:rPr>
              <a:t>Technical writing</a:t>
            </a:r>
            <a:r>
              <a:rPr lang="en-US" sz="1800" dirty="0" smtClean="0">
                <a:solidFill>
                  <a:schemeClr val="bg1"/>
                </a:solidFill>
                <a:latin typeface="Arial Black" pitchFamily="34" charset="0"/>
              </a:rPr>
              <a:t>: </a:t>
            </a:r>
            <a:r>
              <a:rPr lang="en-US" sz="1800" dirty="0" err="1" smtClean="0">
                <a:solidFill>
                  <a:schemeClr val="bg1"/>
                </a:solidFill>
                <a:latin typeface="Arial Black" pitchFamily="34" charset="0"/>
              </a:rPr>
              <a:t>Matei</a:t>
            </a:r>
            <a:r>
              <a:rPr lang="en-US" sz="1800" dirty="0" smtClean="0">
                <a:solidFill>
                  <a:schemeClr val="bg1"/>
                </a:solidFill>
                <a:latin typeface="Arial Black" pitchFamily="34" charset="0"/>
              </a:rPr>
              <a:t> </a:t>
            </a:r>
            <a:r>
              <a:rPr lang="en-US" sz="1800" dirty="0" err="1" smtClean="0">
                <a:solidFill>
                  <a:schemeClr val="bg1"/>
                </a:solidFill>
                <a:latin typeface="Arial Black" pitchFamily="34" charset="0"/>
              </a:rPr>
              <a:t>Schipor</a:t>
            </a:r>
            <a:endParaRPr lang="en-US" sz="1800" dirty="0">
              <a:solidFill>
                <a:schemeClr val="bg1"/>
              </a:solidFill>
              <a:latin typeface="Arial Black" pitchFamily="34" charset="0"/>
            </a:endParaRPr>
          </a:p>
        </p:txBody>
      </p:sp>
      <p:pic>
        <p:nvPicPr>
          <p:cNvPr id="13314" name="Picture 2" descr="http://www.speakinc.com/images/speakers/nadia_comaneci2012.jpg"/>
          <p:cNvPicPr>
            <a:picLocks noChangeAspect="1" noChangeArrowheads="1"/>
          </p:cNvPicPr>
          <p:nvPr/>
        </p:nvPicPr>
        <p:blipFill>
          <a:blip r:embed="rId2">
            <a:lum bright="13000" contrast="70000"/>
          </a:blip>
          <a:srcRect/>
          <a:stretch>
            <a:fillRect/>
          </a:stretch>
        </p:blipFill>
        <p:spPr bwMode="auto">
          <a:xfrm>
            <a:off x="5429256" y="1571612"/>
            <a:ext cx="2286016" cy="3071834"/>
          </a:xfrm>
          <a:prstGeom prst="rect">
            <a:avLst/>
          </a:prstGeom>
          <a:ln>
            <a:noFill/>
          </a:ln>
          <a:effectLst>
            <a:outerShdw blurRad="292100" dist="139700" dir="2700000" algn="tl" rotWithShape="0">
              <a:srgbClr val="333333">
                <a:alpha val="65000"/>
              </a:srgbClr>
            </a:outerShdw>
          </a:effectLst>
        </p:spPr>
      </p:pic>
      <p:pic>
        <p:nvPicPr>
          <p:cNvPr id="13316" name="Picture 4" descr="http://a5.files.biography.com/image/upload/c_fit,cs_srgb,dpr_1.0,q_80,w_620/MTE1ODA0OTcxNTkzMjcwNzk3.jpg"/>
          <p:cNvPicPr>
            <a:picLocks noChangeAspect="1" noChangeArrowheads="1"/>
          </p:cNvPicPr>
          <p:nvPr/>
        </p:nvPicPr>
        <p:blipFill>
          <a:blip r:embed="rId3"/>
          <a:srcRect/>
          <a:stretch>
            <a:fillRect/>
          </a:stretch>
        </p:blipFill>
        <p:spPr bwMode="auto">
          <a:xfrm>
            <a:off x="1285852" y="1428736"/>
            <a:ext cx="2911949" cy="3305456"/>
          </a:xfrm>
          <a:prstGeom prst="rect">
            <a:avLst/>
          </a:prstGeom>
          <a:ln>
            <a:noFill/>
          </a:ln>
          <a:effectLst>
            <a:softEdge rad="112500"/>
          </a:effectLst>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571472" y="214290"/>
            <a:ext cx="2479327" cy="991731"/>
            <a:chOff x="4529963" y="3397705"/>
            <a:chExt cx="2479327" cy="991731"/>
          </a:xfrm>
        </p:grpSpPr>
        <p:sp>
          <p:nvSpPr>
            <p:cNvPr id="7" name="Chevron 6"/>
            <p:cNvSpPr/>
            <p:nvPr/>
          </p:nvSpPr>
          <p:spPr>
            <a:xfrm>
              <a:off x="4529963" y="3397705"/>
              <a:ext cx="2479327" cy="991731"/>
            </a:xfrm>
            <a:prstGeom prst="chevr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Chevron 4"/>
            <p:cNvSpPr/>
            <p:nvPr/>
          </p:nvSpPr>
          <p:spPr>
            <a:xfrm>
              <a:off x="5025829" y="3397705"/>
              <a:ext cx="1487596" cy="9917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14605" rIns="0" bIns="14605" numCol="1" spcCol="1270" anchor="ctr" anchorCtr="0">
              <a:noAutofit/>
            </a:bodyPr>
            <a:lstStyle/>
            <a:p>
              <a:pPr lvl="0" algn="ctr" defTabSz="1022350" rtl="0">
                <a:lnSpc>
                  <a:spcPct val="90000"/>
                </a:lnSpc>
                <a:spcBef>
                  <a:spcPct val="0"/>
                </a:spcBef>
                <a:spcAft>
                  <a:spcPct val="35000"/>
                </a:spcAft>
              </a:pPr>
              <a:r>
                <a:rPr lang="en-US" sz="2300" kern="1200" dirty="0" smtClean="0"/>
                <a:t>Recent activities</a:t>
              </a:r>
              <a:endParaRPr lang="en-US" sz="2300" kern="1200" dirty="0"/>
            </a:p>
          </p:txBody>
        </p:sp>
      </p:grpSp>
      <p:sp>
        <p:nvSpPr>
          <p:cNvPr id="9" name="Content Placeholder 2"/>
          <p:cNvSpPr>
            <a:spLocks noGrp="1"/>
          </p:cNvSpPr>
          <p:nvPr>
            <p:ph sz="quarter" idx="1"/>
          </p:nvPr>
        </p:nvSpPr>
        <p:spPr>
          <a:xfrm>
            <a:off x="2285984" y="1714488"/>
            <a:ext cx="6400816" cy="4922520"/>
          </a:xfrm>
        </p:spPr>
        <p:txBody>
          <a:bodyPr>
            <a:noAutofit/>
          </a:bodyPr>
          <a:lstStyle/>
          <a:p>
            <a:pPr algn="just"/>
            <a:r>
              <a:rPr lang="en-US" sz="1900" dirty="0" smtClean="0"/>
              <a:t>In the world of gymnastics Comaneci is the honorary president of the Romanian Gymnastics Federation, the honorary president of Romanian Olympic Committee, sports ambassador of Romania, and a member of the International Gymnastics Federation Foundation. </a:t>
            </a:r>
          </a:p>
          <a:p>
            <a:pPr algn="just"/>
            <a:r>
              <a:rPr lang="en-US" sz="1900" dirty="0" smtClean="0"/>
              <a:t>She and her husband own the Bart Conner Gymnastics Academy, the Perfect 10 Production Company and several sports equipment shops. They are also the editors of International Gymnast magazine.</a:t>
            </a:r>
          </a:p>
          <a:p>
            <a:pPr algn="just"/>
            <a:r>
              <a:rPr lang="en-US" sz="1900" dirty="0" smtClean="0"/>
              <a:t>Additionally, Comaneci and Conner have provided television commentary for many gymnastics meetings, most recently the 2005 World Championships in Melbourne and the 2008 Olympic Games in Beijing. One of her perfect 10 Montreal uneven bars routine was featured in a commercial for Adidas that ran during the 2004 Summer Olympics in Athens.</a:t>
            </a:r>
            <a:endParaRPr lang="en-US" sz="1900" dirty="0"/>
          </a:p>
        </p:txBody>
      </p:sp>
      <p:pic>
        <p:nvPicPr>
          <p:cNvPr id="46082" name="Picture 2" descr="Imagini pentru nadia comaneci perfect 10"/>
          <p:cNvPicPr>
            <a:picLocks noChangeAspect="1" noChangeArrowheads="1"/>
          </p:cNvPicPr>
          <p:nvPr/>
        </p:nvPicPr>
        <p:blipFill>
          <a:blip r:embed="rId2"/>
          <a:srcRect/>
          <a:stretch>
            <a:fillRect/>
          </a:stretch>
        </p:blipFill>
        <p:spPr bwMode="auto">
          <a:xfrm>
            <a:off x="428596" y="2643182"/>
            <a:ext cx="1666875" cy="2743201"/>
          </a:xfrm>
          <a:prstGeom prst="rect">
            <a:avLst/>
          </a:prstGeom>
          <a:noFill/>
        </p:spPr>
      </p:pic>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1" descr="C:\Users\Dumi\Desktop\images.jpg"/>
          <p:cNvPicPr>
            <a:picLocks noChangeAspect="1" noChangeArrowheads="1"/>
          </p:cNvPicPr>
          <p:nvPr/>
        </p:nvPicPr>
        <p:blipFill>
          <a:blip r:embed="rId2"/>
          <a:srcRect/>
          <a:stretch>
            <a:fillRect/>
          </a:stretch>
        </p:blipFill>
        <p:spPr bwMode="auto">
          <a:xfrm>
            <a:off x="6286512" y="2214554"/>
            <a:ext cx="1505838" cy="2890837"/>
          </a:xfrm>
          <a:prstGeom prst="rect">
            <a:avLst/>
          </a:prstGeom>
          <a:noFill/>
        </p:spPr>
      </p:pic>
      <p:pic>
        <p:nvPicPr>
          <p:cNvPr id="48130" name="Picture 2" descr="C:\Users\Dumi\Desktop\images (1).jpg"/>
          <p:cNvPicPr>
            <a:picLocks noChangeAspect="1" noChangeArrowheads="1"/>
          </p:cNvPicPr>
          <p:nvPr/>
        </p:nvPicPr>
        <p:blipFill>
          <a:blip r:embed="rId3"/>
          <a:srcRect/>
          <a:stretch>
            <a:fillRect/>
          </a:stretch>
        </p:blipFill>
        <p:spPr bwMode="auto">
          <a:xfrm>
            <a:off x="1357290" y="2714620"/>
            <a:ext cx="3214710" cy="2395274"/>
          </a:xfrm>
          <a:prstGeom prst="rect">
            <a:avLst/>
          </a:prstGeom>
          <a:noFill/>
        </p:spPr>
      </p:pic>
      <p:sp>
        <p:nvSpPr>
          <p:cNvPr id="6" name="TextBox 5"/>
          <p:cNvSpPr txBox="1"/>
          <p:nvPr/>
        </p:nvSpPr>
        <p:spPr>
          <a:xfrm>
            <a:off x="1285852" y="1571612"/>
            <a:ext cx="4143404"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The Perfect 10…</a:t>
            </a:r>
            <a:endParaRPr lang="en-US" sz="2400"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solidFill>
                  <a:schemeClr val="tx2"/>
                </a:solidFill>
              </a:rPr>
              <a:t>Contents:</a:t>
            </a:r>
            <a:endParaRPr lang="en-US" sz="6600" dirty="0">
              <a:solidFill>
                <a:schemeClr val="tx2"/>
              </a:solidFill>
            </a:endParaRPr>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14678" y="2071678"/>
            <a:ext cx="5586394" cy="3786214"/>
          </a:xfrm>
        </p:spPr>
        <p:txBody>
          <a:bodyPr>
            <a:normAutofit/>
          </a:bodyPr>
          <a:lstStyle/>
          <a:p>
            <a:pPr marL="0" indent="0" algn="just">
              <a:buNone/>
            </a:pPr>
            <a:r>
              <a:rPr lang="en-GB" sz="2400" dirty="0" smtClean="0"/>
              <a:t>Nadia Elena Comaneci was born in </a:t>
            </a:r>
            <a:r>
              <a:rPr lang="en-GB" sz="2400" dirty="0" err="1" smtClean="0"/>
              <a:t>Onesti</a:t>
            </a:r>
            <a:r>
              <a:rPr lang="en-GB" sz="2400" dirty="0" smtClean="0"/>
              <a:t>, Romania, the daughter of Gheorghe and </a:t>
            </a:r>
            <a:r>
              <a:rPr lang="en-GB" sz="2400" dirty="0" err="1" smtClean="0"/>
              <a:t>Stefania</a:t>
            </a:r>
            <a:r>
              <a:rPr lang="en-GB" sz="2400" dirty="0" smtClean="0"/>
              <a:t>-Alexandrina Comaneci. Her mother was inspired to call her Nadia by a Russian film she watched while pregnant, whose heroine was called </a:t>
            </a:r>
            <a:r>
              <a:rPr lang="en-GB" sz="2400" dirty="0" err="1" smtClean="0"/>
              <a:t>Nadya</a:t>
            </a:r>
            <a:r>
              <a:rPr lang="en-GB" sz="2400" dirty="0" smtClean="0"/>
              <a:t>, the diminutive version of the Russian name </a:t>
            </a:r>
            <a:r>
              <a:rPr lang="en-GB" sz="2400" dirty="0" err="1" smtClean="0"/>
              <a:t>Nadezhda</a:t>
            </a:r>
            <a:r>
              <a:rPr lang="en-GB" sz="2400" dirty="0" smtClean="0"/>
              <a:t>, which means “hope”. Comaneci has a brother named Adrian who is four years younger than she.</a:t>
            </a:r>
          </a:p>
          <a:p>
            <a:pPr algn="just"/>
            <a:endParaRPr lang="en-GB" dirty="0"/>
          </a:p>
        </p:txBody>
      </p:sp>
      <p:grpSp>
        <p:nvGrpSpPr>
          <p:cNvPr id="6" name="Group 5"/>
          <p:cNvGrpSpPr/>
          <p:nvPr/>
        </p:nvGrpSpPr>
        <p:grpSpPr>
          <a:xfrm>
            <a:off x="571472" y="214290"/>
            <a:ext cx="2559694" cy="1023877"/>
            <a:chOff x="328576" y="42845"/>
            <a:chExt cx="2559694" cy="1023877"/>
          </a:xfrm>
        </p:grpSpPr>
        <p:sp>
          <p:nvSpPr>
            <p:cNvPr id="7" name="Chevron 6"/>
            <p:cNvSpPr/>
            <p:nvPr/>
          </p:nvSpPr>
          <p:spPr>
            <a:xfrm>
              <a:off x="328576" y="42845"/>
              <a:ext cx="2559694" cy="1023877"/>
            </a:xfrm>
            <a:prstGeom prst="chevr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Chevron 4"/>
            <p:cNvSpPr/>
            <p:nvPr/>
          </p:nvSpPr>
          <p:spPr>
            <a:xfrm>
              <a:off x="840515" y="42845"/>
              <a:ext cx="1535817" cy="10238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750" tIns="15875" rIns="0" bIns="15875" numCol="1" spcCol="1270" anchor="ctr" anchorCtr="0">
              <a:noAutofit/>
            </a:bodyPr>
            <a:lstStyle/>
            <a:p>
              <a:pPr lvl="0" algn="ctr" defTabSz="1111250" rtl="0">
                <a:lnSpc>
                  <a:spcPct val="90000"/>
                </a:lnSpc>
                <a:spcBef>
                  <a:spcPct val="0"/>
                </a:spcBef>
                <a:spcAft>
                  <a:spcPct val="35000"/>
                </a:spcAft>
              </a:pPr>
              <a:r>
                <a:rPr lang="en-US" sz="2500" kern="1200" dirty="0" smtClean="0"/>
                <a:t>Early life</a:t>
              </a:r>
              <a:endParaRPr lang="en-US" sz="2500" kern="1200" dirty="0"/>
            </a:p>
          </p:txBody>
        </p:sp>
      </p:grpSp>
      <p:sp>
        <p:nvSpPr>
          <p:cNvPr id="4098" name="AutoShape 2"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4" name="AutoShape 8"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6" name="AutoShape 10"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8" name="AutoShape 12"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10" name="AutoShape 14"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15" name="AutoShape 19" descr="Imagini pentru nadia comaneci childhood 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17" name="AutoShape 21" descr="Imagini pentru nadia comaneci childhood 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18" name="Picture 22" descr="C:\Users\Dumi\Desktop\download (1).jpg"/>
          <p:cNvPicPr>
            <a:picLocks noChangeAspect="1" noChangeArrowheads="1"/>
          </p:cNvPicPr>
          <p:nvPr/>
        </p:nvPicPr>
        <p:blipFill>
          <a:blip r:embed="rId2"/>
          <a:srcRect/>
          <a:stretch>
            <a:fillRect/>
          </a:stretch>
        </p:blipFill>
        <p:spPr bwMode="auto">
          <a:xfrm>
            <a:off x="1071538" y="2643182"/>
            <a:ext cx="1819275" cy="2514600"/>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1"/>
            <a:ext cx="7472386" cy="3829063"/>
          </a:xfrm>
        </p:spPr>
        <p:txBody>
          <a:bodyPr>
            <a:normAutofit lnSpcReduction="10000"/>
          </a:bodyPr>
          <a:lstStyle/>
          <a:p>
            <a:pPr algn="just"/>
            <a:r>
              <a:rPr lang="en-GB" sz="2400" dirty="0" smtClean="0"/>
              <a:t>Nadia Elena Comaneci is a former Romanian gymnast, winner of three gold medals at the 1976 Summer Olympics in Montreal and the first gymnast to be awarded a perfect score of 10 in an Olympic gymnastics event.</a:t>
            </a:r>
          </a:p>
          <a:p>
            <a:pPr algn="just"/>
            <a:r>
              <a:rPr lang="en-GB" sz="2400" dirty="0" smtClean="0"/>
              <a:t>She also won two gold medals at the 1980 Summer Olympics in Moscow. She is one of the best-known gymnasts in the world. In 2000, Comaneci was named as one of the Athletes of the Century by the </a:t>
            </a:r>
            <a:r>
              <a:rPr lang="en-GB" sz="2400" dirty="0" err="1" smtClean="0"/>
              <a:t>Laureus</a:t>
            </a:r>
            <a:r>
              <a:rPr lang="en-GB" sz="2400" dirty="0" smtClean="0"/>
              <a:t> World Sports Academy.</a:t>
            </a:r>
          </a:p>
          <a:p>
            <a:pPr algn="just"/>
            <a:endParaRPr lang="en-GB" dirty="0" smtClean="0"/>
          </a:p>
          <a:p>
            <a:endParaRPr lang="en-US" dirty="0"/>
          </a:p>
        </p:txBody>
      </p:sp>
      <p:grpSp>
        <p:nvGrpSpPr>
          <p:cNvPr id="8" name="Group 7"/>
          <p:cNvGrpSpPr/>
          <p:nvPr/>
        </p:nvGrpSpPr>
        <p:grpSpPr>
          <a:xfrm>
            <a:off x="571472" y="214290"/>
            <a:ext cx="2559694" cy="1023877"/>
            <a:chOff x="328576" y="42845"/>
            <a:chExt cx="2559694" cy="1023877"/>
          </a:xfrm>
        </p:grpSpPr>
        <p:sp>
          <p:nvSpPr>
            <p:cNvPr id="9" name="Chevron 8"/>
            <p:cNvSpPr/>
            <p:nvPr/>
          </p:nvSpPr>
          <p:spPr>
            <a:xfrm>
              <a:off x="328576" y="42845"/>
              <a:ext cx="2559694" cy="1023877"/>
            </a:xfrm>
            <a:prstGeom prst="chevr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Chevron 4"/>
            <p:cNvSpPr/>
            <p:nvPr/>
          </p:nvSpPr>
          <p:spPr>
            <a:xfrm>
              <a:off x="840515" y="42845"/>
              <a:ext cx="1535817" cy="10238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750" tIns="15875" rIns="0" bIns="15875" numCol="1" spcCol="1270" anchor="ctr" anchorCtr="0">
              <a:noAutofit/>
            </a:bodyPr>
            <a:lstStyle/>
            <a:p>
              <a:pPr lvl="0" algn="ctr" defTabSz="1111250" rtl="0">
                <a:lnSpc>
                  <a:spcPct val="90000"/>
                </a:lnSpc>
                <a:spcBef>
                  <a:spcPct val="0"/>
                </a:spcBef>
                <a:spcAft>
                  <a:spcPct val="35000"/>
                </a:spcAft>
              </a:pPr>
              <a:r>
                <a:rPr lang="en-US" sz="2500" kern="1200" dirty="0" smtClean="0"/>
                <a:t>Early life</a:t>
              </a:r>
              <a:endParaRPr lang="en-US" sz="2500" kern="1200" dirty="0"/>
            </a:p>
          </p:txBody>
        </p:sp>
      </p:grpSp>
      <p:sp>
        <p:nvSpPr>
          <p:cNvPr id="3074" name="AutoShape 2"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Imagini pentru nadia comaneci"/>
          <p:cNvPicPr>
            <a:picLocks noChangeAspect="1" noChangeArrowheads="1"/>
          </p:cNvPicPr>
          <p:nvPr/>
        </p:nvPicPr>
        <p:blipFill>
          <a:blip r:embed="rId2"/>
          <a:srcRect/>
          <a:stretch>
            <a:fillRect/>
          </a:stretch>
        </p:blipFill>
        <p:spPr bwMode="auto">
          <a:xfrm>
            <a:off x="6500826" y="5000636"/>
            <a:ext cx="2193588" cy="1643074"/>
          </a:xfrm>
          <a:prstGeom prst="rect">
            <a:avLst/>
          </a:prstGeom>
          <a:noFill/>
        </p:spPr>
      </p:pic>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1428736"/>
            <a:ext cx="6000792" cy="5429264"/>
          </a:xfrm>
        </p:spPr>
        <p:txBody>
          <a:bodyPr>
            <a:noAutofit/>
          </a:bodyPr>
          <a:lstStyle/>
          <a:p>
            <a:pPr algn="just"/>
            <a:r>
              <a:rPr lang="en-US" sz="2000" dirty="0" smtClean="0"/>
              <a:t>Comaneci began gymnastics in kindergarten with a local team called </a:t>
            </a:r>
            <a:r>
              <a:rPr lang="en-US" sz="2000" dirty="0" err="1" smtClean="0"/>
              <a:t>Flacara</a:t>
            </a:r>
            <a:r>
              <a:rPr lang="en-US" sz="2000" dirty="0" smtClean="0"/>
              <a:t> with coaches Duncan and </a:t>
            </a:r>
            <a:r>
              <a:rPr lang="en-US" sz="2000" dirty="0" err="1" smtClean="0"/>
              <a:t>Munteanu</a:t>
            </a:r>
            <a:r>
              <a:rPr lang="en-US" sz="2000" dirty="0" smtClean="0"/>
              <a:t>. She placed 13</a:t>
            </a:r>
            <a:r>
              <a:rPr lang="en-US" sz="2000" baseline="30000" dirty="0" smtClean="0"/>
              <a:t>th</a:t>
            </a:r>
            <a:r>
              <a:rPr lang="en-US" sz="2000" dirty="0" smtClean="0"/>
              <a:t> in her first Romanian National Championships in 1969, at the age of 8. A year later, in 1970, she began competing as a member of her hometown team. Comaneci’s first major international success came at the age of 13. She continued to enjoy success that year, winning the all-around at the Champions All.</a:t>
            </a:r>
          </a:p>
          <a:p>
            <a:pPr algn="just"/>
            <a:r>
              <a:rPr lang="en-US" sz="2000" dirty="0" smtClean="0"/>
              <a:t>In March 1976 Comaneci competed in the inaugural edition of the American Cup at Madison Square Garden in New York City. She received rare scores of 10, which signified a perfect routine without any deductions. Comaneci also received 10s in other meets in 1976 including the </a:t>
            </a:r>
            <a:r>
              <a:rPr lang="en-US" sz="2000" dirty="0" err="1" smtClean="0"/>
              <a:t>Chunichi</a:t>
            </a:r>
            <a:r>
              <a:rPr lang="en-US" sz="2000" dirty="0" smtClean="0"/>
              <a:t> Cup in Japan, where she posted perfect marks on the vault and uneven bars.</a:t>
            </a:r>
            <a:endParaRPr lang="en-US" sz="2000" dirty="0"/>
          </a:p>
        </p:txBody>
      </p:sp>
      <p:grpSp>
        <p:nvGrpSpPr>
          <p:cNvPr id="4" name="Group 3"/>
          <p:cNvGrpSpPr/>
          <p:nvPr/>
        </p:nvGrpSpPr>
        <p:grpSpPr>
          <a:xfrm>
            <a:off x="571472" y="214290"/>
            <a:ext cx="2559694" cy="1023877"/>
            <a:chOff x="1971657" y="1257299"/>
            <a:chExt cx="2559694" cy="1023877"/>
          </a:xfrm>
        </p:grpSpPr>
        <p:sp>
          <p:nvSpPr>
            <p:cNvPr id="5" name="Chevron 4"/>
            <p:cNvSpPr/>
            <p:nvPr/>
          </p:nvSpPr>
          <p:spPr>
            <a:xfrm>
              <a:off x="1971657" y="1257299"/>
              <a:ext cx="2559694" cy="1023877"/>
            </a:xfrm>
            <a:prstGeom prst="chevr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Chevron 4"/>
            <p:cNvSpPr/>
            <p:nvPr/>
          </p:nvSpPr>
          <p:spPr>
            <a:xfrm>
              <a:off x="2197844" y="1257299"/>
              <a:ext cx="2131267" cy="9524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750" tIns="15875" rIns="0" bIns="15875" numCol="1" spcCol="1270" anchor="ctr" anchorCtr="0">
              <a:noAutofit/>
            </a:bodyPr>
            <a:lstStyle/>
            <a:p>
              <a:pPr lvl="0" algn="ctr" defTabSz="1111250" rtl="0">
                <a:lnSpc>
                  <a:spcPct val="90000"/>
                </a:lnSpc>
                <a:spcBef>
                  <a:spcPct val="0"/>
                </a:spcBef>
                <a:spcAft>
                  <a:spcPct val="35000"/>
                </a:spcAft>
              </a:pPr>
              <a:r>
                <a:rPr lang="en-US" sz="2500" dirty="0" smtClean="0"/>
                <a:t>Gymnastics </a:t>
              </a:r>
              <a:r>
                <a:rPr lang="en-US" sz="2500" kern="1200" dirty="0" smtClean="0"/>
                <a:t>career</a:t>
              </a:r>
              <a:endParaRPr lang="en-US" sz="2500" kern="1200" dirty="0"/>
            </a:p>
          </p:txBody>
        </p:sp>
      </p:grpSp>
      <p:sp>
        <p:nvSpPr>
          <p:cNvPr id="2052" name="AutoShape 4"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8" name="AutoShape 10" descr="Imagini pentru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9" name="Picture 11" descr="C:\Users\Dumi\Desktop\nadia-2-august-1976.jpg"/>
          <p:cNvPicPr>
            <a:picLocks noChangeAspect="1" noChangeArrowheads="1"/>
          </p:cNvPicPr>
          <p:nvPr/>
        </p:nvPicPr>
        <p:blipFill>
          <a:blip r:embed="rId2"/>
          <a:srcRect/>
          <a:stretch>
            <a:fillRect/>
          </a:stretch>
        </p:blipFill>
        <p:spPr bwMode="auto">
          <a:xfrm>
            <a:off x="6500826" y="2143116"/>
            <a:ext cx="2440007" cy="3214710"/>
          </a:xfrm>
          <a:prstGeom prst="rect">
            <a:avLst/>
          </a:prstGeom>
          <a:noFill/>
        </p:spPr>
      </p:pic>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928926" y="1785926"/>
            <a:ext cx="5643602" cy="4214842"/>
          </a:xfrm>
        </p:spPr>
        <p:txBody>
          <a:bodyPr>
            <a:normAutofit/>
          </a:bodyPr>
          <a:lstStyle/>
          <a:p>
            <a:pPr algn="just"/>
            <a:r>
              <a:rPr lang="en-US" sz="2000" dirty="0" smtClean="0"/>
              <a:t>At the age of 14, Nadia became one of the stars of the 1976 Summer Olympics in Montreal. During the team compulsory portion of the competition on July 18, her routine on the uneven bars was awarded a perfect ten. It was the first time in modern Olympic gymnastics history that the score had ever been awarded. Nadia’s perfect marks were thus displayed a 1.00 instead. The crowd was at first confused, but soon understood and gave her a rousing ovation.</a:t>
            </a:r>
          </a:p>
          <a:p>
            <a:pPr algn="just"/>
            <a:r>
              <a:rPr lang="en-US" sz="2000" dirty="0" smtClean="0"/>
              <a:t>Nadia Comaneci was the first Romanian gymnast to win the Olympic all-around title.</a:t>
            </a:r>
            <a:endParaRPr lang="en-US" sz="2000" dirty="0"/>
          </a:p>
        </p:txBody>
      </p:sp>
      <p:grpSp>
        <p:nvGrpSpPr>
          <p:cNvPr id="4" name="Group 3"/>
          <p:cNvGrpSpPr/>
          <p:nvPr/>
        </p:nvGrpSpPr>
        <p:grpSpPr>
          <a:xfrm>
            <a:off x="571472" y="214290"/>
            <a:ext cx="2559694" cy="1023877"/>
            <a:chOff x="3186117" y="2328868"/>
            <a:chExt cx="2559694" cy="1023877"/>
          </a:xfrm>
        </p:grpSpPr>
        <p:sp>
          <p:nvSpPr>
            <p:cNvPr id="5" name="Chevron 4"/>
            <p:cNvSpPr/>
            <p:nvPr/>
          </p:nvSpPr>
          <p:spPr>
            <a:xfrm>
              <a:off x="3186117" y="2328868"/>
              <a:ext cx="2559694" cy="1023877"/>
            </a:xfrm>
            <a:prstGeom prst="chevr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Chevron 4"/>
            <p:cNvSpPr/>
            <p:nvPr/>
          </p:nvSpPr>
          <p:spPr>
            <a:xfrm>
              <a:off x="3698056" y="2328868"/>
              <a:ext cx="1535817" cy="10238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750" tIns="15875" rIns="0" bIns="15875" numCol="1" spcCol="1270" anchor="ctr" anchorCtr="0">
              <a:noAutofit/>
            </a:bodyPr>
            <a:lstStyle/>
            <a:p>
              <a:pPr lvl="0" algn="ctr" defTabSz="1111250" rtl="0">
                <a:lnSpc>
                  <a:spcPct val="90000"/>
                </a:lnSpc>
                <a:spcBef>
                  <a:spcPct val="0"/>
                </a:spcBef>
                <a:spcAft>
                  <a:spcPct val="35000"/>
                </a:spcAft>
              </a:pPr>
              <a:r>
                <a:rPr lang="en-US" sz="2500" kern="1200" dirty="0" smtClean="0"/>
                <a:t>Montreal Olympics</a:t>
              </a:r>
              <a:endParaRPr lang="en-US" sz="2500" kern="1200" dirty="0"/>
            </a:p>
          </p:txBody>
        </p:sp>
      </p:grpSp>
      <p:pic>
        <p:nvPicPr>
          <p:cNvPr id="1026" name="Picture 2" descr="http://www.woa.tv/images/athletics/at_comanecin/at_comanecin_09_iv.jpg"/>
          <p:cNvPicPr>
            <a:picLocks noChangeAspect="1" noChangeArrowheads="1"/>
          </p:cNvPicPr>
          <p:nvPr/>
        </p:nvPicPr>
        <p:blipFill>
          <a:blip r:embed="rId2"/>
          <a:srcRect/>
          <a:stretch>
            <a:fillRect/>
          </a:stretch>
        </p:blipFill>
        <p:spPr bwMode="auto">
          <a:xfrm>
            <a:off x="214282" y="1857364"/>
            <a:ext cx="2790035" cy="4000528"/>
          </a:xfrm>
          <a:prstGeom prst="rect">
            <a:avLst/>
          </a:prstGeom>
          <a:noFill/>
        </p:spPr>
      </p:pic>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57620" y="2214554"/>
            <a:ext cx="4643470" cy="2857520"/>
          </a:xfrm>
        </p:spPr>
        <p:txBody>
          <a:bodyPr>
            <a:normAutofit/>
          </a:bodyPr>
          <a:lstStyle/>
          <a:p>
            <a:pPr algn="just"/>
            <a:r>
              <a:rPr lang="en-US" sz="2000" dirty="0" smtClean="0"/>
              <a:t>She also holds the record for being the youngest Olympic gymnastics all-around champion ever.</a:t>
            </a:r>
          </a:p>
          <a:p>
            <a:pPr algn="just"/>
            <a:r>
              <a:rPr lang="en-US" sz="2000" dirty="0" smtClean="0"/>
              <a:t>Nadia Comaneci was the 1976 BBC Sports Personality of the year in the overseas athletes category and Associated Press’s 1976 “Female Athlete of the year”</a:t>
            </a:r>
          </a:p>
          <a:p>
            <a:pPr algn="just"/>
            <a:endParaRPr lang="en-US" sz="2000" dirty="0"/>
          </a:p>
        </p:txBody>
      </p:sp>
      <p:grpSp>
        <p:nvGrpSpPr>
          <p:cNvPr id="2" name="Group 3"/>
          <p:cNvGrpSpPr/>
          <p:nvPr/>
        </p:nvGrpSpPr>
        <p:grpSpPr>
          <a:xfrm>
            <a:off x="571472" y="214290"/>
            <a:ext cx="2559694" cy="1023877"/>
            <a:chOff x="3186117" y="2328868"/>
            <a:chExt cx="2559694" cy="1023877"/>
          </a:xfrm>
        </p:grpSpPr>
        <p:sp>
          <p:nvSpPr>
            <p:cNvPr id="5" name="Chevron 4"/>
            <p:cNvSpPr/>
            <p:nvPr/>
          </p:nvSpPr>
          <p:spPr>
            <a:xfrm>
              <a:off x="3186117" y="2328868"/>
              <a:ext cx="2559694" cy="1023877"/>
            </a:xfrm>
            <a:prstGeom prst="chevr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6" name="Chevron 4"/>
            <p:cNvSpPr/>
            <p:nvPr/>
          </p:nvSpPr>
          <p:spPr>
            <a:xfrm>
              <a:off x="3698056" y="2328868"/>
              <a:ext cx="1535817" cy="10238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750" tIns="15875" rIns="0" bIns="15875" numCol="1" spcCol="1270" anchor="ctr" anchorCtr="0">
              <a:noAutofit/>
            </a:bodyPr>
            <a:lstStyle/>
            <a:p>
              <a:pPr lvl="0" algn="ctr" defTabSz="1111250" rtl="0">
                <a:lnSpc>
                  <a:spcPct val="90000"/>
                </a:lnSpc>
                <a:spcBef>
                  <a:spcPct val="0"/>
                </a:spcBef>
                <a:spcAft>
                  <a:spcPct val="35000"/>
                </a:spcAft>
              </a:pPr>
              <a:r>
                <a:rPr lang="en-US" sz="2500" kern="1200" dirty="0" smtClean="0"/>
                <a:t>Montreal Olympics</a:t>
              </a:r>
              <a:endParaRPr lang="en-US" sz="2500" kern="1200" dirty="0"/>
            </a:p>
          </p:txBody>
        </p:sp>
      </p:grpSp>
      <p:pic>
        <p:nvPicPr>
          <p:cNvPr id="45058" name="Picture 2" descr="C:\Users\Dumi\Desktop\NADIA COMANECI NEWSWEEK COVER.jpg"/>
          <p:cNvPicPr>
            <a:picLocks noChangeAspect="1" noChangeArrowheads="1"/>
          </p:cNvPicPr>
          <p:nvPr/>
        </p:nvPicPr>
        <p:blipFill>
          <a:blip r:embed="rId2"/>
          <a:srcRect/>
          <a:stretch>
            <a:fillRect/>
          </a:stretch>
        </p:blipFill>
        <p:spPr bwMode="auto">
          <a:xfrm>
            <a:off x="285720" y="1571612"/>
            <a:ext cx="3358652" cy="4500594"/>
          </a:xfrm>
          <a:prstGeom prst="rect">
            <a:avLst/>
          </a:prstGeom>
          <a:noFill/>
        </p:spPr>
      </p:pic>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71472" y="214290"/>
            <a:ext cx="2479327" cy="991731"/>
            <a:chOff x="4529963" y="3397705"/>
            <a:chExt cx="2479327" cy="991731"/>
          </a:xfrm>
        </p:grpSpPr>
        <p:sp>
          <p:nvSpPr>
            <p:cNvPr id="7" name="Chevron 6"/>
            <p:cNvSpPr/>
            <p:nvPr/>
          </p:nvSpPr>
          <p:spPr>
            <a:xfrm>
              <a:off x="4529963" y="3397705"/>
              <a:ext cx="2479327" cy="991731"/>
            </a:xfrm>
            <a:prstGeom prst="chevr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Chevron 4"/>
            <p:cNvSpPr/>
            <p:nvPr/>
          </p:nvSpPr>
          <p:spPr>
            <a:xfrm>
              <a:off x="5025829" y="3397705"/>
              <a:ext cx="1487596" cy="9917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14605" rIns="0" bIns="14605" numCol="1" spcCol="1270" anchor="ctr" anchorCtr="0">
              <a:noAutofit/>
            </a:bodyPr>
            <a:lstStyle/>
            <a:p>
              <a:pPr lvl="0" algn="ctr" defTabSz="1022350" rtl="0">
                <a:lnSpc>
                  <a:spcPct val="90000"/>
                </a:lnSpc>
                <a:spcBef>
                  <a:spcPct val="0"/>
                </a:spcBef>
                <a:spcAft>
                  <a:spcPct val="35000"/>
                </a:spcAft>
              </a:pPr>
              <a:r>
                <a:rPr lang="en-US" sz="2300" kern="1200" dirty="0" smtClean="0"/>
                <a:t>Recent activities</a:t>
              </a:r>
              <a:endParaRPr lang="en-US" sz="2300" kern="1200" dirty="0"/>
            </a:p>
          </p:txBody>
        </p:sp>
      </p:grpSp>
      <p:sp>
        <p:nvSpPr>
          <p:cNvPr id="9" name="Content Placeholder 2"/>
          <p:cNvSpPr>
            <a:spLocks noGrp="1"/>
          </p:cNvSpPr>
          <p:nvPr>
            <p:ph sz="quarter" idx="1"/>
          </p:nvPr>
        </p:nvSpPr>
        <p:spPr>
          <a:xfrm>
            <a:off x="357158" y="1857364"/>
            <a:ext cx="6115064" cy="4389120"/>
          </a:xfrm>
        </p:spPr>
        <p:txBody>
          <a:bodyPr>
            <a:normAutofit fontScale="77500" lnSpcReduction="20000"/>
          </a:bodyPr>
          <a:lstStyle/>
          <a:p>
            <a:pPr algn="just"/>
            <a:r>
              <a:rPr lang="en-US" dirty="0" smtClean="0"/>
              <a:t>In December 2003, Comaneci’s book “Letters to a Young Gymnast” was published, a combination of a mentoring book and a memoir. The book answered questions that she received in letters from fans. She has also been the subject of several unofficial biographies , television documentaries, and a made-for-television film, Nadia, that was broadcast in the United States shortly before the 1984 Summer Olympics in Los Angeles.</a:t>
            </a:r>
          </a:p>
          <a:p>
            <a:pPr algn="just"/>
            <a:r>
              <a:rPr lang="en-US" dirty="0" smtClean="0"/>
              <a:t>Comaneci is active in many charities and international organizations. In 1999 she was the first athlete to speak at the United Nations to launch the Year 2000 International Year of Volunteers.</a:t>
            </a:r>
            <a:endParaRPr lang="en-US" dirty="0"/>
          </a:p>
        </p:txBody>
      </p:sp>
      <p:pic>
        <p:nvPicPr>
          <p:cNvPr id="31746" name="Picture 2" descr="http://ecx.images-amazon.com/images/I/411-14jJ9GL._SY344_BO1,204,203,200_.jpg"/>
          <p:cNvPicPr>
            <a:picLocks noChangeAspect="1" noChangeArrowheads="1"/>
          </p:cNvPicPr>
          <p:nvPr/>
        </p:nvPicPr>
        <p:blipFill>
          <a:blip r:embed="rId2"/>
          <a:srcRect/>
          <a:stretch>
            <a:fillRect/>
          </a:stretch>
        </p:blipFill>
        <p:spPr bwMode="auto">
          <a:xfrm>
            <a:off x="6677907" y="2071678"/>
            <a:ext cx="2018433" cy="3357586"/>
          </a:xfrm>
          <a:prstGeom prst="rect">
            <a:avLst/>
          </a:prstGeom>
          <a:noFill/>
        </p:spPr>
      </p:pic>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571472" y="214290"/>
            <a:ext cx="2479327" cy="991731"/>
            <a:chOff x="4529963" y="3397705"/>
            <a:chExt cx="2479327" cy="991731"/>
          </a:xfrm>
        </p:grpSpPr>
        <p:sp>
          <p:nvSpPr>
            <p:cNvPr id="7" name="Chevron 6"/>
            <p:cNvSpPr/>
            <p:nvPr/>
          </p:nvSpPr>
          <p:spPr>
            <a:xfrm>
              <a:off x="4529963" y="3397705"/>
              <a:ext cx="2479327" cy="991731"/>
            </a:xfrm>
            <a:prstGeom prst="chevron">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Chevron 4"/>
            <p:cNvSpPr/>
            <p:nvPr/>
          </p:nvSpPr>
          <p:spPr>
            <a:xfrm>
              <a:off x="5025829" y="3397705"/>
              <a:ext cx="1487596" cy="9917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9210" tIns="14605" rIns="0" bIns="14605" numCol="1" spcCol="1270" anchor="ctr" anchorCtr="0">
              <a:noAutofit/>
            </a:bodyPr>
            <a:lstStyle/>
            <a:p>
              <a:pPr lvl="0" algn="ctr" defTabSz="1022350" rtl="0">
                <a:lnSpc>
                  <a:spcPct val="90000"/>
                </a:lnSpc>
                <a:spcBef>
                  <a:spcPct val="0"/>
                </a:spcBef>
                <a:spcAft>
                  <a:spcPct val="35000"/>
                </a:spcAft>
              </a:pPr>
              <a:r>
                <a:rPr lang="en-US" sz="2300" kern="1200" dirty="0" smtClean="0"/>
                <a:t>Recent activities</a:t>
              </a:r>
              <a:endParaRPr lang="en-US" sz="2300" kern="1200" dirty="0"/>
            </a:p>
          </p:txBody>
        </p:sp>
      </p:grpSp>
      <p:sp>
        <p:nvSpPr>
          <p:cNvPr id="9" name="Content Placeholder 2"/>
          <p:cNvSpPr>
            <a:spLocks noGrp="1"/>
          </p:cNvSpPr>
          <p:nvPr>
            <p:ph sz="quarter" idx="1"/>
          </p:nvPr>
        </p:nvSpPr>
        <p:spPr>
          <a:xfrm>
            <a:off x="4143372" y="1935480"/>
            <a:ext cx="4857784" cy="4565354"/>
          </a:xfrm>
        </p:spPr>
        <p:txBody>
          <a:bodyPr>
            <a:normAutofit fontScale="70000" lnSpcReduction="20000"/>
          </a:bodyPr>
          <a:lstStyle/>
          <a:p>
            <a:pPr algn="just"/>
            <a:r>
              <a:rPr lang="en-US" dirty="0" smtClean="0"/>
              <a:t>She is currently on the International Board of Directors for the Special Olympics and is vice-president of the B0ard of Directors of the Muscular Dystrophy Association. She has also personally funded the construction and operation of the Nadia Comaneci Children’s Clinic, a clinic in Bucharest that provides low-cost and free medicine and social support to Romanian poor children, in a partnership with Romanian Orthodox Church. Romanian government appointed her as an honorary consul general of Romania to the United States to deal with bilateral relations between the two nations.</a:t>
            </a:r>
            <a:endParaRPr lang="en-US" dirty="0"/>
          </a:p>
        </p:txBody>
      </p:sp>
      <p:sp>
        <p:nvSpPr>
          <p:cNvPr id="49154" name="AutoShape 2" descr="Imagini pentru clinica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9156" name="AutoShape 4" descr="Imagini pentru clinica nadia comanec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9158" name="Picture 6" descr="C:\Users\Dumi\Desktop\download (2).jpg"/>
          <p:cNvPicPr>
            <a:picLocks noChangeAspect="1" noChangeArrowheads="1"/>
          </p:cNvPicPr>
          <p:nvPr/>
        </p:nvPicPr>
        <p:blipFill>
          <a:blip r:embed="rId2"/>
          <a:srcRect/>
          <a:stretch>
            <a:fillRect/>
          </a:stretch>
        </p:blipFill>
        <p:spPr bwMode="auto">
          <a:xfrm>
            <a:off x="285720" y="2500306"/>
            <a:ext cx="4005683" cy="3000396"/>
          </a:xfrm>
          <a:prstGeom prst="rect">
            <a:avLst/>
          </a:prstGeom>
          <a:noFill/>
        </p:spPr>
      </p:pic>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408</TotalTime>
  <Words>823</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NADIA COMANECI</vt:lpstr>
      <vt:lpstr>Contents:</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NADIA COMANECI</dc:title>
  <dc:creator>Dumi</dc:creator>
  <cp:lastModifiedBy>Dumi</cp:lastModifiedBy>
  <cp:revision>57</cp:revision>
  <dcterms:created xsi:type="dcterms:W3CDTF">2016-03-26T07:32:44Z</dcterms:created>
  <dcterms:modified xsi:type="dcterms:W3CDTF">2016-03-26T19:45:00Z</dcterms:modified>
</cp:coreProperties>
</file>