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60" r:id="rId6"/>
    <p:sldId id="261" r:id="rId7"/>
    <p:sldId id="262" r:id="rId8"/>
    <p:sldId id="264" r:id="rId9"/>
    <p:sldId id="265" r:id="rId10"/>
    <p:sldId id="266" r:id="rId11"/>
    <p:sldId id="267" r:id="rId12"/>
    <p:sldId id="263" r:id="rId13"/>
    <p:sldId id="268"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39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35434967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30084418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62531207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227968544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372098342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362546019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18154775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261936530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19944800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196867930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8470EA0-1E3D-4078-9361-E53A27AF6375}" type="datetimeFigureOut">
              <a:rPr lang="pl-PL" smtClean="0"/>
              <a:pPr/>
              <a:t>2017-09-22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271675795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70EA0-1E3D-4078-9361-E53A27AF6375}" type="datetimeFigureOut">
              <a:rPr lang="pl-PL" smtClean="0"/>
              <a:pPr/>
              <a:t>2017-09-22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C1A54-29DA-4870-BD88-D67C8D1E820B}" type="slidenum">
              <a:rPr lang="pl-PL" smtClean="0"/>
              <a:pPr/>
              <a:t>‹#›</a:t>
            </a:fld>
            <a:endParaRPr lang="pl-PL"/>
          </a:p>
        </p:txBody>
      </p:sp>
    </p:spTree>
    <p:extLst>
      <p:ext uri="{BB962C8B-B14F-4D97-AF65-F5344CB8AC3E}">
        <p14:creationId xmlns:p14="http://schemas.microsoft.com/office/powerpoint/2010/main" xmlns="" val="38777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2234679"/>
          </a:xfrm>
        </p:spPr>
        <p:txBody>
          <a:bodyPr>
            <a:normAutofit/>
          </a:bodyPr>
          <a:lstStyle/>
          <a:p>
            <a:r>
              <a:rPr lang="pl-PL" sz="7200" b="1" i="1" dirty="0" smtClean="0">
                <a:effectLst>
                  <a:outerShdw blurRad="38100" dist="38100" dir="2700000" algn="tl">
                    <a:srgbClr val="000000">
                      <a:alpha val="43137"/>
                    </a:srgbClr>
                  </a:outerShdw>
                </a:effectLst>
              </a:rPr>
              <a:t>Polish National Day</a:t>
            </a:r>
            <a:endParaRPr lang="pl-PL" sz="7200" b="1" i="1" dirty="0">
              <a:effectLst>
                <a:outerShdw blurRad="38100" dist="38100" dir="2700000" algn="tl">
                  <a:srgbClr val="000000">
                    <a:alpha val="43137"/>
                  </a:srgbClr>
                </a:outerShdw>
              </a:effectLst>
            </a:endParaRPr>
          </a:p>
        </p:txBody>
      </p:sp>
      <p:sp>
        <p:nvSpPr>
          <p:cNvPr id="3" name="Podtytuł 2"/>
          <p:cNvSpPr>
            <a:spLocks noGrp="1"/>
          </p:cNvSpPr>
          <p:nvPr>
            <p:ph type="subTitle" idx="1"/>
          </p:nvPr>
        </p:nvSpPr>
        <p:spPr/>
        <p:txBody>
          <a:bodyPr>
            <a:normAutofit/>
          </a:bodyPr>
          <a:lstStyle/>
          <a:p>
            <a:r>
              <a:rPr lang="pl-PL" sz="7200" b="1" i="1" dirty="0" smtClean="0">
                <a:solidFill>
                  <a:schemeClr val="tx1"/>
                </a:solidFill>
                <a:effectLst>
                  <a:outerShdw blurRad="38100" dist="38100" dir="2700000" algn="tl">
                    <a:srgbClr val="000000">
                      <a:alpha val="43137"/>
                    </a:srgbClr>
                  </a:outerShdw>
                </a:effectLst>
              </a:rPr>
              <a:t>May</a:t>
            </a:r>
            <a:r>
              <a:rPr lang="pl-PL" sz="7200" b="1" i="1" dirty="0" smtClean="0">
                <a:effectLst>
                  <a:outerShdw blurRad="38100" dist="38100" dir="2700000" algn="tl">
                    <a:srgbClr val="000000">
                      <a:alpha val="43137"/>
                    </a:srgbClr>
                  </a:outerShdw>
                </a:effectLst>
              </a:rPr>
              <a:t> </a:t>
            </a:r>
            <a:r>
              <a:rPr lang="pl-PL" sz="7200" b="1" i="1" dirty="0" smtClean="0">
                <a:solidFill>
                  <a:schemeClr val="tx1"/>
                </a:solidFill>
                <a:effectLst>
                  <a:outerShdw blurRad="38100" dist="38100" dir="2700000" algn="tl">
                    <a:srgbClr val="000000">
                      <a:alpha val="43137"/>
                    </a:srgbClr>
                  </a:outerShdw>
                </a:effectLst>
              </a:rPr>
              <a:t>3rd</a:t>
            </a:r>
            <a:endParaRPr lang="pl-PL" sz="7200" b="1" i="1" dirty="0">
              <a:solidFill>
                <a:schemeClr val="tx1"/>
              </a:solidFill>
              <a:effectLst>
                <a:outerShdw blurRad="38100" dist="38100" dir="2700000" algn="tl">
                  <a:srgbClr val="000000">
                    <a:alpha val="43137"/>
                  </a:srgbClr>
                </a:outerShdw>
              </a:effectLst>
            </a:endParaRPr>
          </a:p>
        </p:txBody>
      </p:sp>
      <p:pic>
        <p:nvPicPr>
          <p:cNvPr id="1026" name="Picture 2" descr="D:\Marek\szkola\Erasmus\logo\images4.png"/>
          <p:cNvPicPr>
            <a:picLocks noChangeAspect="1" noChangeArrowheads="1"/>
          </p:cNvPicPr>
          <p:nvPr/>
        </p:nvPicPr>
        <p:blipFill>
          <a:blip r:embed="rId2" cstate="print"/>
          <a:srcRect/>
          <a:stretch>
            <a:fillRect/>
          </a:stretch>
        </p:blipFill>
        <p:spPr bwMode="auto">
          <a:xfrm>
            <a:off x="4355976" y="5661248"/>
            <a:ext cx="4600575" cy="990600"/>
          </a:xfrm>
          <a:prstGeom prst="rect">
            <a:avLst/>
          </a:prstGeom>
          <a:noFill/>
        </p:spPr>
      </p:pic>
      <p:pic>
        <p:nvPicPr>
          <p:cNvPr id="5" name="Obraz 4"/>
          <p:cNvPicPr/>
          <p:nvPr/>
        </p:nvPicPr>
        <p:blipFill>
          <a:blip r:embed="rId3" cstate="print"/>
          <a:srcRect/>
          <a:stretch>
            <a:fillRect/>
          </a:stretch>
        </p:blipFill>
        <p:spPr bwMode="auto">
          <a:xfrm>
            <a:off x="251520" y="5157192"/>
            <a:ext cx="1944216" cy="1547590"/>
          </a:xfrm>
          <a:prstGeom prst="rect">
            <a:avLst/>
          </a:prstGeom>
          <a:solidFill>
            <a:srgbClr val="FFFFFF"/>
          </a:solidFill>
          <a:ln w="9525">
            <a:noFill/>
            <a:miter lim="800000"/>
            <a:headEnd/>
            <a:tailEnd/>
          </a:ln>
        </p:spPr>
      </p:pic>
    </p:spTree>
    <p:extLst>
      <p:ext uri="{BB962C8B-B14F-4D97-AF65-F5344CB8AC3E}">
        <p14:creationId xmlns:p14="http://schemas.microsoft.com/office/powerpoint/2010/main" xmlns="" val="24567380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i="1" dirty="0">
                <a:effectLst>
                  <a:outerShdw blurRad="38100" dist="38100" dir="2700000" algn="tl">
                    <a:srgbClr val="000000">
                      <a:alpha val="43137"/>
                    </a:srgbClr>
                  </a:outerShdw>
                </a:effectLst>
              </a:rPr>
              <a:t>May 3 parade in Łódź, Poland, 2010</a:t>
            </a:r>
            <a:endParaRPr lang="pl-PL" b="1" i="1" dirty="0">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844824"/>
            <a:ext cx="7347156" cy="4898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32537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endParaRPr lang="pl-PL" dirty="0"/>
          </a:p>
        </p:txBody>
      </p:sp>
      <p:sp>
        <p:nvSpPr>
          <p:cNvPr id="3" name="Symbol zastępczy zawartości 2"/>
          <p:cNvSpPr>
            <a:spLocks noGrp="1"/>
          </p:cNvSpPr>
          <p:nvPr>
            <p:ph idx="1"/>
          </p:nvPr>
        </p:nvSpPr>
        <p:spPr>
          <a:xfrm>
            <a:off x="457200" y="836712"/>
            <a:ext cx="8229600" cy="5289451"/>
          </a:xfrm>
        </p:spPr>
        <p:txBody>
          <a:bodyPr/>
          <a:lstStyle/>
          <a:p>
            <a:r>
              <a:rPr lang="en-US" b="1" i="1" dirty="0">
                <a:effectLst>
                  <a:outerShdw blurRad="38100" dist="38100" dir="2700000" algn="tl">
                    <a:srgbClr val="000000">
                      <a:alpha val="43137"/>
                    </a:srgbClr>
                  </a:outerShdw>
                </a:effectLst>
              </a:rPr>
              <a:t>Polish cavalryman in </a:t>
            </a:r>
            <a:r>
              <a:rPr lang="en-US" b="1" i="1" dirty="0" smtClean="0">
                <a:effectLst>
                  <a:outerShdw blurRad="38100" dist="38100" dir="2700000" algn="tl">
                    <a:srgbClr val="000000">
                      <a:alpha val="43137"/>
                    </a:srgbClr>
                  </a:outerShdw>
                </a:effectLst>
              </a:rPr>
              <a:t>traditional</a:t>
            </a:r>
            <a:r>
              <a:rPr lang="pl-PL" b="1" i="1"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dress </a:t>
            </a:r>
            <a:r>
              <a:rPr lang="en-US" b="1" i="1" dirty="0">
                <a:effectLst>
                  <a:outerShdw blurRad="38100" dist="38100" dir="2700000" algn="tl">
                    <a:srgbClr val="000000">
                      <a:alpha val="43137"/>
                    </a:srgbClr>
                  </a:outerShdw>
                </a:effectLst>
              </a:rPr>
              <a:t>uniform during the celebrations of May 3, 2007</a:t>
            </a:r>
            <a:endParaRPr lang="pl-PL" b="1" i="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155901">
            <a:off x="3565193" y="2181507"/>
            <a:ext cx="3273116" cy="43591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51101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1)">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b="1" i="1" dirty="0" smtClean="0">
                <a:effectLst>
                  <a:outerShdw blurRad="38100" dist="38100" dir="2700000" algn="tl">
                    <a:srgbClr val="000000">
                      <a:alpha val="43137"/>
                    </a:srgbClr>
                  </a:outerShdw>
                </a:effectLst>
              </a:rPr>
              <a:t>3rd May 2016, Lublin</a:t>
            </a:r>
            <a:endParaRPr lang="pl-PL" sz="6000" b="1" i="1" dirty="0">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772816"/>
            <a:ext cx="6807599" cy="4741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64730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b="1" i="1" dirty="0">
                <a:effectLst>
                  <a:outerShdw blurRad="38100" dist="38100" dir="2700000" algn="tl">
                    <a:srgbClr val="000000">
                      <a:alpha val="43137"/>
                    </a:srgbClr>
                  </a:outerShdw>
                </a:effectLst>
              </a:rPr>
              <a:t>Most important Polish politicians participate in those festivities; for example in 2011 President of Poland, Bronisław Komorowski, </a:t>
            </a:r>
            <a:r>
              <a:rPr lang="pl-PL" b="1" i="1" dirty="0" err="1">
                <a:effectLst>
                  <a:outerShdw blurRad="38100" dist="38100" dir="2700000" algn="tl">
                    <a:srgbClr val="000000">
                      <a:alpha val="43137"/>
                    </a:srgbClr>
                  </a:outerShdw>
                </a:effectLst>
              </a:rPr>
              <a:t>Prime</a:t>
            </a:r>
            <a:r>
              <a:rPr lang="pl-PL" b="1" i="1" dirty="0">
                <a:effectLst>
                  <a:outerShdw blurRad="38100" dist="38100" dir="2700000" algn="tl">
                    <a:srgbClr val="000000">
                      <a:alpha val="43137"/>
                    </a:srgbClr>
                  </a:outerShdw>
                </a:effectLst>
              </a:rPr>
              <a:t> Minister of Poland, Donald Tusk, and Marshal of the Sejm, Grzegorz Schetyna, Marshal of the </a:t>
            </a:r>
            <a:r>
              <a:rPr lang="pl-PL" b="1" i="1" dirty="0" err="1">
                <a:effectLst>
                  <a:outerShdw blurRad="38100" dist="38100" dir="2700000" algn="tl">
                    <a:srgbClr val="000000">
                      <a:alpha val="43137"/>
                    </a:srgbClr>
                  </a:outerShdw>
                </a:effectLst>
              </a:rPr>
              <a:t>Senate</a:t>
            </a:r>
            <a:r>
              <a:rPr lang="pl-PL" b="1" i="1" dirty="0">
                <a:effectLst>
                  <a:outerShdw blurRad="38100" dist="38100" dir="2700000" algn="tl">
                    <a:srgbClr val="000000">
                      <a:alpha val="43137"/>
                    </a:srgbClr>
                  </a:outerShdw>
                </a:effectLst>
              </a:rPr>
              <a:t>, Bogdan Borusewicz, and Minister of National </a:t>
            </a:r>
            <a:r>
              <a:rPr lang="pl-PL" b="1" i="1" dirty="0" err="1">
                <a:effectLst>
                  <a:outerShdw blurRad="38100" dist="38100" dir="2700000" algn="tl">
                    <a:srgbClr val="000000">
                      <a:alpha val="43137"/>
                    </a:srgbClr>
                  </a:outerShdw>
                </a:effectLst>
              </a:rPr>
              <a:t>Defence</a:t>
            </a:r>
            <a:r>
              <a:rPr lang="pl-PL" b="1" i="1" dirty="0">
                <a:effectLst>
                  <a:outerShdw blurRad="38100" dist="38100" dir="2700000" algn="tl">
                    <a:srgbClr val="000000">
                      <a:alpha val="43137"/>
                    </a:srgbClr>
                  </a:outerShdw>
                </a:effectLst>
              </a:rPr>
              <a:t>, Bogdan Klich, </a:t>
            </a:r>
            <a:r>
              <a:rPr lang="pl-PL" b="1" i="1" dirty="0" err="1">
                <a:effectLst>
                  <a:outerShdw blurRad="38100" dist="38100" dir="2700000" algn="tl">
                    <a:srgbClr val="000000">
                      <a:alpha val="43137"/>
                    </a:srgbClr>
                  </a:outerShdw>
                </a:effectLst>
              </a:rPr>
              <a:t>took</a:t>
            </a:r>
            <a:r>
              <a:rPr lang="pl-PL" b="1" i="1" dirty="0">
                <a:effectLst>
                  <a:outerShdw blurRad="38100" dist="38100" dir="2700000" algn="tl">
                    <a:srgbClr val="000000">
                      <a:alpha val="43137"/>
                    </a:srgbClr>
                  </a:outerShdw>
                </a:effectLst>
              </a:rPr>
              <a:t> part in the festivities in Warsaw.</a:t>
            </a:r>
          </a:p>
        </p:txBody>
      </p:sp>
    </p:spTree>
    <p:extLst>
      <p:ext uri="{BB962C8B-B14F-4D97-AF65-F5344CB8AC3E}">
        <p14:creationId xmlns:p14="http://schemas.microsoft.com/office/powerpoint/2010/main" xmlns="" val="43121059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r>
              <a:rPr lang="en-US" b="1" i="1" dirty="0">
                <a:effectLst>
                  <a:outerShdw blurRad="38100" dist="38100" dir="2700000" algn="tl">
                    <a:srgbClr val="000000">
                      <a:alpha val="43137"/>
                    </a:srgbClr>
                  </a:outerShdw>
                </a:effectLst>
              </a:rPr>
              <a:t>The official festivities in Warsaw or in other Polish cities in the presence of the President and important dignitaries would include flag flying, cannon salvos, reading of the constitution preamble, and singing a patriotic song from the November Uprising, Witaj, majowa jutrzenko (Welcome, May Dawn</a:t>
            </a:r>
            <a:r>
              <a:rPr lang="en-US" b="1" i="1" dirty="0" smtClean="0">
                <a:effectLst>
                  <a:outerShdw blurRad="38100" dist="38100" dir="2700000" algn="tl">
                    <a:srgbClr val="000000">
                      <a:alpha val="43137"/>
                    </a:srgbClr>
                  </a:outerShdw>
                </a:effectLst>
              </a:rPr>
              <a:t>)</a:t>
            </a:r>
            <a:r>
              <a:rPr lang="en-US" dirty="0"/>
              <a:t> </a:t>
            </a:r>
            <a:r>
              <a:rPr lang="en-US" b="1" i="1" dirty="0">
                <a:effectLst>
                  <a:outerShdw blurRad="38100" dist="38100" dir="2700000" algn="tl">
                    <a:srgbClr val="000000">
                      <a:alpha val="43137"/>
                    </a:srgbClr>
                  </a:outerShdw>
                </a:effectLst>
              </a:rPr>
              <a:t>plus drill shows and the annual military parade.</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0904664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332656"/>
            <a:ext cx="8229600" cy="5793507"/>
          </a:xfrm>
        </p:spPr>
        <p:txBody>
          <a:bodyPr/>
          <a:lstStyle/>
          <a:p>
            <a:r>
              <a:rPr lang="pl-PL" b="1" i="1" dirty="0" smtClean="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holiday has been a focal point of ethnic celebrations of Polish-American pride in the Chicago area, where it is known as Polish Constitution Day, since 1892.</a:t>
            </a:r>
            <a:endParaRPr lang="pl-PL" b="1" i="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2636912"/>
            <a:ext cx="6294812" cy="34487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6524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lgn="ctr">
              <a:buNone/>
            </a:pPr>
            <a:r>
              <a:rPr lang="pl-PL" sz="8800" b="1" i="1" dirty="0" smtClean="0">
                <a:effectLst>
                  <a:outerShdw blurRad="38100" dist="38100" dir="2700000" algn="tl">
                    <a:srgbClr val="000000">
                      <a:alpha val="43137"/>
                    </a:srgbClr>
                  </a:outerShdw>
                </a:effectLst>
              </a:rPr>
              <a:t>Kacper Jaszczuk</a:t>
            </a:r>
            <a:endParaRPr lang="pl-PL" sz="8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4929478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r>
              <a:rPr lang="pl-PL" sz="4400" b="1" i="1" dirty="0">
                <a:effectLst>
                  <a:outerShdw blurRad="38100" dist="38100" dir="2700000" algn="tl">
                    <a:srgbClr val="000000">
                      <a:alpha val="43137"/>
                    </a:srgbClr>
                  </a:outerShdw>
                </a:effectLst>
              </a:rPr>
              <a:t>3rd May National </a:t>
            </a:r>
            <a:r>
              <a:rPr lang="pl-PL" sz="4400" b="1" i="1" dirty="0" smtClean="0">
                <a:effectLst>
                  <a:outerShdw blurRad="38100" dist="38100" dir="2700000" algn="tl">
                    <a:srgbClr val="000000">
                      <a:alpha val="43137"/>
                    </a:srgbClr>
                  </a:outerShdw>
                </a:effectLst>
              </a:rPr>
              <a:t>Holiday</a:t>
            </a:r>
            <a:r>
              <a:rPr lang="en-US" sz="4400" b="1" i="1" dirty="0">
                <a:effectLst>
                  <a:outerShdw blurRad="38100" dist="38100" dir="2700000" algn="tl">
                    <a:srgbClr val="000000">
                      <a:alpha val="43137"/>
                    </a:srgbClr>
                  </a:outerShdw>
                </a:effectLst>
              </a:rPr>
              <a:t>is a Polish national and public holiday that takes place on 3rd May. The holiday celebrates the declaration of the Constitution of May 3, 1791.</a:t>
            </a:r>
            <a:endParaRPr lang="pl-PL" sz="4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102958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effectLst>
                  <a:outerShdw blurRad="38100" dist="38100" dir="2700000" algn="tl">
                    <a:srgbClr val="000000">
                      <a:alpha val="43137"/>
                    </a:srgbClr>
                  </a:outerShdw>
                </a:effectLst>
              </a:rPr>
              <a:t>May 3rd Constitution, by Matejko</a:t>
            </a:r>
            <a:endParaRPr lang="pl-PL" b="1" dirty="0">
              <a:effectLst>
                <a:outerShdw blurRad="38100" dist="38100" dir="2700000" algn="tl">
                  <a:srgbClr val="000000">
                    <a:alpha val="43137"/>
                  </a:srgbClr>
                </a:outerShdw>
              </a:effectLst>
            </a:endParaRPr>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1736676"/>
            <a:ext cx="7920880" cy="4389488"/>
          </a:xfrm>
        </p:spPr>
      </p:pic>
    </p:spTree>
    <p:extLst>
      <p:ext uri="{BB962C8B-B14F-4D97-AF65-F5344CB8AC3E}">
        <p14:creationId xmlns:p14="http://schemas.microsoft.com/office/powerpoint/2010/main" xmlns="" val="200294276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r>
              <a:rPr lang="en-US" b="1" i="1" dirty="0">
                <a:effectLst>
                  <a:outerShdw blurRad="38100" dist="38100" dir="2700000" algn="tl">
                    <a:srgbClr val="000000">
                      <a:alpha val="43137"/>
                    </a:srgbClr>
                  </a:outerShdw>
                </a:effectLst>
              </a:rPr>
              <a:t>The Constitution of May 3, 1791 is considered one of the most important achievements in the history of Poland, despite being in effect for only a year, until the Russo-Polish War of 1792. Historian Norman Davies calls it "the first constitution of its type in Europe"; other scholars also refer to it as the world's second oldest constitution.</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5520281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r>
              <a:rPr lang="en-US" b="1" i="1" dirty="0">
                <a:effectLst>
                  <a:outerShdw blurRad="38100" dist="38100" dir="2700000" algn="tl">
                    <a:srgbClr val="000000">
                      <a:alpha val="43137"/>
                    </a:srgbClr>
                  </a:outerShdw>
                </a:effectLst>
              </a:rPr>
              <a:t>The May 3rd Constitution was designed to redress long-standing political defects of the Polish–Lithuanian Commonwealth. The Constitution sought to supplant the existing anarchy fostered by some of the country's magnates with a more democratic constitutional monarchy</a:t>
            </a:r>
            <a:r>
              <a:rPr lang="en-US" dirty="0"/>
              <a:t>.</a:t>
            </a:r>
            <a:endParaRPr lang="pl-PL" dirty="0"/>
          </a:p>
        </p:txBody>
      </p:sp>
    </p:spTree>
    <p:extLst>
      <p:ext uri="{BB962C8B-B14F-4D97-AF65-F5344CB8AC3E}">
        <p14:creationId xmlns:p14="http://schemas.microsoft.com/office/powerpoint/2010/main" xmlns="" val="28241617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effectLst>
                  <a:outerShdw blurRad="38100" dist="38100" dir="2700000" algn="tl">
                    <a:srgbClr val="000000">
                      <a:alpha val="43137"/>
                    </a:srgbClr>
                  </a:outerShdw>
                </a:effectLst>
              </a:rPr>
              <a:t>Celebrations</a:t>
            </a:r>
            <a:endParaRPr lang="pl-PL" b="1" i="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92500"/>
          </a:bodyPr>
          <a:lstStyle/>
          <a:p>
            <a:r>
              <a:rPr lang="en-US" b="1" i="1" dirty="0">
                <a:effectLst>
                  <a:outerShdw blurRad="38100" dist="38100" dir="2700000" algn="tl">
                    <a:srgbClr val="000000">
                      <a:alpha val="43137"/>
                    </a:srgbClr>
                  </a:outerShdw>
                </a:effectLst>
              </a:rPr>
              <a:t>May 3 was first declared a holiday on May 5, 1791, and celebrated a year later, on May 3, 1792</a:t>
            </a:r>
            <a:r>
              <a:rPr lang="en-US" b="1" i="1" dirty="0" smtClean="0">
                <a:effectLst>
                  <a:outerShdw blurRad="38100" dist="38100" dir="2700000" algn="tl">
                    <a:srgbClr val="000000">
                      <a:alpha val="43137"/>
                    </a:srgbClr>
                  </a:outerShdw>
                </a:effectLst>
              </a:rPr>
              <a:t>.</a:t>
            </a:r>
            <a:endParaRPr lang="pl-PL" b="1" i="1" dirty="0">
              <a:effectLst>
                <a:outerShdw blurRad="38100" dist="38100" dir="2700000" algn="tl">
                  <a:srgbClr val="000000">
                    <a:alpha val="43137"/>
                  </a:srgbClr>
                </a:outerShdw>
              </a:effectLst>
            </a:endParaRPr>
          </a:p>
          <a:p>
            <a:r>
              <a:rPr lang="en-US" b="1" i="1" dirty="0">
                <a:effectLst>
                  <a:outerShdw blurRad="38100" dist="38100" dir="2700000" algn="tl">
                    <a:srgbClr val="000000">
                      <a:alpha val="43137"/>
                    </a:srgbClr>
                  </a:outerShdw>
                </a:effectLst>
              </a:rPr>
              <a:t>Banned during the partitions of Poland it was celebrated in the Duchy of </a:t>
            </a:r>
            <a:r>
              <a:rPr lang="en-US" b="1" i="1" dirty="0" smtClean="0">
                <a:effectLst>
                  <a:outerShdw blurRad="38100" dist="38100" dir="2700000" algn="tl">
                    <a:srgbClr val="000000">
                      <a:alpha val="43137"/>
                    </a:srgbClr>
                  </a:outerShdw>
                </a:effectLst>
              </a:rPr>
              <a:t>Warsaw</a:t>
            </a:r>
            <a:r>
              <a:rPr lang="en-US" b="1" i="1" dirty="0">
                <a:effectLst>
                  <a:outerShdw blurRad="38100" dist="38100" dir="2700000" algn="tl">
                    <a:srgbClr val="000000">
                      <a:alpha val="43137"/>
                    </a:srgbClr>
                  </a:outerShdw>
                </a:effectLst>
              </a:rPr>
              <a:t> in </a:t>
            </a:r>
            <a:r>
              <a:rPr lang="en-US" b="1" i="1" dirty="0" smtClean="0">
                <a:effectLst>
                  <a:outerShdw blurRad="38100" dist="38100" dir="2700000" algn="tl">
                    <a:srgbClr val="000000">
                      <a:alpha val="43137"/>
                    </a:srgbClr>
                  </a:outerShdw>
                </a:effectLst>
              </a:rPr>
              <a:t>1807</a:t>
            </a:r>
            <a:r>
              <a:rPr lang="pl-PL" b="1" i="1" dirty="0" smtClean="0">
                <a:effectLst>
                  <a:outerShdw blurRad="38100" dist="38100" dir="2700000" algn="tl">
                    <a:srgbClr val="000000">
                      <a:alpha val="43137"/>
                    </a:srgbClr>
                  </a:outerShdw>
                </a:effectLst>
              </a:rPr>
              <a:t>.</a:t>
            </a:r>
          </a:p>
          <a:p>
            <a:r>
              <a:rPr lang="en-US" b="1" i="1" dirty="0">
                <a:effectLst>
                  <a:outerShdw blurRad="38100" dist="38100" dir="2700000" algn="tl">
                    <a:srgbClr val="000000">
                      <a:alpha val="43137"/>
                    </a:srgbClr>
                  </a:outerShdw>
                </a:effectLst>
              </a:rPr>
              <a:t>It was again made an official Polish holiday in April </a:t>
            </a:r>
            <a:r>
              <a:rPr lang="en-US" b="1" i="1" dirty="0" smtClean="0">
                <a:effectLst>
                  <a:outerShdw blurRad="38100" dist="38100" dir="2700000" algn="tl">
                    <a:srgbClr val="000000">
                      <a:alpha val="43137"/>
                    </a:srgbClr>
                  </a:outerShdw>
                </a:effectLst>
              </a:rPr>
              <a:t>1919</a:t>
            </a:r>
            <a:r>
              <a:rPr lang="pl-PL" b="1" i="1" dirty="0" smtClean="0">
                <a:effectLst>
                  <a:outerShdw blurRad="38100" dist="38100" dir="2700000" algn="tl">
                    <a:srgbClr val="000000">
                      <a:alpha val="43137"/>
                    </a:srgbClr>
                  </a:outerShdw>
                </a:effectLst>
              </a:rPr>
              <a:t>.</a:t>
            </a:r>
          </a:p>
          <a:p>
            <a:r>
              <a:rPr lang="en-US" b="1" i="1" dirty="0" smtClean="0">
                <a:effectLst>
                  <a:outerShdw blurRad="38100" dist="38100" dir="2700000" algn="tl">
                    <a:srgbClr val="000000">
                      <a:alpha val="43137"/>
                    </a:srgbClr>
                  </a:outerShdw>
                </a:effectLst>
              </a:rPr>
              <a:t>The May 3 holiday was banned once more during World War II by</a:t>
            </a:r>
            <a:r>
              <a:rPr lang="pl-PL" b="1" i="1" dirty="0" smtClean="0">
                <a:effectLst>
                  <a:outerShdw blurRad="38100" dist="38100" dir="2700000" algn="tl">
                    <a:srgbClr val="000000">
                      <a:alpha val="43137"/>
                    </a:srgbClr>
                  </a:outerShdw>
                </a:effectLst>
              </a:rPr>
              <a:t> Nazi and </a:t>
            </a:r>
            <a:r>
              <a:rPr lang="pl-PL" b="1" i="1" dirty="0" err="1" smtClean="0">
                <a:effectLst>
                  <a:outerShdw blurRad="38100" dist="38100" dir="2700000" algn="tl">
                    <a:srgbClr val="000000">
                      <a:alpha val="43137"/>
                    </a:srgbClr>
                  </a:outerShdw>
                </a:effectLst>
              </a:rPr>
              <a:t>Soviet</a:t>
            </a:r>
            <a:r>
              <a:rPr lang="pl-PL" b="1" i="1" dirty="0" smtClean="0">
                <a:effectLst>
                  <a:outerShdw blurRad="38100" dist="38100" dir="2700000" algn="tl">
                    <a:srgbClr val="000000">
                      <a:alpha val="43137"/>
                    </a:srgbClr>
                  </a:outerShdw>
                </a:effectLst>
              </a:rPr>
              <a:t> </a:t>
            </a:r>
            <a:r>
              <a:rPr lang="pl-PL" b="1" i="1" dirty="0" err="1" smtClean="0">
                <a:effectLst>
                  <a:outerShdw blurRad="38100" dist="38100" dir="2700000" algn="tl">
                    <a:srgbClr val="000000">
                      <a:alpha val="43137"/>
                    </a:srgbClr>
                  </a:outerShdw>
                </a:effectLst>
              </a:rPr>
              <a:t>occupiers</a:t>
            </a:r>
            <a:endParaRPr lang="pl-PL" b="1"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7097758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r>
              <a:rPr lang="en-US" sz="3600" b="1" i="1" dirty="0">
                <a:effectLst>
                  <a:outerShdw blurRad="38100" dist="38100" dir="2700000" algn="tl">
                    <a:srgbClr val="000000">
                      <a:alpha val="43137"/>
                    </a:srgbClr>
                  </a:outerShdw>
                </a:effectLst>
              </a:rPr>
              <a:t>May 3 was restored as an official Polish holiday in April 1990, after the fall of communism</a:t>
            </a:r>
            <a:r>
              <a:rPr lang="en-US" sz="3600" b="1" i="1" dirty="0" smtClean="0">
                <a:effectLst>
                  <a:outerShdw blurRad="38100" dist="38100" dir="2700000" algn="tl">
                    <a:srgbClr val="000000">
                      <a:alpha val="43137"/>
                    </a:srgbClr>
                  </a:outerShdw>
                </a:effectLst>
              </a:rPr>
              <a:t>.</a:t>
            </a:r>
            <a:endParaRPr lang="pl-PL" sz="3600" b="1" i="1" dirty="0" smtClean="0">
              <a:effectLst>
                <a:outerShdw blurRad="38100" dist="38100" dir="2700000" algn="tl">
                  <a:srgbClr val="000000">
                    <a:alpha val="43137"/>
                  </a:srgbClr>
                </a:outerShdw>
              </a:effectLst>
            </a:endParaRPr>
          </a:p>
          <a:p>
            <a:r>
              <a:rPr lang="en-US" sz="3600" b="1" i="1" dirty="0">
                <a:effectLst>
                  <a:outerShdw blurRad="38100" dist="38100" dir="2700000" algn="tl">
                    <a:srgbClr val="000000">
                      <a:alpha val="43137"/>
                    </a:srgbClr>
                  </a:outerShdw>
                </a:effectLst>
              </a:rPr>
              <a:t>In 2007, May 3 was also declared a Lithuanian national holiday; the first joint celebration by the Polish Sejm and the Lithuanian Seimas took place on May 3, 2007.</a:t>
            </a:r>
            <a:endParaRPr lang="pl-PL"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278098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sz="4800" b="1" i="1" dirty="0">
                <a:effectLst>
                  <a:outerShdw blurRad="38100" dist="38100" dir="2700000" algn="tl">
                    <a:srgbClr val="000000">
                      <a:alpha val="43137"/>
                    </a:srgbClr>
                  </a:outerShdw>
                </a:effectLst>
              </a:rPr>
              <a:t>In modern Poland, this day, free from work, sees many parades, exhibitions, concerts and public figure speeches</a:t>
            </a:r>
            <a:r>
              <a:rPr lang="en-US" b="1" i="1" dirty="0">
                <a:effectLst>
                  <a:outerShdw blurRad="38100" dist="38100" dir="2700000" algn="tl">
                    <a:srgbClr val="000000">
                      <a:alpha val="43137"/>
                    </a:srgbClr>
                  </a:outerShdw>
                </a:effectLst>
              </a:rPr>
              <a:t>.</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120473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134</Words>
  <Application>Microsoft Office PowerPoint</Application>
  <PresentationFormat>Pokaz na ekranie (4:3)</PresentationFormat>
  <Paragraphs>21</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Polish National Day</vt:lpstr>
      <vt:lpstr>Slajd 2</vt:lpstr>
      <vt:lpstr>Slajd 3</vt:lpstr>
      <vt:lpstr>May 3rd Constitution, by Matejko</vt:lpstr>
      <vt:lpstr>Slajd 5</vt:lpstr>
      <vt:lpstr>Slajd 6</vt:lpstr>
      <vt:lpstr>Celebrations</vt:lpstr>
      <vt:lpstr>Slajd 8</vt:lpstr>
      <vt:lpstr>Slajd 9</vt:lpstr>
      <vt:lpstr>May 3 parade in Łódź, Poland, 2010</vt:lpstr>
      <vt:lpstr>Slajd 11</vt:lpstr>
      <vt:lpstr>3rd May 2016, Lublin</vt:lpstr>
      <vt:lpstr>Slajd 13</vt:lpstr>
      <vt:lpstr>Slajd 14</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National Day</dc:title>
  <dc:creator>Tom</dc:creator>
  <cp:lastModifiedBy>Marek</cp:lastModifiedBy>
  <cp:revision>7</cp:revision>
  <dcterms:created xsi:type="dcterms:W3CDTF">2016-09-29T15:18:37Z</dcterms:created>
  <dcterms:modified xsi:type="dcterms:W3CDTF">2017-09-22T16:27:39Z</dcterms:modified>
</cp:coreProperties>
</file>