
<file path=[Content_Types].xml><?xml version="1.0" encoding="utf-8"?>
<Types xmlns="http://schemas.openxmlformats.org/package/2006/content-types">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6" r:id="rId2"/>
    <p:sldId id="257" r:id="rId3"/>
    <p:sldId id="258" r:id="rId4"/>
    <p:sldId id="260" r:id="rId5"/>
    <p:sldId id="261" r:id="rId6"/>
    <p:sldId id="264" r:id="rId7"/>
    <p:sldId id="265" r:id="rId8"/>
    <p:sldId id="266" r:id="rId9"/>
    <p:sldId id="267" r:id="rId10"/>
    <p:sldId id="268" r:id="rId11"/>
    <p:sldId id="259" r:id="rId12"/>
    <p:sldId id="271" r:id="rId13"/>
    <p:sldId id="274" r:id="rId14"/>
    <p:sldId id="272" r:id="rId15"/>
    <p:sldId id="270" r:id="rId16"/>
    <p:sldId id="273"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434" autoAdjust="0"/>
  </p:normalViewPr>
  <p:slideViewPr>
    <p:cSldViewPr snapToGrid="0">
      <p:cViewPr varScale="1">
        <p:scale>
          <a:sx n="74" d="100"/>
          <a:sy n="74" d="100"/>
        </p:scale>
        <p:origin x="576"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sl-SI" smtClean="0"/>
              <a:t>Uredite slog naslova matrice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smtClean="0"/>
              <a:t>Uredite slog podnaslova matrice</a:t>
            </a:r>
            <a:endParaRPr lang="en-US" dirty="0"/>
          </a:p>
        </p:txBody>
      </p:sp>
      <p:sp>
        <p:nvSpPr>
          <p:cNvPr id="4" name="Date Placeholder 3"/>
          <p:cNvSpPr>
            <a:spLocks noGrp="1"/>
          </p:cNvSpPr>
          <p:nvPr>
            <p:ph type="dt" sz="half" idx="10"/>
          </p:nvPr>
        </p:nvSpPr>
        <p:spPr/>
        <p:txBody>
          <a:bodyPr/>
          <a:lstStyle/>
          <a:p>
            <a:fld id="{397E0307-B85C-446A-8EF0-0407D435D787}" type="datetimeFigureOut">
              <a:rPr lang="en-US" smtClean="0"/>
              <a:t>1/18/2016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54660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aslov in napis">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sl-SI" smtClean="0"/>
              <a:t>Uredite slog naslova matrice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8DB987F2-A784-4F72-BB57-0E9EACDE722E}" type="datetimeFigureOut">
              <a:rPr lang="en-US" smtClean="0"/>
              <a:t>1/18/2016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73483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 z napiso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sl-SI" smtClean="0"/>
              <a:t>Uredite slog naslova matrice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smtClean="0"/>
              <a:t>Uredite sloge besedila matrice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40BBD51E-4B19-444E-85C0-DBD7EB6263F4}" type="datetimeFigureOut">
              <a:rPr lang="en-US" smtClean="0"/>
              <a:t>1/18/2016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6729477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rtica z ime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sl-SI" smtClean="0"/>
              <a:t>Uredite slog naslova matrice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F0D7255A-4AD5-4D3E-9A0A-689DA3BA976C}" type="datetimeFigureOut">
              <a:rPr lang="en-US" smtClean="0"/>
              <a:t>1/18/2016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872356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t kartice z imeno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sl-SI" smtClean="0"/>
              <a:t>Uredite slog naslova matrice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smtClean="0"/>
              <a:t>Uredite sloge besedila matrice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30EF52CC-F3D9-41D4-BCE4-C208E61A3F31}" type="datetimeFigureOut">
              <a:rPr lang="en-US" smtClean="0"/>
              <a:t>1/18/2016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62168528"/>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Resnično ali neresničn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sl-SI" smtClean="0"/>
              <a:t>Uredite slog naslova matrice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smtClean="0"/>
              <a:t>Uredite sloge besedila matrice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30EF52CC-F3D9-41D4-BCE4-C208E61A3F31}" type="datetimeFigureOut">
              <a:rPr lang="en-US" smtClean="0"/>
              <a:t>1/18/2016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654758025"/>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Vertical Text Placeholder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B3CFE2CC-454D-4466-AC55-B86DA0A87BAE}" type="datetimeFigureOut">
              <a:rPr lang="en-US" smtClean="0"/>
              <a:t>1/18/2016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145908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sl-SI" smtClean="0"/>
              <a:t>Uredite slog naslova matrice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B647B1BF-4039-460D-A637-65428CBD720E}" type="datetimeFigureOut">
              <a:rPr lang="en-US" smtClean="0"/>
              <a:t>1/18/2016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703623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sl-SI" smtClean="0"/>
              <a:t>Uredite slog naslova matrice</a:t>
            </a:r>
            <a:endParaRPr lang="en-US" dirty="0"/>
          </a:p>
        </p:txBody>
      </p:sp>
      <p:sp>
        <p:nvSpPr>
          <p:cNvPr id="3" name="Content Placeholder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AAA39ACE-9343-4EBE-B5CA-AEA240A1DC53}" type="datetimeFigureOut">
              <a:rPr lang="en-US" smtClean="0"/>
              <a:t>1/18/2016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99797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sl-SI" smtClean="0"/>
              <a:t>Uredite slog naslova matrice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C9A00F7B-89C5-4DF7-A309-6263220147D4}" type="datetimeFigureOut">
              <a:rPr lang="en-US" smtClean="0"/>
              <a:t>1/18/2016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04400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Date Placeholder 4"/>
          <p:cNvSpPr>
            <a:spLocks noGrp="1"/>
          </p:cNvSpPr>
          <p:nvPr>
            <p:ph type="dt" sz="half" idx="10"/>
          </p:nvPr>
        </p:nvSpPr>
        <p:spPr/>
        <p:txBody>
          <a:bodyPr/>
          <a:lstStyle/>
          <a:p>
            <a:fld id="{449C95DE-FD64-4606-AE61-EC1136867CC6}" type="datetimeFigureOut">
              <a:rPr lang="en-US" smtClean="0"/>
              <a:t>1/18/2016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56422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l-SI" smtClean="0"/>
              <a:t>Uredite slog naslova matrice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7" name="Date Placeholder 6"/>
          <p:cNvSpPr>
            <a:spLocks noGrp="1"/>
          </p:cNvSpPr>
          <p:nvPr>
            <p:ph type="dt" sz="half" idx="10"/>
          </p:nvPr>
        </p:nvSpPr>
        <p:spPr/>
        <p:txBody>
          <a:bodyPr/>
          <a:lstStyle/>
          <a:p>
            <a:fld id="{5DEB0BBD-30FE-4CF1-900A-0C45149F8AF8}" type="datetimeFigureOut">
              <a:rPr lang="en-US" smtClean="0"/>
              <a:t>1/18/2016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39749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sl-SI" smtClean="0"/>
              <a:t>Uredite slog naslova matrice</a:t>
            </a:r>
            <a:endParaRPr lang="en-US" dirty="0"/>
          </a:p>
        </p:txBody>
      </p:sp>
      <p:sp>
        <p:nvSpPr>
          <p:cNvPr id="3" name="Date Placeholder 2"/>
          <p:cNvSpPr>
            <a:spLocks noGrp="1"/>
          </p:cNvSpPr>
          <p:nvPr>
            <p:ph type="dt" sz="half" idx="10"/>
          </p:nvPr>
        </p:nvSpPr>
        <p:spPr/>
        <p:txBody>
          <a:bodyPr/>
          <a:lstStyle/>
          <a:p>
            <a:fld id="{B91A5F7F-3E81-4C65-A4D1-CB62D5B9DB91}" type="datetimeFigureOut">
              <a:rPr lang="en-US" smtClean="0"/>
              <a:t>1/18/2016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0579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7ECC86-1672-4627-AEFE-EC5485C73905}" type="datetimeFigureOut">
              <a:rPr lang="en-US" smtClean="0"/>
              <a:t>1/18/2016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0517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sl-SI" smtClean="0"/>
              <a:t>Uredite slog naslova matrice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30EF52CC-F3D9-41D4-BCE4-C208E61A3F31}" type="datetimeFigureOut">
              <a:rPr lang="en-US" smtClean="0"/>
              <a:t>1/18/2016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251906279"/>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sl-SI" smtClean="0"/>
              <a:t>Uredite slog naslova matrice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smtClean="0"/>
              <a:t>Kliknite ikono, če želite dodati sliko</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5E73A0EA-7DC7-4964-BB97-B173EF3B859A}" type="datetimeFigureOut">
              <a:rPr lang="en-US" smtClean="0"/>
              <a:t>1/18/2016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51403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sl-SI" smtClean="0"/>
              <a:t>Uredite slog naslova matrice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0EF52CC-F3D9-41D4-BCE4-C208E61A3F31}" type="datetimeFigureOut">
              <a:rPr lang="en-US" smtClean="0"/>
              <a:t>1/18/2016</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212275656"/>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12.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525775" y="2849619"/>
            <a:ext cx="10215204" cy="1373070"/>
          </a:xfrm>
        </p:spPr>
        <p:txBody>
          <a:bodyPr/>
          <a:lstStyle/>
          <a:p>
            <a:r>
              <a:rPr lang="sl-SI" sz="6000" dirty="0" err="1" smtClean="0"/>
              <a:t>Erasmus</a:t>
            </a:r>
            <a:r>
              <a:rPr lang="sl-SI" sz="6000" dirty="0" smtClean="0"/>
              <a:t> +  KA 2-</a:t>
            </a:r>
            <a:r>
              <a:rPr lang="sl-SI" sz="3200" dirty="0" smtClean="0"/>
              <a:t>strateška partnerstva – inovacije in primeri dobre prakse</a:t>
            </a:r>
            <a:endParaRPr lang="sl-SI" sz="6000" dirty="0"/>
          </a:p>
        </p:txBody>
      </p:sp>
      <p:sp>
        <p:nvSpPr>
          <p:cNvPr id="3" name="Podnaslov 2"/>
          <p:cNvSpPr>
            <a:spLocks noGrp="1"/>
          </p:cNvSpPr>
          <p:nvPr>
            <p:ph type="subTitle" idx="1"/>
          </p:nvPr>
        </p:nvSpPr>
        <p:spPr>
          <a:xfrm>
            <a:off x="1082064" y="5113357"/>
            <a:ext cx="7766936" cy="1096899"/>
          </a:xfrm>
        </p:spPr>
        <p:txBody>
          <a:bodyPr>
            <a:normAutofit fontScale="92500"/>
          </a:bodyPr>
          <a:lstStyle/>
          <a:p>
            <a:r>
              <a:rPr lang="sl-SI" sz="6000" i="1" dirty="0" err="1" smtClean="0">
                <a:solidFill>
                  <a:srgbClr val="0033CC"/>
                </a:solidFill>
              </a:rPr>
              <a:t>We</a:t>
            </a:r>
            <a:r>
              <a:rPr lang="sl-SI" sz="6000" i="1" dirty="0" smtClean="0">
                <a:solidFill>
                  <a:srgbClr val="0033CC"/>
                </a:solidFill>
              </a:rPr>
              <a:t>  </a:t>
            </a:r>
            <a:r>
              <a:rPr lang="sl-SI" sz="6000" i="1" dirty="0" err="1" smtClean="0">
                <a:solidFill>
                  <a:srgbClr val="0033CC"/>
                </a:solidFill>
              </a:rPr>
              <a:t>can</a:t>
            </a:r>
            <a:r>
              <a:rPr lang="sl-SI" sz="6000" i="1" dirty="0" smtClean="0">
                <a:solidFill>
                  <a:srgbClr val="0033CC"/>
                </a:solidFill>
              </a:rPr>
              <a:t> do it </a:t>
            </a:r>
            <a:r>
              <a:rPr lang="sl-SI" sz="6000" i="1" dirty="0" err="1" smtClean="0">
                <a:solidFill>
                  <a:srgbClr val="0033CC"/>
                </a:solidFill>
              </a:rPr>
              <a:t>together</a:t>
            </a:r>
            <a:endParaRPr lang="sl-SI" sz="6000" i="1" dirty="0">
              <a:solidFill>
                <a:srgbClr val="0033CC"/>
              </a:solidFill>
            </a:endParaRPr>
          </a:p>
        </p:txBody>
      </p:sp>
      <p:pic>
        <p:nvPicPr>
          <p:cNvPr id="1028" name="Picture 4" descr="EU for citize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1974" y="953841"/>
            <a:ext cx="5099005" cy="1315255"/>
          </a:xfrm>
          <a:prstGeom prst="rect">
            <a:avLst/>
          </a:prstGeom>
          <a:noFill/>
          <a:extLst>
            <a:ext uri="{909E8E84-426E-40DD-AFC4-6F175D3DCCD1}">
              <a14:hiddenFill xmlns:a14="http://schemas.microsoft.com/office/drawing/2010/main">
                <a:solidFill>
                  <a:srgbClr val="FFFFFF"/>
                </a:solidFill>
              </a14:hiddenFill>
            </a:ext>
          </a:extLst>
        </p:spPr>
      </p:pic>
      <p:pic>
        <p:nvPicPr>
          <p:cNvPr id="4" name="Slika 3"/>
          <p:cNvPicPr>
            <a:picLocks noChangeAspect="1"/>
          </p:cNvPicPr>
          <p:nvPr/>
        </p:nvPicPr>
        <p:blipFill>
          <a:blip r:embed="rId3"/>
          <a:stretch>
            <a:fillRect/>
          </a:stretch>
        </p:blipFill>
        <p:spPr>
          <a:xfrm>
            <a:off x="1197735" y="1171976"/>
            <a:ext cx="3384881" cy="786975"/>
          </a:xfrm>
          <a:prstGeom prst="rect">
            <a:avLst/>
          </a:prstGeom>
        </p:spPr>
      </p:pic>
    </p:spTree>
    <p:extLst>
      <p:ext uri="{BB962C8B-B14F-4D97-AF65-F5344CB8AC3E}">
        <p14:creationId xmlns:p14="http://schemas.microsoft.com/office/powerpoint/2010/main" val="25526904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Izobraževanje</a:t>
            </a:r>
            <a:endParaRPr lang="sl-SI" dirty="0"/>
          </a:p>
        </p:txBody>
      </p:sp>
      <p:pic>
        <p:nvPicPr>
          <p:cNvPr id="7" name="Označba mesta vsebine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50761" y="1797577"/>
            <a:ext cx="4927915" cy="4138087"/>
          </a:xfrm>
        </p:spPr>
      </p:pic>
      <p:pic>
        <p:nvPicPr>
          <p:cNvPr id="8" name="Označba mesta vsebine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820153" y="1326524"/>
            <a:ext cx="5321304" cy="4609140"/>
          </a:xfrm>
        </p:spPr>
      </p:pic>
    </p:spTree>
    <p:extLst>
      <p:ext uri="{BB962C8B-B14F-4D97-AF65-F5344CB8AC3E}">
        <p14:creationId xmlns:p14="http://schemas.microsoft.com/office/powerpoint/2010/main" val="40129741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0" y="376106"/>
            <a:ext cx="10135673" cy="5690532"/>
          </a:xfrm>
          <a:prstGeom prst="rect">
            <a:avLst/>
          </a:prstGeom>
        </p:spPr>
        <p:txBody>
          <a:bodyPr wrap="square">
            <a:spAutoFit/>
          </a:bodyPr>
          <a:lstStyle/>
          <a:p>
            <a:pP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sl-SI" sz="2800" i="1" dirty="0">
                <a:solidFill>
                  <a:srgbClr val="FF0000"/>
                </a:solidFill>
                <a:ea typeface="Times New Roman" panose="02020603050405020304" pitchFamily="18" charset="0"/>
                <a:cs typeface="Arial" panose="020B0604020202020204" pitchFamily="34" charset="0"/>
              </a:rPr>
              <a:t>Mednarodna mobilnost </a:t>
            </a:r>
            <a:r>
              <a:rPr lang="sl-SI" sz="2800" i="1" dirty="0">
                <a:solidFill>
                  <a:srgbClr val="000000"/>
                </a:solidFill>
                <a:ea typeface="Times New Roman" panose="02020603050405020304" pitchFamily="18" charset="0"/>
                <a:cs typeface="Arial" panose="020B0604020202020204" pitchFamily="34" charset="0"/>
              </a:rPr>
              <a:t>učencem omogoči, da pokažejo svojo strpnost, doživijo raznolikost in se „učijo skozi prakso“. Zato ima velik potencial, da razširi obzorja in poruši ovire. Prav tako vam, učiteljem, daje možnost za nadaljnji poklicni razvoj, medsebojno učenje in izmenjavo izkušenj. Prepričan sem, da se bo vpliv znanja in izkušenj, ki jih boste pridobili, širil tudi izven šol ter prispeval k družbi kot celoti, saj bodo šole spodbujale dejavne, zavzete, strpne in spoštljive državljane. Vsega tega pa ne bi bilo mogoče doseči brez vašega sodelovanja in predanosti, vaše velikodušnosti, entuziazma in časa.</a:t>
            </a:r>
            <a:endParaRPr lang="sl-SI" sz="2800" dirty="0">
              <a:ea typeface="Calibri" panose="020F0502020204030204" pitchFamily="34" charset="0"/>
              <a:cs typeface="Arial" panose="020B0604020202020204" pitchFamily="34" charset="0"/>
            </a:endParaRPr>
          </a:p>
          <a:p>
            <a:pPr>
              <a:lnSpc>
                <a:spcPct val="107000"/>
              </a:lnSpc>
              <a:spcAft>
                <a:spcPts val="800"/>
              </a:spcAft>
            </a:pPr>
            <a:r>
              <a:rPr lang="sl-SI" sz="3200" b="1" i="1" dirty="0">
                <a:ea typeface="Calibri" panose="020F0502020204030204" pitchFamily="34" charset="0"/>
                <a:cs typeface="Times New Roman" panose="02020603050405020304" pitchFamily="18" charset="0"/>
              </a:rPr>
              <a:t>E</a:t>
            </a:r>
            <a:r>
              <a:rPr lang="sl-SI" sz="2800" b="1" i="1" dirty="0" smtClean="0">
                <a:ea typeface="Calibri" panose="020F0502020204030204" pitchFamily="34" charset="0"/>
                <a:cs typeface="Times New Roman" panose="02020603050405020304" pitchFamily="18" charset="0"/>
              </a:rPr>
              <a:t>vropski komisar</a:t>
            </a:r>
            <a:endParaRPr lang="sl-SI" sz="32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35355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b="1" dirty="0">
                <a:solidFill>
                  <a:schemeClr val="accent1">
                    <a:lumMod val="75000"/>
                  </a:schemeClr>
                </a:solidFill>
              </a:rPr>
              <a:t>MOBILNOSTI UČENCEV</a:t>
            </a:r>
          </a:p>
        </p:txBody>
      </p:sp>
      <p:sp>
        <p:nvSpPr>
          <p:cNvPr id="3" name="Označba mesta vsebine 2"/>
          <p:cNvSpPr>
            <a:spLocks noGrp="1"/>
          </p:cNvSpPr>
          <p:nvPr>
            <p:ph idx="1"/>
          </p:nvPr>
        </p:nvSpPr>
        <p:spPr/>
        <p:txBody>
          <a:bodyPr>
            <a:normAutofit/>
          </a:bodyPr>
          <a:lstStyle/>
          <a:p>
            <a:r>
              <a:rPr lang="sl-SI" sz="2800" dirty="0" smtClean="0"/>
              <a:t>GRČIJA - 21</a:t>
            </a:r>
            <a:r>
              <a:rPr lang="sl-SI" sz="2800" dirty="0"/>
              <a:t>. </a:t>
            </a:r>
            <a:r>
              <a:rPr lang="sl-SI" sz="2800" dirty="0" smtClean="0"/>
              <a:t>do </a:t>
            </a:r>
            <a:r>
              <a:rPr lang="sl-SI" sz="2800" dirty="0"/>
              <a:t>27. </a:t>
            </a:r>
            <a:r>
              <a:rPr lang="sl-SI" sz="2800" dirty="0" smtClean="0"/>
              <a:t>februarja 2016 </a:t>
            </a:r>
          </a:p>
          <a:p>
            <a:r>
              <a:rPr lang="sl-SI" sz="2800" dirty="0" smtClean="0"/>
              <a:t>ITALIJA </a:t>
            </a:r>
            <a:r>
              <a:rPr lang="sl-SI" sz="2800" dirty="0"/>
              <a:t>– </a:t>
            </a:r>
            <a:r>
              <a:rPr lang="sl-SI" sz="2800" dirty="0" smtClean="0"/>
              <a:t>17. do 21. aprila </a:t>
            </a:r>
            <a:r>
              <a:rPr lang="sl-SI" sz="2800" dirty="0"/>
              <a:t>2016 </a:t>
            </a:r>
          </a:p>
          <a:p>
            <a:r>
              <a:rPr lang="sl-SI" sz="2800" dirty="0"/>
              <a:t>POLJSKA – </a:t>
            </a:r>
            <a:r>
              <a:rPr lang="sl-SI" sz="2800" dirty="0" smtClean="0"/>
              <a:t>SEPTEMBER/OKTOBER </a:t>
            </a:r>
            <a:r>
              <a:rPr lang="sl-SI" sz="2800" dirty="0"/>
              <a:t>2016</a:t>
            </a:r>
          </a:p>
          <a:p>
            <a:r>
              <a:rPr lang="sl-SI" sz="2800" dirty="0"/>
              <a:t>SLOVENIJA - FEBRUAR 2017</a:t>
            </a:r>
          </a:p>
          <a:p>
            <a:r>
              <a:rPr lang="sl-SI" sz="2800" dirty="0"/>
              <a:t>PORTUGALSKA – APRIL 2017</a:t>
            </a:r>
          </a:p>
          <a:p>
            <a:endParaRPr lang="sl-SI" sz="2400" dirty="0" smtClean="0"/>
          </a:p>
          <a:p>
            <a:endParaRPr lang="sl-SI" sz="2400" dirty="0" smtClean="0"/>
          </a:p>
          <a:p>
            <a:endParaRPr lang="sl-SI" sz="2400" dirty="0" smtClean="0"/>
          </a:p>
          <a:p>
            <a:endParaRPr lang="sl-SI" sz="2400" dirty="0"/>
          </a:p>
        </p:txBody>
      </p:sp>
    </p:spTree>
    <p:extLst>
      <p:ext uri="{BB962C8B-B14F-4D97-AF65-F5344CB8AC3E}">
        <p14:creationId xmlns:p14="http://schemas.microsoft.com/office/powerpoint/2010/main" val="5203089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b="1" dirty="0"/>
              <a:t>GRČIJA - 21. do 27. februarja 2016 </a:t>
            </a:r>
            <a:r>
              <a:rPr lang="sl-SI" dirty="0"/>
              <a:t/>
            </a:r>
            <a:br>
              <a:rPr lang="sl-SI" dirty="0"/>
            </a:br>
            <a:endParaRPr lang="sl-SI" dirty="0"/>
          </a:p>
        </p:txBody>
      </p:sp>
      <p:sp>
        <p:nvSpPr>
          <p:cNvPr id="3" name="Ograda vsebine 2"/>
          <p:cNvSpPr>
            <a:spLocks noGrp="1"/>
          </p:cNvSpPr>
          <p:nvPr>
            <p:ph idx="1"/>
          </p:nvPr>
        </p:nvSpPr>
        <p:spPr>
          <a:xfrm>
            <a:off x="677334" y="1394085"/>
            <a:ext cx="8596668" cy="5171607"/>
          </a:xfrm>
        </p:spPr>
        <p:txBody>
          <a:bodyPr>
            <a:normAutofit/>
          </a:bodyPr>
          <a:lstStyle/>
          <a:p>
            <a:r>
              <a:rPr lang="sl-SI" sz="2400" b="1" dirty="0" smtClean="0">
                <a:solidFill>
                  <a:schemeClr val="accent1">
                    <a:lumMod val="50000"/>
                  </a:schemeClr>
                </a:solidFill>
              </a:rPr>
              <a:t>Kriteriji za izbor učencev</a:t>
            </a:r>
          </a:p>
          <a:p>
            <a:r>
              <a:rPr lang="sl-SI" sz="2400" b="1" dirty="0" smtClean="0">
                <a:solidFill>
                  <a:schemeClr val="accent1">
                    <a:lumMod val="50000"/>
                  </a:schemeClr>
                </a:solidFill>
              </a:rPr>
              <a:t>Učenci:</a:t>
            </a:r>
          </a:p>
          <a:p>
            <a:r>
              <a:rPr lang="sl-SI" sz="2400" dirty="0" smtClean="0"/>
              <a:t>Žiga </a:t>
            </a:r>
            <a:r>
              <a:rPr lang="sl-SI" sz="2400" dirty="0" err="1" smtClean="0"/>
              <a:t>Beravs</a:t>
            </a:r>
            <a:endParaRPr lang="sl-SI" sz="2400" dirty="0" smtClean="0"/>
          </a:p>
          <a:p>
            <a:r>
              <a:rPr lang="sl-SI" sz="2400" dirty="0" smtClean="0"/>
              <a:t>Luka </a:t>
            </a:r>
            <a:r>
              <a:rPr lang="sl-SI" sz="2400" dirty="0" err="1" smtClean="0"/>
              <a:t>Družinec</a:t>
            </a:r>
            <a:endParaRPr lang="sl-SI" sz="2400" dirty="0" smtClean="0"/>
          </a:p>
          <a:p>
            <a:r>
              <a:rPr lang="sl-SI" sz="2400" dirty="0" smtClean="0"/>
              <a:t>Katja Križaj</a:t>
            </a:r>
          </a:p>
          <a:p>
            <a:r>
              <a:rPr lang="sl-SI" sz="2400" dirty="0" err="1" smtClean="0"/>
              <a:t>Enja</a:t>
            </a:r>
            <a:r>
              <a:rPr lang="sl-SI" sz="2400" dirty="0" smtClean="0"/>
              <a:t> </a:t>
            </a:r>
            <a:r>
              <a:rPr lang="sl-SI" sz="2400" dirty="0" err="1" smtClean="0"/>
              <a:t>Novinc</a:t>
            </a:r>
            <a:endParaRPr lang="sl-SI" sz="2400" dirty="0" smtClean="0"/>
          </a:p>
          <a:p>
            <a:r>
              <a:rPr lang="sl-SI" sz="2400" dirty="0" err="1" smtClean="0"/>
              <a:t>Ula</a:t>
            </a:r>
            <a:r>
              <a:rPr lang="sl-SI" sz="2400" dirty="0" smtClean="0"/>
              <a:t> Pintar</a:t>
            </a:r>
          </a:p>
          <a:p>
            <a:r>
              <a:rPr lang="sl-SI" sz="2400" dirty="0" smtClean="0"/>
              <a:t>Veronika Brelih</a:t>
            </a:r>
          </a:p>
          <a:p>
            <a:r>
              <a:rPr lang="sl-SI" sz="2400" b="1" dirty="0" smtClean="0">
                <a:solidFill>
                  <a:schemeClr val="accent1">
                    <a:lumMod val="50000"/>
                  </a:schemeClr>
                </a:solidFill>
              </a:rPr>
              <a:t>Roditeljski sestanki s </a:t>
            </a:r>
            <a:r>
              <a:rPr lang="sl-SI" sz="2400" b="1" dirty="0" smtClean="0">
                <a:solidFill>
                  <a:schemeClr val="accent1">
                    <a:lumMod val="50000"/>
                  </a:schemeClr>
                </a:solidFill>
              </a:rPr>
              <a:t>starši</a:t>
            </a:r>
            <a:endParaRPr lang="sl-SI" sz="2400" b="1" dirty="0" smtClean="0">
              <a:solidFill>
                <a:schemeClr val="accent1">
                  <a:lumMod val="50000"/>
                </a:schemeClr>
              </a:solidFill>
            </a:endParaRPr>
          </a:p>
          <a:p>
            <a:endParaRPr lang="sl-SI" sz="2400" b="1" dirty="0" smtClean="0">
              <a:solidFill>
                <a:schemeClr val="accent1">
                  <a:lumMod val="50000"/>
                </a:schemeClr>
              </a:solidFill>
            </a:endParaRPr>
          </a:p>
          <a:p>
            <a:endParaRPr lang="sl-SI" sz="2400" dirty="0" smtClean="0"/>
          </a:p>
          <a:p>
            <a:endParaRPr lang="sl-SI" sz="2400" dirty="0" smtClean="0"/>
          </a:p>
          <a:p>
            <a:endParaRPr lang="sl-SI" sz="2400" dirty="0"/>
          </a:p>
        </p:txBody>
      </p:sp>
    </p:spTree>
    <p:extLst>
      <p:ext uri="{BB962C8B-B14F-4D97-AF65-F5344CB8AC3E}">
        <p14:creationId xmlns:p14="http://schemas.microsoft.com/office/powerpoint/2010/main" val="14918308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Tekoče zadeve</a:t>
            </a:r>
            <a:endParaRPr lang="sl-SI" dirty="0"/>
          </a:p>
        </p:txBody>
      </p:sp>
      <p:sp>
        <p:nvSpPr>
          <p:cNvPr id="3" name="Označba mesta vsebine 2"/>
          <p:cNvSpPr>
            <a:spLocks noGrp="1"/>
          </p:cNvSpPr>
          <p:nvPr>
            <p:ph idx="1"/>
          </p:nvPr>
        </p:nvSpPr>
        <p:spPr/>
        <p:txBody>
          <a:bodyPr>
            <a:normAutofit/>
          </a:bodyPr>
          <a:lstStyle/>
          <a:p>
            <a:r>
              <a:rPr lang="sl-SI" sz="2800" dirty="0" smtClean="0"/>
              <a:t>Vse, kar delamo v okviru projekta </a:t>
            </a:r>
            <a:r>
              <a:rPr lang="sl-SI" sz="2800" dirty="0" err="1" smtClean="0"/>
              <a:t>Erasmus</a:t>
            </a:r>
            <a:r>
              <a:rPr lang="sl-SI" sz="2800" dirty="0" smtClean="0"/>
              <a:t>+, je objavljeno na spletni strani šole.</a:t>
            </a:r>
            <a:endParaRPr lang="sl-SI" sz="2800" dirty="0"/>
          </a:p>
        </p:txBody>
      </p:sp>
    </p:spTree>
    <p:extLst>
      <p:ext uri="{BB962C8B-B14F-4D97-AF65-F5344CB8AC3E}">
        <p14:creationId xmlns:p14="http://schemas.microsoft.com/office/powerpoint/2010/main" val="5937908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512895" y="0"/>
            <a:ext cx="9613861" cy="1080938"/>
          </a:xfrm>
        </p:spPr>
        <p:txBody>
          <a:bodyPr>
            <a:normAutofit fontScale="90000"/>
          </a:bodyPr>
          <a:lstStyle/>
          <a:p>
            <a:r>
              <a:rPr lang="sl-SI" dirty="0" smtClean="0"/>
              <a:t>TWINSPACE – </a:t>
            </a:r>
            <a:r>
              <a:rPr lang="sl-SI" dirty="0" err="1" smtClean="0"/>
              <a:t>eTwinning</a:t>
            </a:r>
            <a:r>
              <a:rPr lang="sl-SI" dirty="0" smtClean="0"/>
              <a:t> – </a:t>
            </a:r>
            <a:r>
              <a:rPr lang="sl-SI" dirty="0" smtClean="0">
                <a:solidFill>
                  <a:srgbClr val="FF0000"/>
                </a:solidFill>
              </a:rPr>
              <a:t>digitalna podpora projekta</a:t>
            </a:r>
            <a:endParaRPr lang="sl-SI" dirty="0"/>
          </a:p>
        </p:txBody>
      </p:sp>
      <p:graphicFrame>
        <p:nvGraphicFramePr>
          <p:cNvPr id="3" name="Predmet 2"/>
          <p:cNvGraphicFramePr>
            <a:graphicFrameLocks noChangeAspect="1"/>
          </p:cNvGraphicFramePr>
          <p:nvPr>
            <p:extLst>
              <p:ext uri="{D42A27DB-BD31-4B8C-83A1-F6EECF244321}">
                <p14:modId xmlns:p14="http://schemas.microsoft.com/office/powerpoint/2010/main" val="1462639194"/>
              </p:ext>
            </p:extLst>
          </p:nvPr>
        </p:nvGraphicFramePr>
        <p:xfrm>
          <a:off x="2395470" y="540468"/>
          <a:ext cx="9075313" cy="6317531"/>
        </p:xfrm>
        <a:graphic>
          <a:graphicData uri="http://schemas.openxmlformats.org/presentationml/2006/ole">
            <mc:AlternateContent xmlns:mc="http://schemas.openxmlformats.org/markup-compatibility/2006">
              <mc:Choice xmlns:v="urn:schemas-microsoft-com:vml" Requires="v">
                <p:oleObj spid="_x0000_s1057" name="Acrobat Document" r:id="rId3" imgW="7543450" imgH="5829159" progId="AcroExch.Document.DC">
                  <p:embed/>
                </p:oleObj>
              </mc:Choice>
              <mc:Fallback>
                <p:oleObj name="Acrobat Document" r:id="rId3" imgW="7543450" imgH="5829159" progId="AcroExch.Document.DC">
                  <p:embed/>
                  <p:pic>
                    <p:nvPicPr>
                      <p:cNvPr id="0" name=""/>
                      <p:cNvPicPr/>
                      <p:nvPr/>
                    </p:nvPicPr>
                    <p:blipFill>
                      <a:blip r:embed="rId4"/>
                      <a:stretch>
                        <a:fillRect/>
                      </a:stretch>
                    </p:blipFill>
                    <p:spPr>
                      <a:xfrm>
                        <a:off x="2395470" y="540468"/>
                        <a:ext cx="9075313" cy="6317531"/>
                      </a:xfrm>
                      <a:prstGeom prst="rect">
                        <a:avLst/>
                      </a:prstGeom>
                    </p:spPr>
                  </p:pic>
                </p:oleObj>
              </mc:Fallback>
            </mc:AlternateContent>
          </a:graphicData>
        </a:graphic>
      </p:graphicFrame>
    </p:spTree>
    <p:extLst>
      <p:ext uri="{BB962C8B-B14F-4D97-AF65-F5344CB8AC3E}">
        <p14:creationId xmlns:p14="http://schemas.microsoft.com/office/powerpoint/2010/main" val="981535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Kako sodelovati v prihodnje?</a:t>
            </a:r>
            <a:endParaRPr lang="sl-SI" dirty="0"/>
          </a:p>
        </p:txBody>
      </p:sp>
      <p:sp>
        <p:nvSpPr>
          <p:cNvPr id="3" name="Ograda vsebine 2"/>
          <p:cNvSpPr>
            <a:spLocks noGrp="1"/>
          </p:cNvSpPr>
          <p:nvPr>
            <p:ph idx="1"/>
          </p:nvPr>
        </p:nvSpPr>
        <p:spPr/>
        <p:txBody>
          <a:bodyPr>
            <a:normAutofit/>
          </a:bodyPr>
          <a:lstStyle/>
          <a:p>
            <a:r>
              <a:rPr lang="sl-SI" sz="2800" dirty="0" smtClean="0"/>
              <a:t>ERASMUS+ KA1 - za izobraževanje učiteljev in mobilnost</a:t>
            </a:r>
            <a:endParaRPr lang="sl-SI" sz="2800" dirty="0"/>
          </a:p>
        </p:txBody>
      </p:sp>
    </p:spTree>
    <p:extLst>
      <p:ext uri="{BB962C8B-B14F-4D97-AF65-F5344CB8AC3E}">
        <p14:creationId xmlns:p14="http://schemas.microsoft.com/office/powerpoint/2010/main" val="1981879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b="1" dirty="0" smtClean="0">
                <a:solidFill>
                  <a:srgbClr val="00B050"/>
                </a:solidFill>
              </a:rPr>
              <a:t>Partnerske šole</a:t>
            </a:r>
            <a:endParaRPr lang="sl-SI" b="1" dirty="0">
              <a:solidFill>
                <a:srgbClr val="00B050"/>
              </a:solidFill>
            </a:endParaRPr>
          </a:p>
        </p:txBody>
      </p:sp>
      <p:sp>
        <p:nvSpPr>
          <p:cNvPr id="3" name="Označba mesta vsebine 2"/>
          <p:cNvSpPr>
            <a:spLocks noGrp="1"/>
          </p:cNvSpPr>
          <p:nvPr>
            <p:ph idx="1"/>
          </p:nvPr>
        </p:nvSpPr>
        <p:spPr>
          <a:xfrm>
            <a:off x="358350" y="1403797"/>
            <a:ext cx="9613861" cy="5454203"/>
          </a:xfrm>
        </p:spPr>
        <p:txBody>
          <a:bodyPr>
            <a:noAutofit/>
          </a:bodyPr>
          <a:lstStyle/>
          <a:p>
            <a:r>
              <a:rPr lang="sl-SI" sz="2400" b="1" i="1" dirty="0" err="1">
                <a:solidFill>
                  <a:schemeClr val="bg2">
                    <a:lumMod val="50000"/>
                  </a:schemeClr>
                </a:solidFill>
              </a:rPr>
              <a:t>Scoala</a:t>
            </a:r>
            <a:r>
              <a:rPr lang="sl-SI" sz="2400" b="1" i="1" dirty="0">
                <a:solidFill>
                  <a:schemeClr val="bg2">
                    <a:lumMod val="50000"/>
                  </a:schemeClr>
                </a:solidFill>
              </a:rPr>
              <a:t> </a:t>
            </a:r>
            <a:r>
              <a:rPr lang="sl-SI" sz="2400" b="1" i="1" dirty="0" err="1">
                <a:solidFill>
                  <a:schemeClr val="bg2">
                    <a:lumMod val="50000"/>
                  </a:schemeClr>
                </a:solidFill>
              </a:rPr>
              <a:t>Gimnaziala</a:t>
            </a:r>
            <a:r>
              <a:rPr lang="sl-SI" sz="2400" b="1" i="1" dirty="0">
                <a:solidFill>
                  <a:schemeClr val="bg2">
                    <a:lumMod val="50000"/>
                  </a:schemeClr>
                </a:solidFill>
              </a:rPr>
              <a:t> </a:t>
            </a:r>
            <a:r>
              <a:rPr lang="sl-SI" sz="2400" b="1" i="1" dirty="0" err="1">
                <a:solidFill>
                  <a:schemeClr val="bg2">
                    <a:lumMod val="50000"/>
                  </a:schemeClr>
                </a:solidFill>
              </a:rPr>
              <a:t>Principesa</a:t>
            </a:r>
            <a:r>
              <a:rPr lang="sl-SI" sz="2400" b="1" i="1" dirty="0">
                <a:solidFill>
                  <a:schemeClr val="bg2">
                    <a:lumMod val="50000"/>
                  </a:schemeClr>
                </a:solidFill>
              </a:rPr>
              <a:t> Margareta, </a:t>
            </a:r>
            <a:r>
              <a:rPr lang="sl-SI" sz="2400" b="1" i="1" dirty="0" err="1">
                <a:solidFill>
                  <a:schemeClr val="bg2">
                    <a:lumMod val="50000"/>
                  </a:schemeClr>
                </a:solidFill>
              </a:rPr>
              <a:t>Bucharest</a:t>
            </a:r>
            <a:r>
              <a:rPr lang="sl-SI" sz="2400" b="1" i="1" dirty="0">
                <a:solidFill>
                  <a:schemeClr val="bg2">
                    <a:lumMod val="50000"/>
                  </a:schemeClr>
                </a:solidFill>
              </a:rPr>
              <a:t>, </a:t>
            </a:r>
            <a:r>
              <a:rPr lang="sl-SI" sz="2400" b="1" i="1" dirty="0" err="1">
                <a:solidFill>
                  <a:srgbClr val="00B050"/>
                </a:solidFill>
              </a:rPr>
              <a:t>Romania</a:t>
            </a:r>
            <a:r>
              <a:rPr lang="sl-SI" sz="2400" b="1" i="1" dirty="0">
                <a:solidFill>
                  <a:schemeClr val="bg2">
                    <a:lumMod val="50000"/>
                  </a:schemeClr>
                </a:solidFill>
              </a:rPr>
              <a:t> </a:t>
            </a:r>
            <a:r>
              <a:rPr lang="sl-SI" sz="2400" b="1" i="1" dirty="0" smtClean="0">
                <a:solidFill>
                  <a:schemeClr val="bg2">
                    <a:lumMod val="50000"/>
                  </a:schemeClr>
                </a:solidFill>
              </a:rPr>
              <a:t>– </a:t>
            </a:r>
            <a:r>
              <a:rPr lang="sl-SI" sz="2400" b="1" i="1" dirty="0" err="1" smtClean="0">
                <a:solidFill>
                  <a:schemeClr val="bg2">
                    <a:lumMod val="50000"/>
                  </a:schemeClr>
                </a:solidFill>
              </a:rPr>
              <a:t>koordinatorska</a:t>
            </a:r>
            <a:r>
              <a:rPr lang="sl-SI" sz="2400" b="1" i="1" dirty="0" smtClean="0">
                <a:solidFill>
                  <a:schemeClr val="bg2">
                    <a:lumMod val="50000"/>
                  </a:schemeClr>
                </a:solidFill>
              </a:rPr>
              <a:t> </a:t>
            </a:r>
            <a:r>
              <a:rPr lang="sl-SI" sz="2400" b="1" i="1" dirty="0">
                <a:solidFill>
                  <a:schemeClr val="bg2">
                    <a:lumMod val="50000"/>
                  </a:schemeClr>
                </a:solidFill>
              </a:rPr>
              <a:t>šola  Daniela </a:t>
            </a:r>
            <a:r>
              <a:rPr lang="sl-SI" sz="2400" b="1" i="1" dirty="0" err="1">
                <a:solidFill>
                  <a:schemeClr val="bg2">
                    <a:lumMod val="50000"/>
                  </a:schemeClr>
                </a:solidFill>
              </a:rPr>
              <a:t>Turcsany</a:t>
            </a:r>
            <a:r>
              <a:rPr lang="sl-SI" sz="2400" b="1" i="1" dirty="0">
                <a:solidFill>
                  <a:schemeClr val="bg2">
                    <a:lumMod val="50000"/>
                  </a:schemeClr>
                </a:solidFill>
              </a:rPr>
              <a:t> </a:t>
            </a:r>
            <a:r>
              <a:rPr lang="sl-SI" sz="2400" b="1" i="1" dirty="0" err="1">
                <a:solidFill>
                  <a:schemeClr val="bg2">
                    <a:lumMod val="50000"/>
                  </a:schemeClr>
                </a:solidFill>
              </a:rPr>
              <a:t>Manolescu</a:t>
            </a:r>
            <a:r>
              <a:rPr lang="sl-SI" sz="2400" b="1" i="1" dirty="0">
                <a:solidFill>
                  <a:schemeClr val="bg2">
                    <a:lumMod val="50000"/>
                  </a:schemeClr>
                </a:solidFill>
              </a:rPr>
              <a:t> </a:t>
            </a:r>
            <a:endParaRPr lang="sl-SI" sz="2400" b="1" i="1" dirty="0" smtClean="0">
              <a:solidFill>
                <a:schemeClr val="bg2">
                  <a:lumMod val="50000"/>
                </a:schemeClr>
              </a:solidFill>
            </a:endParaRPr>
          </a:p>
          <a:p>
            <a:r>
              <a:rPr lang="sl-SI" sz="2400" b="1" i="1" dirty="0">
                <a:solidFill>
                  <a:schemeClr val="bg2">
                    <a:lumMod val="50000"/>
                  </a:schemeClr>
                </a:solidFill>
              </a:rPr>
              <a:t>2nd </a:t>
            </a:r>
            <a:r>
              <a:rPr lang="sl-SI" sz="2400" b="1" i="1" dirty="0" err="1">
                <a:solidFill>
                  <a:schemeClr val="bg2">
                    <a:lumMod val="50000"/>
                  </a:schemeClr>
                </a:solidFill>
              </a:rPr>
              <a:t>Experimental</a:t>
            </a:r>
            <a:r>
              <a:rPr lang="sl-SI" sz="2400" b="1" i="1" dirty="0">
                <a:solidFill>
                  <a:schemeClr val="bg2">
                    <a:lumMod val="50000"/>
                  </a:schemeClr>
                </a:solidFill>
              </a:rPr>
              <a:t> </a:t>
            </a:r>
            <a:r>
              <a:rPr lang="sl-SI" sz="2400" b="1" i="1" dirty="0" err="1">
                <a:solidFill>
                  <a:schemeClr val="bg2">
                    <a:lumMod val="50000"/>
                  </a:schemeClr>
                </a:solidFill>
              </a:rPr>
              <a:t>Lyceum</a:t>
            </a:r>
            <a:r>
              <a:rPr lang="sl-SI" sz="2400" b="1" i="1" dirty="0">
                <a:solidFill>
                  <a:schemeClr val="bg2">
                    <a:lumMod val="50000"/>
                  </a:schemeClr>
                </a:solidFill>
              </a:rPr>
              <a:t> </a:t>
            </a:r>
            <a:r>
              <a:rPr lang="sl-SI" sz="2400" b="1" i="1" dirty="0" err="1">
                <a:solidFill>
                  <a:schemeClr val="bg2">
                    <a:lumMod val="50000"/>
                  </a:schemeClr>
                </a:solidFill>
              </a:rPr>
              <a:t>of</a:t>
            </a:r>
            <a:r>
              <a:rPr lang="sl-SI" sz="2400" b="1" i="1" dirty="0">
                <a:solidFill>
                  <a:schemeClr val="bg2">
                    <a:lumMod val="50000"/>
                  </a:schemeClr>
                </a:solidFill>
              </a:rPr>
              <a:t> </a:t>
            </a:r>
            <a:r>
              <a:rPr lang="sl-SI" sz="2400" b="1" i="1" dirty="0" err="1">
                <a:solidFill>
                  <a:schemeClr val="bg2">
                    <a:lumMod val="50000"/>
                  </a:schemeClr>
                </a:solidFill>
              </a:rPr>
              <a:t>Athens</a:t>
            </a:r>
            <a:r>
              <a:rPr lang="sl-SI" sz="2400" b="1" i="1" dirty="0">
                <a:solidFill>
                  <a:schemeClr val="bg2">
                    <a:lumMod val="50000"/>
                  </a:schemeClr>
                </a:solidFill>
              </a:rPr>
              <a:t>, </a:t>
            </a:r>
            <a:r>
              <a:rPr lang="sl-SI" sz="2400" b="1" i="1" dirty="0" err="1">
                <a:solidFill>
                  <a:srgbClr val="00B050"/>
                </a:solidFill>
              </a:rPr>
              <a:t>Greece</a:t>
            </a:r>
            <a:r>
              <a:rPr lang="sl-SI" sz="2400" b="1" i="1" dirty="0">
                <a:solidFill>
                  <a:schemeClr val="bg2">
                    <a:lumMod val="50000"/>
                  </a:schemeClr>
                </a:solidFill>
              </a:rPr>
              <a:t>, koordinatorica </a:t>
            </a:r>
            <a:r>
              <a:rPr lang="sl-SI" sz="2400" b="1" i="1" dirty="0" err="1">
                <a:solidFill>
                  <a:schemeClr val="bg2">
                    <a:lumMod val="50000"/>
                  </a:schemeClr>
                </a:solidFill>
              </a:rPr>
              <a:t>Anastasia</a:t>
            </a:r>
            <a:r>
              <a:rPr lang="sl-SI" sz="2400" b="1" i="1" dirty="0">
                <a:solidFill>
                  <a:schemeClr val="bg2">
                    <a:lumMod val="50000"/>
                  </a:schemeClr>
                </a:solidFill>
              </a:rPr>
              <a:t> </a:t>
            </a:r>
            <a:r>
              <a:rPr lang="sl-SI" sz="2400" b="1" i="1" dirty="0" err="1">
                <a:solidFill>
                  <a:schemeClr val="bg2">
                    <a:lumMod val="50000"/>
                  </a:schemeClr>
                </a:solidFill>
              </a:rPr>
              <a:t>Mykola</a:t>
            </a:r>
            <a:endParaRPr lang="sl-SI" sz="2400" dirty="0">
              <a:solidFill>
                <a:schemeClr val="bg2">
                  <a:lumMod val="50000"/>
                </a:schemeClr>
              </a:solidFill>
            </a:endParaRPr>
          </a:p>
          <a:p>
            <a:r>
              <a:rPr lang="sl-SI" sz="2400" b="1" i="1" dirty="0" err="1" smtClean="0">
                <a:solidFill>
                  <a:schemeClr val="bg2">
                    <a:lumMod val="50000"/>
                  </a:schemeClr>
                </a:solidFill>
              </a:rPr>
              <a:t>Liceo</a:t>
            </a:r>
            <a:r>
              <a:rPr lang="sl-SI" sz="2400" b="1" i="1" dirty="0" smtClean="0">
                <a:solidFill>
                  <a:schemeClr val="bg2">
                    <a:lumMod val="50000"/>
                  </a:schemeClr>
                </a:solidFill>
              </a:rPr>
              <a:t> </a:t>
            </a:r>
            <a:r>
              <a:rPr lang="sl-SI" sz="2400" b="1" i="1" dirty="0" err="1">
                <a:solidFill>
                  <a:schemeClr val="bg2">
                    <a:lumMod val="50000"/>
                  </a:schemeClr>
                </a:solidFill>
              </a:rPr>
              <a:t>Classico</a:t>
            </a:r>
            <a:r>
              <a:rPr lang="sl-SI" sz="2400" b="1" i="1" dirty="0">
                <a:solidFill>
                  <a:schemeClr val="bg2">
                    <a:lumMod val="50000"/>
                  </a:schemeClr>
                </a:solidFill>
              </a:rPr>
              <a:t> Carducci </a:t>
            </a:r>
            <a:r>
              <a:rPr lang="sl-SI" sz="2400" b="1" i="1" dirty="0" err="1">
                <a:solidFill>
                  <a:schemeClr val="bg2">
                    <a:lumMod val="50000"/>
                  </a:schemeClr>
                </a:solidFill>
              </a:rPr>
              <a:t>Cassino</a:t>
            </a:r>
            <a:r>
              <a:rPr lang="sl-SI" sz="2400" b="1" i="1" dirty="0">
                <a:solidFill>
                  <a:schemeClr val="bg2">
                    <a:lumMod val="50000"/>
                  </a:schemeClr>
                </a:solidFill>
              </a:rPr>
              <a:t>, </a:t>
            </a:r>
            <a:r>
              <a:rPr lang="sl-SI" sz="2400" b="1" i="1" dirty="0" err="1">
                <a:solidFill>
                  <a:srgbClr val="00B050"/>
                </a:solidFill>
              </a:rPr>
              <a:t>Italy</a:t>
            </a:r>
            <a:r>
              <a:rPr lang="sl-SI" sz="2400" b="1" i="1" dirty="0">
                <a:solidFill>
                  <a:schemeClr val="bg2">
                    <a:lumMod val="50000"/>
                  </a:schemeClr>
                </a:solidFill>
              </a:rPr>
              <a:t> </a:t>
            </a:r>
            <a:r>
              <a:rPr lang="sl-SI" sz="2400" b="1" i="1" dirty="0" smtClean="0">
                <a:solidFill>
                  <a:schemeClr val="bg2">
                    <a:lumMod val="50000"/>
                  </a:schemeClr>
                </a:solidFill>
              </a:rPr>
              <a:t>– koordinatorica </a:t>
            </a:r>
            <a:r>
              <a:rPr lang="sl-SI" sz="2400" b="1" i="1" dirty="0" err="1">
                <a:solidFill>
                  <a:schemeClr val="bg2">
                    <a:lumMod val="50000"/>
                  </a:schemeClr>
                </a:solidFill>
              </a:rPr>
              <a:t>Patricia</a:t>
            </a:r>
            <a:r>
              <a:rPr lang="sl-SI" sz="2400" b="1" i="1" dirty="0">
                <a:solidFill>
                  <a:schemeClr val="bg2">
                    <a:lumMod val="50000"/>
                  </a:schemeClr>
                </a:solidFill>
              </a:rPr>
              <a:t> </a:t>
            </a:r>
            <a:r>
              <a:rPr lang="sl-SI" sz="2400" b="1" i="1" dirty="0" err="1">
                <a:solidFill>
                  <a:schemeClr val="bg2">
                    <a:lumMod val="50000"/>
                  </a:schemeClr>
                </a:solidFill>
              </a:rPr>
              <a:t>Damato</a:t>
            </a:r>
            <a:r>
              <a:rPr lang="sl-SI" sz="2400" b="1" i="1" dirty="0">
                <a:solidFill>
                  <a:schemeClr val="bg2">
                    <a:lumMod val="50000"/>
                  </a:schemeClr>
                </a:solidFill>
              </a:rPr>
              <a:t> </a:t>
            </a:r>
            <a:endParaRPr lang="sl-SI" sz="2400" dirty="0">
              <a:solidFill>
                <a:schemeClr val="bg2">
                  <a:lumMod val="50000"/>
                </a:schemeClr>
              </a:solidFill>
            </a:endParaRPr>
          </a:p>
          <a:p>
            <a:r>
              <a:rPr lang="sl-SI" sz="2400" b="1" i="1" dirty="0" err="1">
                <a:solidFill>
                  <a:schemeClr val="bg2">
                    <a:lumMod val="50000"/>
                  </a:schemeClr>
                </a:solidFill>
              </a:rPr>
              <a:t>Zespol</a:t>
            </a:r>
            <a:r>
              <a:rPr lang="sl-SI" sz="2400" b="1" i="1" dirty="0">
                <a:solidFill>
                  <a:schemeClr val="bg2">
                    <a:lumMod val="50000"/>
                  </a:schemeClr>
                </a:solidFill>
              </a:rPr>
              <a:t> </a:t>
            </a:r>
            <a:r>
              <a:rPr lang="sl-SI" sz="2400" b="1" i="1" dirty="0" err="1">
                <a:solidFill>
                  <a:schemeClr val="bg2">
                    <a:lumMod val="50000"/>
                  </a:schemeClr>
                </a:solidFill>
              </a:rPr>
              <a:t>Szkol</a:t>
            </a:r>
            <a:r>
              <a:rPr lang="sl-SI" sz="2400" b="1" i="1" dirty="0">
                <a:solidFill>
                  <a:schemeClr val="bg2">
                    <a:lumMod val="50000"/>
                  </a:schemeClr>
                </a:solidFill>
              </a:rPr>
              <a:t> </a:t>
            </a:r>
            <a:r>
              <a:rPr lang="sl-SI" sz="2400" b="1" i="1" dirty="0" err="1">
                <a:solidFill>
                  <a:schemeClr val="bg2">
                    <a:lumMod val="50000"/>
                  </a:schemeClr>
                </a:solidFill>
              </a:rPr>
              <a:t>Samorzadowych</a:t>
            </a:r>
            <a:r>
              <a:rPr lang="sl-SI" sz="2400" b="1" i="1" dirty="0">
                <a:solidFill>
                  <a:schemeClr val="bg2">
                    <a:lumMod val="50000"/>
                  </a:schemeClr>
                </a:solidFill>
              </a:rPr>
              <a:t> w </a:t>
            </a:r>
            <a:r>
              <a:rPr lang="sl-SI" sz="2400" b="1" i="1" dirty="0" err="1">
                <a:solidFill>
                  <a:schemeClr val="bg2">
                    <a:lumMod val="50000"/>
                  </a:schemeClr>
                </a:solidFill>
              </a:rPr>
              <a:t>Reyowcu</a:t>
            </a:r>
            <a:r>
              <a:rPr lang="sl-SI" sz="2400" b="1" i="1" dirty="0">
                <a:solidFill>
                  <a:schemeClr val="bg2">
                    <a:lumMod val="50000"/>
                  </a:schemeClr>
                </a:solidFill>
              </a:rPr>
              <a:t> </a:t>
            </a:r>
            <a:r>
              <a:rPr lang="sl-SI" sz="2400" b="1" i="1" dirty="0" err="1">
                <a:solidFill>
                  <a:schemeClr val="bg2">
                    <a:lumMod val="50000"/>
                  </a:schemeClr>
                </a:solidFill>
              </a:rPr>
              <a:t>Fabrycznym</a:t>
            </a:r>
            <a:r>
              <a:rPr lang="sl-SI" sz="2400" b="1" i="1" dirty="0">
                <a:solidFill>
                  <a:schemeClr val="bg2">
                    <a:lumMod val="50000"/>
                  </a:schemeClr>
                </a:solidFill>
              </a:rPr>
              <a:t>, </a:t>
            </a:r>
            <a:r>
              <a:rPr lang="sl-SI" sz="2400" b="1" i="1" dirty="0" err="1">
                <a:solidFill>
                  <a:schemeClr val="bg2">
                    <a:lumMod val="50000"/>
                  </a:schemeClr>
                </a:solidFill>
              </a:rPr>
              <a:t>Rajowiec</a:t>
            </a:r>
            <a:r>
              <a:rPr lang="sl-SI" sz="2400" b="1" i="1" dirty="0">
                <a:solidFill>
                  <a:schemeClr val="bg2">
                    <a:lumMod val="50000"/>
                  </a:schemeClr>
                </a:solidFill>
              </a:rPr>
              <a:t> </a:t>
            </a:r>
            <a:r>
              <a:rPr lang="sl-SI" sz="2400" b="1" i="1" dirty="0" err="1">
                <a:solidFill>
                  <a:schemeClr val="bg2">
                    <a:lumMod val="50000"/>
                  </a:schemeClr>
                </a:solidFill>
              </a:rPr>
              <a:t>Fabryczny</a:t>
            </a:r>
            <a:r>
              <a:rPr lang="sl-SI" sz="2400" b="1" i="1" dirty="0">
                <a:solidFill>
                  <a:schemeClr val="bg2">
                    <a:lumMod val="50000"/>
                  </a:schemeClr>
                </a:solidFill>
              </a:rPr>
              <a:t>, </a:t>
            </a:r>
            <a:r>
              <a:rPr lang="sl-SI" sz="2400" b="1" i="1" dirty="0">
                <a:solidFill>
                  <a:srgbClr val="00B050"/>
                </a:solidFill>
              </a:rPr>
              <a:t>Poland</a:t>
            </a:r>
            <a:r>
              <a:rPr lang="sl-SI" sz="2400" b="1" i="1" dirty="0">
                <a:solidFill>
                  <a:schemeClr val="bg2">
                    <a:lumMod val="50000"/>
                  </a:schemeClr>
                </a:solidFill>
              </a:rPr>
              <a:t> - koordinator Marek </a:t>
            </a:r>
            <a:r>
              <a:rPr lang="sl-SI" sz="2400" b="1" i="1" dirty="0" err="1">
                <a:solidFill>
                  <a:schemeClr val="bg2">
                    <a:lumMod val="50000"/>
                  </a:schemeClr>
                </a:solidFill>
              </a:rPr>
              <a:t>Krzywicki</a:t>
            </a:r>
            <a:r>
              <a:rPr lang="sl-SI" sz="2400" b="1" i="1" dirty="0">
                <a:solidFill>
                  <a:schemeClr val="bg2">
                    <a:lumMod val="50000"/>
                  </a:schemeClr>
                </a:solidFill>
              </a:rPr>
              <a:t>, </a:t>
            </a:r>
            <a:endParaRPr lang="sl-SI" sz="2400" dirty="0">
              <a:solidFill>
                <a:schemeClr val="bg2">
                  <a:lumMod val="50000"/>
                </a:schemeClr>
              </a:solidFill>
            </a:endParaRPr>
          </a:p>
          <a:p>
            <a:r>
              <a:rPr lang="sl-SI" sz="2400" b="1" i="1" dirty="0" err="1" smtClean="0">
                <a:solidFill>
                  <a:schemeClr val="bg2">
                    <a:lumMod val="50000"/>
                  </a:schemeClr>
                </a:solidFill>
              </a:rPr>
              <a:t>Agrupamento</a:t>
            </a:r>
            <a:r>
              <a:rPr lang="sl-SI" sz="2400" b="1" i="1" dirty="0" smtClean="0">
                <a:solidFill>
                  <a:schemeClr val="bg2">
                    <a:lumMod val="50000"/>
                  </a:schemeClr>
                </a:solidFill>
              </a:rPr>
              <a:t> </a:t>
            </a:r>
            <a:r>
              <a:rPr lang="sl-SI" sz="2400" b="1" i="1" dirty="0">
                <a:solidFill>
                  <a:schemeClr val="bg2">
                    <a:lumMod val="50000"/>
                  </a:schemeClr>
                </a:solidFill>
              </a:rPr>
              <a:t>de </a:t>
            </a:r>
            <a:r>
              <a:rPr lang="sl-SI" sz="2400" b="1" i="1" dirty="0" err="1">
                <a:solidFill>
                  <a:schemeClr val="bg2">
                    <a:lumMod val="50000"/>
                  </a:schemeClr>
                </a:solidFill>
              </a:rPr>
              <a:t>Escolas</a:t>
            </a:r>
            <a:r>
              <a:rPr lang="sl-SI" sz="2400" b="1" i="1" dirty="0">
                <a:solidFill>
                  <a:schemeClr val="bg2">
                    <a:lumMod val="50000"/>
                  </a:schemeClr>
                </a:solidFill>
              </a:rPr>
              <a:t> do </a:t>
            </a:r>
            <a:r>
              <a:rPr lang="sl-SI" sz="2400" b="1" i="1" dirty="0" err="1">
                <a:solidFill>
                  <a:schemeClr val="bg2">
                    <a:lumMod val="50000"/>
                  </a:schemeClr>
                </a:solidFill>
              </a:rPr>
              <a:t>Fundao</a:t>
            </a:r>
            <a:r>
              <a:rPr lang="sl-SI" sz="2400" b="1" i="1" dirty="0">
                <a:solidFill>
                  <a:schemeClr val="bg2">
                    <a:lumMod val="50000"/>
                  </a:schemeClr>
                </a:solidFill>
              </a:rPr>
              <a:t>, </a:t>
            </a:r>
            <a:r>
              <a:rPr lang="sl-SI" sz="2400" b="1" i="1" dirty="0" err="1">
                <a:solidFill>
                  <a:schemeClr val="bg2">
                    <a:lumMod val="50000"/>
                  </a:schemeClr>
                </a:solidFill>
              </a:rPr>
              <a:t>Fundao</a:t>
            </a:r>
            <a:r>
              <a:rPr lang="sl-SI" sz="2400" b="1" i="1" dirty="0">
                <a:solidFill>
                  <a:schemeClr val="bg2">
                    <a:lumMod val="50000"/>
                  </a:schemeClr>
                </a:solidFill>
              </a:rPr>
              <a:t>, </a:t>
            </a:r>
            <a:r>
              <a:rPr lang="sl-SI" sz="2400" b="1" i="1" dirty="0" err="1">
                <a:solidFill>
                  <a:srgbClr val="00B050"/>
                </a:solidFill>
              </a:rPr>
              <a:t>Portugal</a:t>
            </a:r>
            <a:r>
              <a:rPr lang="sl-SI" sz="2400" b="1" i="1" dirty="0">
                <a:solidFill>
                  <a:schemeClr val="bg2">
                    <a:lumMod val="50000"/>
                  </a:schemeClr>
                </a:solidFill>
              </a:rPr>
              <a:t> –koordinator </a:t>
            </a:r>
            <a:r>
              <a:rPr lang="sl-SI" sz="2400" b="1" i="1" dirty="0" err="1">
                <a:solidFill>
                  <a:schemeClr val="bg2">
                    <a:lumMod val="50000"/>
                  </a:schemeClr>
                </a:solidFill>
              </a:rPr>
              <a:t>Joao</a:t>
            </a:r>
            <a:r>
              <a:rPr lang="sl-SI" sz="2400" b="1" i="1" dirty="0">
                <a:solidFill>
                  <a:schemeClr val="bg2">
                    <a:lumMod val="50000"/>
                  </a:schemeClr>
                </a:solidFill>
              </a:rPr>
              <a:t> </a:t>
            </a:r>
            <a:r>
              <a:rPr lang="sl-SI" sz="2400" b="1" i="1" dirty="0" err="1">
                <a:solidFill>
                  <a:schemeClr val="bg2">
                    <a:lumMod val="50000"/>
                  </a:schemeClr>
                </a:solidFill>
              </a:rPr>
              <a:t>Teodosio</a:t>
            </a:r>
            <a:r>
              <a:rPr lang="sl-SI" sz="2400" b="1" i="1" dirty="0">
                <a:solidFill>
                  <a:schemeClr val="bg2">
                    <a:lumMod val="50000"/>
                  </a:schemeClr>
                </a:solidFill>
              </a:rPr>
              <a:t> </a:t>
            </a:r>
            <a:endParaRPr lang="sl-SI" sz="2400" b="1" i="1" dirty="0" smtClean="0">
              <a:solidFill>
                <a:schemeClr val="bg2">
                  <a:lumMod val="50000"/>
                </a:schemeClr>
              </a:solidFill>
            </a:endParaRPr>
          </a:p>
          <a:p>
            <a:r>
              <a:rPr lang="sl-SI" sz="2400" b="1" i="1" dirty="0" smtClean="0">
                <a:solidFill>
                  <a:schemeClr val="bg2">
                    <a:lumMod val="50000"/>
                  </a:schemeClr>
                </a:solidFill>
              </a:rPr>
              <a:t>Osnovna šola Cvetka Golarja, Škofja Loka, </a:t>
            </a:r>
            <a:r>
              <a:rPr lang="sl-SI" sz="2400" b="1" i="1" dirty="0" smtClean="0">
                <a:solidFill>
                  <a:srgbClr val="00B050"/>
                </a:solidFill>
              </a:rPr>
              <a:t>Slovenija </a:t>
            </a:r>
            <a:r>
              <a:rPr lang="sl-SI" sz="2400" b="1" i="1" dirty="0" smtClean="0">
                <a:solidFill>
                  <a:schemeClr val="bg2">
                    <a:lumMod val="50000"/>
                  </a:schemeClr>
                </a:solidFill>
              </a:rPr>
              <a:t>– koordinatorica Zorica </a:t>
            </a:r>
            <a:r>
              <a:rPr lang="sl-SI" sz="2400" b="1" i="1" dirty="0" err="1" smtClean="0">
                <a:solidFill>
                  <a:schemeClr val="bg2">
                    <a:lumMod val="50000"/>
                  </a:schemeClr>
                </a:solidFill>
              </a:rPr>
              <a:t>Kozelj</a:t>
            </a:r>
            <a:endParaRPr lang="sl-SI" sz="2400" dirty="0">
              <a:solidFill>
                <a:schemeClr val="bg2">
                  <a:lumMod val="50000"/>
                </a:schemeClr>
              </a:solidFill>
            </a:endParaRPr>
          </a:p>
        </p:txBody>
      </p:sp>
    </p:spTree>
    <p:extLst>
      <p:ext uri="{BB962C8B-B14F-4D97-AF65-F5344CB8AC3E}">
        <p14:creationId xmlns:p14="http://schemas.microsoft.com/office/powerpoint/2010/main" val="2713023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b="1" dirty="0" smtClean="0">
                <a:solidFill>
                  <a:srgbClr val="00B050"/>
                </a:solidFill>
              </a:rPr>
              <a:t>Sporočilo evropskega komisarja za kulturo, šolstvo, mlade in šport </a:t>
            </a:r>
            <a:endParaRPr lang="sl-SI" b="1" dirty="0">
              <a:solidFill>
                <a:srgbClr val="00B050"/>
              </a:solidFill>
            </a:endParaRPr>
          </a:p>
        </p:txBody>
      </p:sp>
      <p:sp>
        <p:nvSpPr>
          <p:cNvPr id="3" name="Označba mesta vsebine 2"/>
          <p:cNvSpPr>
            <a:spLocks noGrp="1"/>
          </p:cNvSpPr>
          <p:nvPr>
            <p:ph idx="1"/>
          </p:nvPr>
        </p:nvSpPr>
        <p:spPr>
          <a:xfrm>
            <a:off x="680320" y="1989144"/>
            <a:ext cx="9613861" cy="4231352"/>
          </a:xfrm>
        </p:spPr>
        <p:txBody>
          <a:bodyPr>
            <a:noAutofit/>
          </a:bodyPr>
          <a:lstStyle/>
          <a:p>
            <a:r>
              <a:rPr lang="sl-SI" sz="2400" i="1" dirty="0">
                <a:solidFill>
                  <a:schemeClr val="bg2">
                    <a:lumMod val="50000"/>
                  </a:schemeClr>
                </a:solidFill>
              </a:rPr>
              <a:t>Evropa ima dolžnost, da svoje temeljne vrednote – svobodo, enakost, pluralizem, strpnost, pravičnost in solidarnost – prenese na naslednje generacije. Velik del tega pomembnega ozaveščanja poteka v učilnicah vrtcev, srednjih šol in univerz. Izobraževanje ne razvija le znanj in spretnosti, temveč mladim tudi pomaga, da postanejo odgovorni, odprti člani družbe, ki bodo spoštovali druge. Zato moramo ustrezno vlagati v učitelje, ki usmerjajo naše otroke in jih pripravljajo na življenje. Učiteljski poklic bi moral imeti največji </a:t>
            </a:r>
            <a:r>
              <a:rPr lang="sl-SI" sz="2400" i="1" dirty="0" smtClean="0">
                <a:solidFill>
                  <a:schemeClr val="bg2">
                    <a:lumMod val="50000"/>
                  </a:schemeClr>
                </a:solidFill>
              </a:rPr>
              <a:t>ugled.</a:t>
            </a:r>
          </a:p>
          <a:p>
            <a:pPr marL="0" indent="0">
              <a:buNone/>
            </a:pPr>
            <a:r>
              <a:rPr lang="sl-SI" sz="2400" dirty="0">
                <a:solidFill>
                  <a:schemeClr val="accent4">
                    <a:lumMod val="75000"/>
                  </a:schemeClr>
                </a:solidFill>
              </a:rPr>
              <a:t> </a:t>
            </a:r>
            <a:r>
              <a:rPr lang="sl-SI" sz="2400" dirty="0" smtClean="0">
                <a:solidFill>
                  <a:schemeClr val="accent4">
                    <a:lumMod val="75000"/>
                  </a:schemeClr>
                </a:solidFill>
              </a:rPr>
              <a:t> Tibor </a:t>
            </a:r>
            <a:r>
              <a:rPr lang="sl-SI" sz="2400" dirty="0" err="1" smtClean="0">
                <a:solidFill>
                  <a:schemeClr val="accent4">
                    <a:lumMod val="75000"/>
                  </a:schemeClr>
                </a:solidFill>
              </a:rPr>
              <a:t>Navracsis</a:t>
            </a:r>
            <a:r>
              <a:rPr lang="sl-SI" sz="2400" dirty="0" smtClean="0">
                <a:solidFill>
                  <a:schemeClr val="accent4">
                    <a:lumMod val="75000"/>
                  </a:schemeClr>
                </a:solidFill>
              </a:rPr>
              <a:t>, </a:t>
            </a:r>
            <a:r>
              <a:rPr lang="sl-SI" sz="2400" i="1" dirty="0" smtClean="0"/>
              <a:t>evropski </a:t>
            </a:r>
            <a:r>
              <a:rPr lang="sl-SI" sz="2400" i="1" dirty="0"/>
              <a:t>komisar za </a:t>
            </a:r>
            <a:r>
              <a:rPr lang="sl-SI" sz="2400" i="1" dirty="0" smtClean="0"/>
              <a:t>šolstvo</a:t>
            </a:r>
            <a:endParaRPr lang="sl-SI" sz="2400" dirty="0"/>
          </a:p>
        </p:txBody>
      </p:sp>
    </p:spTree>
    <p:extLst>
      <p:ext uri="{BB962C8B-B14F-4D97-AF65-F5344CB8AC3E}">
        <p14:creationId xmlns:p14="http://schemas.microsoft.com/office/powerpoint/2010/main" val="33748892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963656" y="572924"/>
            <a:ext cx="9613861" cy="1080938"/>
          </a:xfrm>
        </p:spPr>
        <p:txBody>
          <a:bodyPr>
            <a:normAutofit/>
          </a:bodyPr>
          <a:lstStyle/>
          <a:p>
            <a:r>
              <a:rPr lang="sl-SI" sz="4400" b="1" dirty="0" smtClean="0">
                <a:solidFill>
                  <a:srgbClr val="00B050"/>
                </a:solidFill>
              </a:rPr>
              <a:t>AKTIVNOSTI</a:t>
            </a:r>
            <a:endParaRPr lang="sl-SI" sz="4400" b="1" dirty="0">
              <a:solidFill>
                <a:srgbClr val="00B050"/>
              </a:solidFill>
            </a:endParaRPr>
          </a:p>
        </p:txBody>
      </p:sp>
      <p:sp>
        <p:nvSpPr>
          <p:cNvPr id="3" name="Označba mesta vsebine 2"/>
          <p:cNvSpPr>
            <a:spLocks noGrp="1"/>
          </p:cNvSpPr>
          <p:nvPr>
            <p:ph idx="1"/>
          </p:nvPr>
        </p:nvSpPr>
        <p:spPr>
          <a:xfrm>
            <a:off x="783352" y="1442434"/>
            <a:ext cx="9613861" cy="4906851"/>
          </a:xfrm>
        </p:spPr>
        <p:txBody>
          <a:bodyPr>
            <a:noAutofit/>
          </a:bodyPr>
          <a:lstStyle/>
          <a:p>
            <a:r>
              <a:rPr lang="sl-SI" sz="2400" b="1" i="1" dirty="0">
                <a:solidFill>
                  <a:schemeClr val="bg2">
                    <a:lumMod val="50000"/>
                  </a:schemeClr>
                </a:solidFill>
              </a:rPr>
              <a:t>Rdeča nit projekta PEER LEARNING METHOD (spodbujati in usposobiti učence, da pomagajo učno šibkejšim </a:t>
            </a:r>
            <a:r>
              <a:rPr lang="sl-SI" sz="2400" b="1" i="1" dirty="0" smtClean="0">
                <a:solidFill>
                  <a:schemeClr val="bg2">
                    <a:lumMod val="50000"/>
                  </a:schemeClr>
                </a:solidFill>
              </a:rPr>
              <a:t>učencem, </a:t>
            </a:r>
            <a:r>
              <a:rPr lang="sl-SI" sz="2400" b="1" i="1" dirty="0">
                <a:solidFill>
                  <a:schemeClr val="bg2">
                    <a:lumMod val="50000"/>
                  </a:schemeClr>
                </a:solidFill>
              </a:rPr>
              <a:t>da napredujejo pri učnem </a:t>
            </a:r>
            <a:r>
              <a:rPr lang="sl-SI" sz="2400" b="1" i="1" dirty="0" smtClean="0">
                <a:solidFill>
                  <a:schemeClr val="bg2">
                    <a:lumMod val="50000"/>
                  </a:schemeClr>
                </a:solidFill>
              </a:rPr>
              <a:t>uspehu, </a:t>
            </a:r>
            <a:r>
              <a:rPr lang="sl-SI" sz="2400" b="1" i="1" dirty="0">
                <a:solidFill>
                  <a:schemeClr val="bg2">
                    <a:lumMod val="50000"/>
                  </a:schemeClr>
                </a:solidFill>
              </a:rPr>
              <a:t>dvigu samopodobe in osebnem razvoju</a:t>
            </a:r>
            <a:r>
              <a:rPr lang="sl-SI" sz="2400" b="1" i="1" dirty="0" smtClean="0">
                <a:solidFill>
                  <a:schemeClr val="bg2">
                    <a:lumMod val="50000"/>
                  </a:schemeClr>
                </a:solidFill>
              </a:rPr>
              <a:t>), in sicer v okviru pouka (DP, med rednim poukom, OPB).</a:t>
            </a:r>
          </a:p>
          <a:p>
            <a:r>
              <a:rPr lang="sl-SI" sz="2400" b="1" i="1" dirty="0" smtClean="0">
                <a:solidFill>
                  <a:schemeClr val="bg2">
                    <a:lumMod val="50000"/>
                  </a:schemeClr>
                </a:solidFill>
              </a:rPr>
              <a:t>To poteka že nekaj časa. </a:t>
            </a:r>
            <a:r>
              <a:rPr lang="sl-SI" sz="2400" b="1" i="1" dirty="0" smtClean="0">
                <a:solidFill>
                  <a:srgbClr val="00B050"/>
                </a:solidFill>
              </a:rPr>
              <a:t>Vsem sodelujočim učiteljem HVALA za sodelovanje.</a:t>
            </a:r>
            <a:r>
              <a:rPr lang="sl-SI" sz="2800" b="1" dirty="0" smtClean="0">
                <a:solidFill>
                  <a:srgbClr val="00B050"/>
                </a:solidFill>
                <a:sym typeface="Wingdings"/>
              </a:rPr>
              <a:t></a:t>
            </a:r>
            <a:endParaRPr lang="sl-SI" sz="2800" dirty="0" smtClean="0">
              <a:solidFill>
                <a:srgbClr val="00B050"/>
              </a:solidFill>
            </a:endParaRPr>
          </a:p>
          <a:p>
            <a:pPr lvl="0"/>
            <a:r>
              <a:rPr lang="sl-SI" sz="2400" b="1" i="1" dirty="0">
                <a:solidFill>
                  <a:schemeClr val="bg2">
                    <a:lumMod val="50000"/>
                  </a:schemeClr>
                </a:solidFill>
              </a:rPr>
              <a:t>T</a:t>
            </a:r>
            <a:r>
              <a:rPr lang="sl-SI" sz="2400" b="1" i="1" dirty="0" smtClean="0">
                <a:solidFill>
                  <a:schemeClr val="bg2">
                    <a:lumMod val="50000"/>
                  </a:schemeClr>
                </a:solidFill>
              </a:rPr>
              <a:t>a </a:t>
            </a:r>
            <a:r>
              <a:rPr lang="sl-SI" sz="2400" b="1" i="1" dirty="0">
                <a:solidFill>
                  <a:schemeClr val="bg2">
                    <a:lumMod val="50000"/>
                  </a:schemeClr>
                </a:solidFill>
              </a:rPr>
              <a:t>metoda mora predstavljati primer dobre </a:t>
            </a:r>
            <a:r>
              <a:rPr lang="sl-SI" sz="2400" b="1" i="1" dirty="0" smtClean="0">
                <a:solidFill>
                  <a:schemeClr val="bg2">
                    <a:lumMod val="50000"/>
                  </a:schemeClr>
                </a:solidFill>
              </a:rPr>
              <a:t>prakse konstantno </a:t>
            </a:r>
            <a:r>
              <a:rPr lang="sl-SI" sz="2400" b="1" i="1" dirty="0">
                <a:solidFill>
                  <a:schemeClr val="bg2">
                    <a:lumMod val="50000"/>
                  </a:schemeClr>
                </a:solidFill>
              </a:rPr>
              <a:t>v okviru  DP</a:t>
            </a:r>
            <a:r>
              <a:rPr lang="sl-SI" sz="2400" b="1" i="1" dirty="0" smtClean="0">
                <a:solidFill>
                  <a:schemeClr val="bg2">
                    <a:lumMod val="50000"/>
                  </a:schemeClr>
                </a:solidFill>
              </a:rPr>
              <a:t>, OPB, </a:t>
            </a:r>
            <a:r>
              <a:rPr lang="sl-SI" sz="2400" b="1" i="1" dirty="0">
                <a:solidFill>
                  <a:schemeClr val="bg2">
                    <a:lumMod val="50000"/>
                  </a:schemeClr>
                </a:solidFill>
              </a:rPr>
              <a:t>– </a:t>
            </a:r>
            <a:r>
              <a:rPr lang="sl-SI" sz="2400" b="1" i="1" dirty="0" err="1">
                <a:solidFill>
                  <a:schemeClr val="bg2">
                    <a:lumMod val="50000"/>
                  </a:schemeClr>
                </a:solidFill>
              </a:rPr>
              <a:t>peer</a:t>
            </a:r>
            <a:r>
              <a:rPr lang="sl-SI" sz="2400" b="1" i="1" dirty="0">
                <a:solidFill>
                  <a:schemeClr val="bg2">
                    <a:lumMod val="50000"/>
                  </a:schemeClr>
                </a:solidFill>
              </a:rPr>
              <a:t> </a:t>
            </a:r>
            <a:r>
              <a:rPr lang="sl-SI" sz="2400" b="1" i="1" dirty="0" err="1">
                <a:solidFill>
                  <a:schemeClr val="bg2">
                    <a:lumMod val="50000"/>
                  </a:schemeClr>
                </a:solidFill>
              </a:rPr>
              <a:t>learning</a:t>
            </a:r>
            <a:r>
              <a:rPr lang="sl-SI" sz="2400" b="1" i="1" dirty="0">
                <a:solidFill>
                  <a:schemeClr val="bg2">
                    <a:lumMod val="50000"/>
                  </a:schemeClr>
                </a:solidFill>
              </a:rPr>
              <a:t> </a:t>
            </a:r>
            <a:r>
              <a:rPr lang="sl-SI" sz="2400" b="1" i="1" dirty="0" err="1">
                <a:solidFill>
                  <a:schemeClr val="bg2">
                    <a:lumMod val="50000"/>
                  </a:schemeClr>
                </a:solidFill>
              </a:rPr>
              <a:t>method</a:t>
            </a:r>
            <a:r>
              <a:rPr lang="sl-SI" sz="2400" b="1" i="1" dirty="0">
                <a:solidFill>
                  <a:schemeClr val="bg2">
                    <a:lumMod val="50000"/>
                  </a:schemeClr>
                </a:solidFill>
              </a:rPr>
              <a:t> (nadzorovano s strani </a:t>
            </a:r>
            <a:r>
              <a:rPr lang="sl-SI" sz="2400" b="1" i="1" dirty="0" smtClean="0">
                <a:solidFill>
                  <a:schemeClr val="bg2">
                    <a:lumMod val="50000"/>
                  </a:schemeClr>
                </a:solidFill>
              </a:rPr>
              <a:t>NA – znižanje fin. sredstev, </a:t>
            </a:r>
            <a:r>
              <a:rPr lang="sl-SI" sz="2400" b="1" i="1" dirty="0" err="1">
                <a:solidFill>
                  <a:schemeClr val="bg2">
                    <a:lumMod val="50000"/>
                  </a:schemeClr>
                </a:solidFill>
              </a:rPr>
              <a:t>časovnica</a:t>
            </a:r>
            <a:r>
              <a:rPr lang="sl-SI" sz="2400" b="1" i="1" dirty="0">
                <a:solidFill>
                  <a:schemeClr val="bg2">
                    <a:lumMod val="50000"/>
                  </a:schemeClr>
                </a:solidFill>
              </a:rPr>
              <a:t>, imena učencev</a:t>
            </a:r>
            <a:r>
              <a:rPr lang="sl-SI" sz="2400" b="1" i="1" dirty="0" smtClean="0">
                <a:solidFill>
                  <a:schemeClr val="bg2">
                    <a:lumMod val="50000"/>
                  </a:schemeClr>
                </a:solidFill>
              </a:rPr>
              <a:t>, fotografije </a:t>
            </a:r>
            <a:r>
              <a:rPr lang="sl-SI" sz="2400" b="1" i="1" dirty="0">
                <a:solidFill>
                  <a:schemeClr val="bg2">
                    <a:lumMod val="50000"/>
                  </a:schemeClr>
                </a:solidFill>
              </a:rPr>
              <a:t>kot dokazno gradivo</a:t>
            </a:r>
            <a:r>
              <a:rPr lang="sl-SI" sz="2400" b="1" i="1" dirty="0" smtClean="0">
                <a:solidFill>
                  <a:schemeClr val="bg2">
                    <a:lumMod val="50000"/>
                  </a:schemeClr>
                </a:solidFill>
              </a:rPr>
              <a:t>), 3-mesečna poročila, vse aktivnosti glede na prijavnico) </a:t>
            </a:r>
            <a:endParaRPr lang="sl-SI" sz="2400" dirty="0">
              <a:solidFill>
                <a:schemeClr val="bg2">
                  <a:lumMod val="50000"/>
                </a:schemeClr>
              </a:solidFill>
            </a:endParaRPr>
          </a:p>
          <a:p>
            <a:pPr lvl="0"/>
            <a:endParaRPr lang="sl-SI" sz="800" dirty="0">
              <a:solidFill>
                <a:schemeClr val="bg2">
                  <a:lumMod val="50000"/>
                </a:schemeClr>
              </a:solidFill>
            </a:endParaRPr>
          </a:p>
        </p:txBody>
      </p:sp>
    </p:spTree>
    <p:extLst>
      <p:ext uri="{BB962C8B-B14F-4D97-AF65-F5344CB8AC3E}">
        <p14:creationId xmlns:p14="http://schemas.microsoft.com/office/powerpoint/2010/main" val="5862280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500017" y="856259"/>
            <a:ext cx="9613861" cy="1080938"/>
          </a:xfrm>
        </p:spPr>
        <p:txBody>
          <a:bodyPr>
            <a:normAutofit/>
          </a:bodyPr>
          <a:lstStyle/>
          <a:p>
            <a:r>
              <a:rPr lang="sl-SI" sz="4400" b="1" dirty="0" smtClean="0">
                <a:solidFill>
                  <a:srgbClr val="00B050"/>
                </a:solidFill>
              </a:rPr>
              <a:t>CILJI</a:t>
            </a:r>
            <a:endParaRPr lang="sl-SI" sz="4400" b="1" dirty="0">
              <a:solidFill>
                <a:srgbClr val="00B050"/>
              </a:solidFill>
            </a:endParaRPr>
          </a:p>
        </p:txBody>
      </p:sp>
      <p:sp>
        <p:nvSpPr>
          <p:cNvPr id="3" name="Označba mesta vsebine 2"/>
          <p:cNvSpPr>
            <a:spLocks noGrp="1"/>
          </p:cNvSpPr>
          <p:nvPr>
            <p:ph idx="1"/>
          </p:nvPr>
        </p:nvSpPr>
        <p:spPr>
          <a:xfrm>
            <a:off x="677334" y="1708879"/>
            <a:ext cx="9226520" cy="4586990"/>
          </a:xfrm>
        </p:spPr>
        <p:txBody>
          <a:bodyPr>
            <a:normAutofit/>
          </a:bodyPr>
          <a:lstStyle/>
          <a:p>
            <a:r>
              <a:rPr lang="sl-SI" sz="2400" b="1" i="1" dirty="0" smtClean="0"/>
              <a:t> </a:t>
            </a:r>
            <a:r>
              <a:rPr lang="sl-SI" sz="2400" b="1" dirty="0">
                <a:solidFill>
                  <a:schemeClr val="bg2">
                    <a:lumMod val="50000"/>
                  </a:schemeClr>
                </a:solidFill>
              </a:rPr>
              <a:t>spodbujanje učencev, da kaj storijo na svojo lastno pobudo</a:t>
            </a:r>
          </a:p>
          <a:p>
            <a:pPr lvl="0"/>
            <a:r>
              <a:rPr lang="sl-SI" sz="2400" b="1" dirty="0">
                <a:solidFill>
                  <a:schemeClr val="bg2">
                    <a:lumMod val="50000"/>
                  </a:schemeClr>
                </a:solidFill>
              </a:rPr>
              <a:t>razvijanje komunikacijskih spretnosti v angleščini</a:t>
            </a:r>
          </a:p>
          <a:p>
            <a:pPr lvl="0"/>
            <a:r>
              <a:rPr lang="sl-SI" sz="2400" b="1" dirty="0">
                <a:solidFill>
                  <a:schemeClr val="bg2">
                    <a:lumMod val="50000"/>
                  </a:schemeClr>
                </a:solidFill>
              </a:rPr>
              <a:t>razvijanje digitalnih kompetenc </a:t>
            </a:r>
            <a:r>
              <a:rPr lang="sl-SI" sz="2400" b="1" dirty="0" smtClean="0">
                <a:solidFill>
                  <a:schemeClr val="bg2">
                    <a:lumMod val="50000"/>
                  </a:schemeClr>
                </a:solidFill>
              </a:rPr>
              <a:t>(</a:t>
            </a:r>
            <a:r>
              <a:rPr lang="sl-SI" sz="2400" b="1" dirty="0" err="1" smtClean="0">
                <a:solidFill>
                  <a:schemeClr val="bg2">
                    <a:lumMod val="50000"/>
                  </a:schemeClr>
                </a:solidFill>
              </a:rPr>
              <a:t>eTwinning</a:t>
            </a:r>
            <a:r>
              <a:rPr lang="sl-SI" sz="2400" b="1" dirty="0">
                <a:solidFill>
                  <a:schemeClr val="bg2">
                    <a:lumMod val="50000"/>
                  </a:schemeClr>
                </a:solidFill>
              </a:rPr>
              <a:t>, </a:t>
            </a:r>
            <a:r>
              <a:rPr lang="sl-SI" sz="2400" b="1" dirty="0" err="1">
                <a:solidFill>
                  <a:schemeClr val="bg2">
                    <a:lumMod val="50000"/>
                  </a:schemeClr>
                </a:solidFill>
              </a:rPr>
              <a:t>Twin</a:t>
            </a:r>
            <a:r>
              <a:rPr lang="sl-SI" sz="2400" b="1" dirty="0">
                <a:solidFill>
                  <a:schemeClr val="bg2">
                    <a:lumMod val="50000"/>
                  </a:schemeClr>
                </a:solidFill>
              </a:rPr>
              <a:t> </a:t>
            </a:r>
            <a:r>
              <a:rPr lang="sl-SI" sz="2400" b="1" dirty="0" err="1">
                <a:solidFill>
                  <a:schemeClr val="bg2">
                    <a:lumMod val="50000"/>
                  </a:schemeClr>
                </a:solidFill>
              </a:rPr>
              <a:t>space</a:t>
            </a:r>
            <a:r>
              <a:rPr lang="sl-SI" sz="2400" b="1" dirty="0">
                <a:solidFill>
                  <a:schemeClr val="bg2">
                    <a:lumMod val="50000"/>
                  </a:schemeClr>
                </a:solidFill>
              </a:rPr>
              <a:t>, video </a:t>
            </a:r>
            <a:r>
              <a:rPr lang="sl-SI" sz="2400" b="1" dirty="0" err="1" smtClean="0">
                <a:solidFill>
                  <a:schemeClr val="bg2">
                    <a:lumMod val="50000"/>
                  </a:schemeClr>
                </a:solidFill>
              </a:rPr>
              <a:t>conferencing</a:t>
            </a:r>
            <a:r>
              <a:rPr lang="sl-SI" sz="2400" b="1" dirty="0" smtClean="0">
                <a:solidFill>
                  <a:schemeClr val="bg2">
                    <a:lumMod val="50000"/>
                  </a:schemeClr>
                </a:solidFill>
              </a:rPr>
              <a:t> …)</a:t>
            </a:r>
            <a:endParaRPr lang="sl-SI" sz="2400" b="1" dirty="0">
              <a:solidFill>
                <a:schemeClr val="bg2">
                  <a:lumMod val="50000"/>
                </a:schemeClr>
              </a:solidFill>
            </a:endParaRPr>
          </a:p>
          <a:p>
            <a:pPr lvl="0"/>
            <a:r>
              <a:rPr lang="sl-SI" sz="2400" b="1" dirty="0">
                <a:solidFill>
                  <a:schemeClr val="bg2">
                    <a:lumMod val="50000"/>
                  </a:schemeClr>
                </a:solidFill>
              </a:rPr>
              <a:t>socialno </a:t>
            </a:r>
            <a:r>
              <a:rPr lang="sl-SI" sz="2400" b="1" dirty="0" smtClean="0">
                <a:solidFill>
                  <a:schemeClr val="bg2">
                    <a:lumMod val="50000"/>
                  </a:schemeClr>
                </a:solidFill>
              </a:rPr>
              <a:t>vključevanje</a:t>
            </a:r>
          </a:p>
          <a:p>
            <a:r>
              <a:rPr lang="sl-SI" sz="2400" b="1" dirty="0">
                <a:solidFill>
                  <a:schemeClr val="bg2">
                    <a:lumMod val="50000"/>
                  </a:schemeClr>
                </a:solidFill>
              </a:rPr>
              <a:t>dvig motivacije za šolsko </a:t>
            </a:r>
            <a:r>
              <a:rPr lang="sl-SI" sz="2400" b="1" dirty="0" smtClean="0">
                <a:solidFill>
                  <a:schemeClr val="bg2">
                    <a:lumMod val="50000"/>
                  </a:schemeClr>
                </a:solidFill>
              </a:rPr>
              <a:t>delo</a:t>
            </a:r>
          </a:p>
          <a:p>
            <a:r>
              <a:rPr lang="sl-SI" sz="2400" b="1" dirty="0" smtClean="0">
                <a:solidFill>
                  <a:schemeClr val="bg2">
                    <a:lumMod val="50000"/>
                  </a:schemeClr>
                </a:solidFill>
              </a:rPr>
              <a:t>razvijanje strokovnega profila učitelja</a:t>
            </a:r>
          </a:p>
          <a:p>
            <a:r>
              <a:rPr lang="sl-SI" sz="2400" b="1" dirty="0">
                <a:solidFill>
                  <a:schemeClr val="bg2">
                    <a:lumMod val="50000"/>
                  </a:schemeClr>
                </a:solidFill>
              </a:rPr>
              <a:t>s</a:t>
            </a:r>
            <a:r>
              <a:rPr lang="sl-SI" sz="2400" b="1" dirty="0" smtClean="0">
                <a:solidFill>
                  <a:schemeClr val="bg2">
                    <a:lumMod val="50000"/>
                  </a:schemeClr>
                </a:solidFill>
              </a:rPr>
              <a:t>odelovanje z lokalno skupnostjo: MDC Blok, Radio Sora …</a:t>
            </a:r>
          </a:p>
          <a:p>
            <a:pPr marL="0" indent="0">
              <a:buNone/>
            </a:pPr>
            <a:r>
              <a:rPr lang="sl-SI" sz="2400" b="1" dirty="0" smtClean="0">
                <a:solidFill>
                  <a:schemeClr val="bg2">
                    <a:lumMod val="50000"/>
                  </a:schemeClr>
                </a:solidFill>
              </a:rPr>
              <a:t>(</a:t>
            </a:r>
            <a:r>
              <a:rPr lang="sl-SI" sz="2400" b="1" dirty="0" err="1" smtClean="0">
                <a:solidFill>
                  <a:schemeClr val="bg2">
                    <a:lumMod val="50000"/>
                  </a:schemeClr>
                </a:solidFill>
              </a:rPr>
              <a:t>diseminacija</a:t>
            </a:r>
            <a:r>
              <a:rPr lang="sl-SI" sz="2400" b="1" dirty="0" smtClean="0">
                <a:solidFill>
                  <a:schemeClr val="bg2">
                    <a:lumMod val="50000"/>
                  </a:schemeClr>
                </a:solidFill>
              </a:rPr>
              <a:t>)</a:t>
            </a:r>
            <a:endParaRPr lang="sl-SI" sz="2400" b="1" dirty="0">
              <a:solidFill>
                <a:schemeClr val="bg2">
                  <a:lumMod val="50000"/>
                </a:schemeClr>
              </a:solidFill>
            </a:endParaRPr>
          </a:p>
          <a:p>
            <a:pPr lvl="0"/>
            <a:endParaRPr lang="sl-SI" sz="2400" dirty="0">
              <a:solidFill>
                <a:schemeClr val="bg2">
                  <a:lumMod val="50000"/>
                </a:schemeClr>
              </a:solidFill>
            </a:endParaRPr>
          </a:p>
        </p:txBody>
      </p:sp>
    </p:spTree>
    <p:extLst>
      <p:ext uri="{BB962C8B-B14F-4D97-AF65-F5344CB8AC3E}">
        <p14:creationId xmlns:p14="http://schemas.microsoft.com/office/powerpoint/2010/main" val="15397872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solidFill>
                  <a:srgbClr val="00B050"/>
                </a:solidFill>
              </a:rPr>
              <a:t>TRANSNATIONAL MEETING BUKAREŠTA 20.—24. 10. 2015 - IZOBRAŽEVANJE</a:t>
            </a:r>
            <a:endParaRPr lang="sl-SI" dirty="0">
              <a:solidFill>
                <a:srgbClr val="00B050"/>
              </a:solidFill>
            </a:endParaRPr>
          </a:p>
        </p:txBody>
      </p:sp>
      <p:pic>
        <p:nvPicPr>
          <p:cNvPr id="4" name="Označba mesta vsebine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26524" y="1834167"/>
            <a:ext cx="7834315" cy="4566634"/>
          </a:xfrm>
        </p:spPr>
      </p:pic>
    </p:spTree>
    <p:extLst>
      <p:ext uri="{BB962C8B-B14F-4D97-AF65-F5344CB8AC3E}">
        <p14:creationId xmlns:p14="http://schemas.microsoft.com/office/powerpoint/2010/main" val="36750605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571745" y="766108"/>
            <a:ext cx="9613863" cy="1080937"/>
          </a:xfrm>
        </p:spPr>
        <p:txBody>
          <a:bodyPr/>
          <a:lstStyle/>
          <a:p>
            <a:r>
              <a:rPr lang="sl-SI" dirty="0" smtClean="0">
                <a:solidFill>
                  <a:srgbClr val="00B050"/>
                </a:solidFill>
              </a:rPr>
              <a:t>Šola </a:t>
            </a:r>
            <a:r>
              <a:rPr lang="sl-SI" dirty="0" err="1" smtClean="0">
                <a:solidFill>
                  <a:srgbClr val="00B050"/>
                </a:solidFill>
              </a:rPr>
              <a:t>Gimnaziala</a:t>
            </a:r>
            <a:r>
              <a:rPr lang="sl-SI" dirty="0" smtClean="0">
                <a:solidFill>
                  <a:srgbClr val="00B050"/>
                </a:solidFill>
              </a:rPr>
              <a:t> </a:t>
            </a:r>
            <a:r>
              <a:rPr lang="sl-SI" dirty="0" err="1" smtClean="0">
                <a:solidFill>
                  <a:srgbClr val="00B050"/>
                </a:solidFill>
              </a:rPr>
              <a:t>Scoala</a:t>
            </a:r>
            <a:r>
              <a:rPr lang="sl-SI" dirty="0" smtClean="0">
                <a:solidFill>
                  <a:srgbClr val="00B050"/>
                </a:solidFill>
              </a:rPr>
              <a:t> Margareta </a:t>
            </a:r>
            <a:r>
              <a:rPr lang="sl-SI" dirty="0" err="1">
                <a:solidFill>
                  <a:srgbClr val="00B050"/>
                </a:solidFill>
              </a:rPr>
              <a:t>P</a:t>
            </a:r>
            <a:r>
              <a:rPr lang="sl-SI" dirty="0" err="1" smtClean="0">
                <a:solidFill>
                  <a:srgbClr val="00B050"/>
                </a:solidFill>
              </a:rPr>
              <a:t>rincipesa</a:t>
            </a:r>
            <a:endParaRPr lang="sl-SI" dirty="0">
              <a:solidFill>
                <a:srgbClr val="00B050"/>
              </a:solidFill>
            </a:endParaRPr>
          </a:p>
        </p:txBody>
      </p:sp>
      <p:pic>
        <p:nvPicPr>
          <p:cNvPr id="7" name="Označba mesta vsebine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71745" y="1790162"/>
            <a:ext cx="4778676" cy="4544746"/>
          </a:xfrm>
        </p:spPr>
      </p:pic>
      <p:pic>
        <p:nvPicPr>
          <p:cNvPr id="8" name="Označba mesta vsebine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621527" y="2189407"/>
            <a:ext cx="6008095" cy="3746255"/>
          </a:xfrm>
        </p:spPr>
      </p:pic>
    </p:spTree>
    <p:extLst>
      <p:ext uri="{BB962C8B-B14F-4D97-AF65-F5344CB8AC3E}">
        <p14:creationId xmlns:p14="http://schemas.microsoft.com/office/powerpoint/2010/main" val="40369372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dirty="0" smtClean="0"/>
              <a:t>Izobraževanje: </a:t>
            </a:r>
            <a:r>
              <a:rPr lang="sl-SI" dirty="0" err="1" smtClean="0"/>
              <a:t>Children</a:t>
            </a:r>
            <a:r>
              <a:rPr lang="sl-SI" dirty="0" smtClean="0"/>
              <a:t> </a:t>
            </a:r>
            <a:r>
              <a:rPr lang="sl-SI" dirty="0" err="1" smtClean="0"/>
              <a:t>with</a:t>
            </a:r>
            <a:r>
              <a:rPr lang="sl-SI" dirty="0" smtClean="0"/>
              <a:t> </a:t>
            </a:r>
            <a:r>
              <a:rPr lang="sl-SI" dirty="0" err="1" smtClean="0"/>
              <a:t>learning</a:t>
            </a:r>
            <a:r>
              <a:rPr lang="sl-SI" dirty="0" smtClean="0"/>
              <a:t> </a:t>
            </a:r>
            <a:r>
              <a:rPr lang="sl-SI" dirty="0" err="1" smtClean="0"/>
              <a:t>difficulties</a:t>
            </a:r>
            <a:r>
              <a:rPr lang="sl-SI" dirty="0" smtClean="0"/>
              <a:t> (proces vključevanja)</a:t>
            </a:r>
            <a:endParaRPr lang="sl-SI" dirty="0"/>
          </a:p>
        </p:txBody>
      </p:sp>
      <p:pic>
        <p:nvPicPr>
          <p:cNvPr id="7" name="Označba mesta vsebine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50735" y="2084034"/>
            <a:ext cx="5087155" cy="3965195"/>
          </a:xfrm>
        </p:spPr>
      </p:pic>
      <p:pic>
        <p:nvPicPr>
          <p:cNvPr id="8" name="Označba mesta vsebine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643272" y="2149311"/>
            <a:ext cx="5866427" cy="3784891"/>
          </a:xfrm>
        </p:spPr>
      </p:pic>
    </p:spTree>
    <p:extLst>
      <p:ext uri="{BB962C8B-B14F-4D97-AF65-F5344CB8AC3E}">
        <p14:creationId xmlns:p14="http://schemas.microsoft.com/office/powerpoint/2010/main" val="18827195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Predstavitev mobilnosti</a:t>
            </a:r>
            <a:endParaRPr lang="sl-SI" dirty="0"/>
          </a:p>
        </p:txBody>
      </p:sp>
      <p:pic>
        <p:nvPicPr>
          <p:cNvPr id="7" name="Označba mesta vsebine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52246" y="1815921"/>
            <a:ext cx="5126431" cy="4344480"/>
          </a:xfrm>
        </p:spPr>
      </p:pic>
      <p:pic>
        <p:nvPicPr>
          <p:cNvPr id="8" name="Označba mesta vsebine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654675" y="2099256"/>
            <a:ext cx="6416648" cy="4061145"/>
          </a:xfrm>
        </p:spPr>
      </p:pic>
    </p:spTree>
    <p:extLst>
      <p:ext uri="{BB962C8B-B14F-4D97-AF65-F5344CB8AC3E}">
        <p14:creationId xmlns:p14="http://schemas.microsoft.com/office/powerpoint/2010/main" val="610883493"/>
      </p:ext>
    </p:extLst>
  </p:cSld>
  <p:clrMapOvr>
    <a:masterClrMapping/>
  </p:clrMapOvr>
  <p:timing>
    <p:tnLst>
      <p:par>
        <p:cTn id="1" dur="indefinite" restart="never" nodeType="tmRoot"/>
      </p:par>
    </p:tnLst>
  </p:timing>
</p:sld>
</file>

<file path=ppt/theme/theme1.xml><?xml version="1.0" encoding="utf-8"?>
<a:theme xmlns:a="http://schemas.openxmlformats.org/drawingml/2006/main" name="Gladko">
  <a:themeElements>
    <a:clrScheme name="Gladko">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Gladko">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ladko">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159</TotalTime>
  <Words>600</Words>
  <Application>Microsoft Office PowerPoint</Application>
  <PresentationFormat>Širokozaslonsko</PresentationFormat>
  <Paragraphs>57</Paragraphs>
  <Slides>16</Slides>
  <Notes>0</Notes>
  <HiddenSlides>0</HiddenSlides>
  <MMClips>0</MMClips>
  <ScaleCrop>false</ScaleCrop>
  <HeadingPairs>
    <vt:vector size="8" baseType="variant">
      <vt:variant>
        <vt:lpstr>Uporabljene pisave</vt:lpstr>
      </vt:variant>
      <vt:variant>
        <vt:i4>6</vt:i4>
      </vt:variant>
      <vt:variant>
        <vt:lpstr>Tema</vt:lpstr>
      </vt:variant>
      <vt:variant>
        <vt:i4>1</vt:i4>
      </vt:variant>
      <vt:variant>
        <vt:lpstr>Vdelani OLE strežniki</vt:lpstr>
      </vt:variant>
      <vt:variant>
        <vt:i4>1</vt:i4>
      </vt:variant>
      <vt:variant>
        <vt:lpstr>Naslovi diapozitivov</vt:lpstr>
      </vt:variant>
      <vt:variant>
        <vt:i4>16</vt:i4>
      </vt:variant>
    </vt:vector>
  </HeadingPairs>
  <TitlesOfParts>
    <vt:vector size="24" baseType="lpstr">
      <vt:lpstr>Arial</vt:lpstr>
      <vt:lpstr>Calibri</vt:lpstr>
      <vt:lpstr>Times New Roman</vt:lpstr>
      <vt:lpstr>Trebuchet MS</vt:lpstr>
      <vt:lpstr>Wingdings</vt:lpstr>
      <vt:lpstr>Wingdings 3</vt:lpstr>
      <vt:lpstr>Gladko</vt:lpstr>
      <vt:lpstr>Acrobat Document</vt:lpstr>
      <vt:lpstr>Erasmus +  KA 2-strateška partnerstva – inovacije in primeri dobre prakse</vt:lpstr>
      <vt:lpstr>Partnerske šole</vt:lpstr>
      <vt:lpstr>Sporočilo evropskega komisarja za kulturo, šolstvo, mlade in šport </vt:lpstr>
      <vt:lpstr>AKTIVNOSTI</vt:lpstr>
      <vt:lpstr>CILJI</vt:lpstr>
      <vt:lpstr>TRANSNATIONAL MEETING BUKAREŠTA 20.—24. 10. 2015 - IZOBRAŽEVANJE</vt:lpstr>
      <vt:lpstr>Šola Gimnaziala Scoala Margareta Principesa</vt:lpstr>
      <vt:lpstr>Izobraževanje: Children with learning difficulties (proces vključevanja)</vt:lpstr>
      <vt:lpstr>Predstavitev mobilnosti</vt:lpstr>
      <vt:lpstr>Izobraževanje</vt:lpstr>
      <vt:lpstr>PowerPointova predstavitev</vt:lpstr>
      <vt:lpstr>MOBILNOSTI UČENCEV</vt:lpstr>
      <vt:lpstr>GRČIJA - 21. do 27. februarja 2016  </vt:lpstr>
      <vt:lpstr>Tekoče zadeve</vt:lpstr>
      <vt:lpstr>TWINSPACE – eTwinning – digitalna podpora projekta</vt:lpstr>
      <vt:lpstr>Kako sodelovati v prihodnje?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Erasmus +  KA 2</dc:title>
  <dc:creator>Uporabnik</dc:creator>
  <cp:lastModifiedBy>Uporabnik</cp:lastModifiedBy>
  <cp:revision>40</cp:revision>
  <dcterms:created xsi:type="dcterms:W3CDTF">2015-11-02T16:24:32Z</dcterms:created>
  <dcterms:modified xsi:type="dcterms:W3CDTF">2016-01-18T16:42:36Z</dcterms:modified>
</cp:coreProperties>
</file>