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Default Extension="mp3" ContentType="audio/mpe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84052" autoAdjust="0"/>
  </p:normalViewPr>
  <p:slideViewPr>
    <p:cSldViewPr showGuides="1">
      <p:cViewPr>
        <p:scale>
          <a:sx n="66" d="100"/>
          <a:sy n="66" d="100"/>
        </p:scale>
        <p:origin x="-528" y="-31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B7A6A1-140E-4053-A62A-AFDAF6E6ECEB}" type="datetimeFigureOut">
              <a:rPr lang="en-US" smtClean="0"/>
              <a:pPr/>
              <a:t>9/22/2017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66B8C0-8F1E-47A8-9B24-9AB8E2F126D3}" type="slidenum">
              <a:rPr lang="en-US" smtClean="0"/>
              <a:pPr/>
              <a:t>‹#›</a:t>
            </a:fld>
            <a:endParaRPr lang="en-US" dirty="0"/>
          </a:p>
        </p:txBody>
      </p:sp>
    </p:spTree>
    <p:extLst>
      <p:ext uri="{BB962C8B-B14F-4D97-AF65-F5344CB8AC3E}">
        <p14:creationId xmlns="" xmlns:p14="http://schemas.microsoft.com/office/powerpoint/2010/main" val="380454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pl-PL" baseline="0" dirty="0"/>
          </a:p>
        </p:txBody>
      </p:sp>
      <p:sp>
        <p:nvSpPr>
          <p:cNvPr id="4" name="Slide Number Placeholder 3"/>
          <p:cNvSpPr>
            <a:spLocks noGrp="1"/>
          </p:cNvSpPr>
          <p:nvPr>
            <p:ph type="sldNum" sz="quarter" idx="10"/>
          </p:nvPr>
        </p:nvSpPr>
        <p:spPr/>
        <p:txBody>
          <a:bodyPr/>
          <a:lstStyle/>
          <a:p>
            <a:pPr algn="r" defTabSz="914400">
              <a:buNone/>
            </a:pPr>
            <a:fld id="{08EDB670-C6AB-471A-A7D8-55EB47EBE994}" type="slidenum">
              <a:rPr lang="pl-PL" sz="1200" b="0" i="0">
                <a:latin typeface="Calibri"/>
                <a:ea typeface="+mn-ea"/>
                <a:cs typeface="+mn-cs"/>
              </a:rPr>
              <a:pPr algn="r" defTabSz="914400">
                <a:buNone/>
              </a:pPr>
              <a:t>1</a:t>
            </a:fld>
            <a:endParaRPr lang="pl-PL" sz="1200" b="0" i="0" dirty="0">
              <a:latin typeface="Calibri"/>
              <a:ea typeface="+mn-ea"/>
              <a:cs typeface="+mn-cs"/>
            </a:endParaRPr>
          </a:p>
        </p:txBody>
      </p:sp>
    </p:spTree>
    <p:extLst>
      <p:ext uri="{BB962C8B-B14F-4D97-AF65-F5344CB8AC3E}">
        <p14:creationId xmlns="" xmlns:p14="http://schemas.microsoft.com/office/powerpoint/2010/main" val="2122288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CDE7C-CCB6-471C-9199-918A33307958}" type="datetimeFigureOut">
              <a:rPr lang="en-US" smtClean="0"/>
              <a:pPr/>
              <a:t>9/22/2017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57462E-C2AD-4C62-8C8B-6FC60C644B1B}" type="slidenum">
              <a:rPr lang="en-US" smtClean="0"/>
              <a:pPr/>
              <a:t>‹#›</a:t>
            </a:fld>
            <a:endParaRPr lang="en-US" dirty="0"/>
          </a:p>
        </p:txBody>
      </p:sp>
    </p:spTree>
    <p:extLst>
      <p:ext uri="{BB962C8B-B14F-4D97-AF65-F5344CB8AC3E}">
        <p14:creationId xmlns="" xmlns:p14="http://schemas.microsoft.com/office/powerpoint/2010/main" val="38882819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CDE7C-CCB6-471C-9199-918A33307958}" type="datetimeFigureOut">
              <a:rPr lang="en-US" smtClean="0"/>
              <a:pPr/>
              <a:t>9/22/2017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7462E-C2AD-4C62-8C8B-6FC60C644B1B}" type="slidenum">
              <a:rPr lang="en-US" smtClean="0"/>
              <a:pPr/>
              <a:t>‹#›</a:t>
            </a:fld>
            <a:endParaRPr lang="en-US" dirty="0"/>
          </a:p>
        </p:txBody>
      </p:sp>
    </p:spTree>
    <p:extLst>
      <p:ext uri="{BB962C8B-B14F-4D97-AF65-F5344CB8AC3E}">
        <p14:creationId xmlns="" xmlns:p14="http://schemas.microsoft.com/office/powerpoint/2010/main" val="879535698"/>
      </p:ext>
    </p:extLst>
  </p:cSld>
  <p:clrMap bg1="dk1" tx1="lt1" bg2="dk2" tx2="lt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2.jpeg"/><Relationship Id="rId12"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hdphoto" Target="../media/hdphoto1.wdp"/><Relationship Id="rId11" Type="http://schemas.microsoft.com/office/2007/relationships/media" Target="../media/media1.mp3"/><Relationship Id="rId10" Type="http://schemas.microsoft.com/office/2007/relationships/hdphoto" Target="../media/hdphoto3.wdp"/><Relationship Id="rId4" Type="http://schemas.openxmlformats.org/officeDocument/2006/relationships/image" Target="../media/image1.jpeg"/><Relationship Id="rId9" Type="http://schemas.openxmlformats.org/officeDocument/2006/relationships/image" Target="../media/image3.jpeg"/><Relationship Id="rId1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0" name="Group 109"/>
          <p:cNvGrpSpPr/>
          <p:nvPr/>
        </p:nvGrpSpPr>
        <p:grpSpPr>
          <a:xfrm>
            <a:off x="0" y="-11349"/>
            <a:ext cx="9162661" cy="6869349"/>
            <a:chOff x="0" y="0"/>
            <a:chExt cx="9162661" cy="6869349"/>
          </a:xfrm>
        </p:grpSpPr>
        <p:sp>
          <p:nvSpPr>
            <p:cNvPr id="111" name="Rectangle 110"/>
            <p:cNvSpPr/>
            <p:nvPr/>
          </p:nvSpPr>
          <p:spPr>
            <a:xfrm>
              <a:off x="18661" y="11349"/>
              <a:ext cx="9144000" cy="6858000"/>
            </a:xfrm>
            <a:prstGeom prst="rect">
              <a:avLst/>
            </a:prstGeom>
            <a:blipFill dpi="0" rotWithShape="1">
              <a:blip r:embed="rId4" cstate="print">
                <a:extLst>
                  <a:ext uri="{BEBA8EAE-BF5A-486C-A8C5-ECC9F3942E4B}">
                    <a14:imgProps xmlns="" xmlns:a14="http://schemas.microsoft.com/office/drawing/2010/main">
                      <a14:imgLayer r:embed="rId6">
                        <a14:imgEffect>
                          <a14:artisticPaintBrush trans="15000"/>
                        </a14:imgEffect>
                        <a14:imgEffect>
                          <a14:sharpenSoften amount="-70000"/>
                        </a14:imgEffect>
                        <a14:imgEffect>
                          <a14:colorTemperature colorTemp="5300"/>
                        </a14:imgEffect>
                        <a14:imgEffect>
                          <a14:saturation sat="200000"/>
                        </a14:imgEffect>
                        <a14:imgEffect>
                          <a14:brightnessContrast contrast="1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2" name="Rectangle 111"/>
            <p:cNvSpPr/>
            <p:nvPr/>
          </p:nvSpPr>
          <p:spPr>
            <a:xfrm>
              <a:off x="0" y="0"/>
              <a:ext cx="9144000" cy="6858000"/>
            </a:xfrm>
            <a:prstGeom prst="rect">
              <a:avLst/>
            </a:prstGeom>
            <a:gradFill flip="none" rotWithShape="1">
              <a:gsLst>
                <a:gs pos="28756">
                  <a:srgbClr val="24190F">
                    <a:alpha val="0"/>
                  </a:srgbClr>
                </a:gs>
                <a:gs pos="0">
                  <a:schemeClr val="bg1">
                    <a:alpha val="0"/>
                  </a:schemeClr>
                </a:gs>
                <a:gs pos="68000">
                  <a:srgbClr val="684722">
                    <a:alpha val="31765"/>
                  </a:srgbClr>
                </a:gs>
                <a:gs pos="100000">
                  <a:srgbClr val="544136">
                    <a:alpha val="63000"/>
                  </a:srgb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3" name="Rectangle 112"/>
            <p:cNvSpPr/>
            <p:nvPr/>
          </p:nvSpPr>
          <p:spPr>
            <a:xfrm>
              <a:off x="0" y="0"/>
              <a:ext cx="9144000" cy="6858000"/>
            </a:xfrm>
            <a:prstGeom prst="rect">
              <a:avLst/>
            </a:prstGeom>
            <a:blipFill dpi="0" rotWithShape="1">
              <a:blip r:embed="rId7" cstate="print">
                <a:alphaModFix amt="16000"/>
                <a:extLst>
                  <a:ext uri="{BEBA8EAE-BF5A-486C-A8C5-ECC9F3942E4B}">
                    <a14:imgProps xmlns="" xmlns:a14="http://schemas.microsoft.com/office/drawing/2010/main">
                      <a14:imgLayer r:embed="rId8">
                        <a14:imgEffect>
                          <a14:artisticPaintBrush brushSize="1"/>
                        </a14:imgEffect>
                        <a14:imgEffect>
                          <a14:brightnessContrast bright="1000" contrast="26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4" name="Rectangle 113"/>
            <p:cNvSpPr/>
            <p:nvPr/>
          </p:nvSpPr>
          <p:spPr>
            <a:xfrm>
              <a:off x="0" y="0"/>
              <a:ext cx="9144000" cy="6858000"/>
            </a:xfrm>
            <a:prstGeom prst="rect">
              <a:avLst/>
            </a:prstGeom>
            <a:blipFill dpi="0" rotWithShape="1">
              <a:blip r:embed="rId9" cstate="print">
                <a:alphaModFix amt="10000"/>
                <a:duotone>
                  <a:prstClr val="black"/>
                  <a:srgbClr val="C2A85E">
                    <a:tint val="45000"/>
                    <a:satMod val="400000"/>
                  </a:srgbClr>
                </a:duotone>
                <a:extLst>
                  <a:ext uri="{BEBA8EAE-BF5A-486C-A8C5-ECC9F3942E4B}">
                    <a14:imgProps xmlns="" xmlns:a14="http://schemas.microsoft.com/office/drawing/2010/main">
                      <a14:imgLayer r:embed="rId10">
                        <a14:imgEffect>
                          <a14:artisticPhotocopy trans="94000" detail="9"/>
                        </a14:imgEffect>
                        <a14:imgEffect>
                          <a14:brightnessContrast contrast="60000"/>
                        </a14:imgEffect>
                      </a14:imgLayer>
                    </a14:imgProps>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75" name="Rectangle 74"/>
          <p:cNvSpPr/>
          <p:nvPr/>
        </p:nvSpPr>
        <p:spPr>
          <a:xfrm>
            <a:off x="-152400" y="2057400"/>
            <a:ext cx="9448800" cy="1676400"/>
          </a:xfrm>
          <a:prstGeom prst="rect">
            <a:avLst/>
          </a:prstGeom>
          <a:gradFill>
            <a:gsLst>
              <a:gs pos="28756">
                <a:srgbClr val="7C5D1E">
                  <a:alpha val="16000"/>
                </a:srgbClr>
              </a:gs>
              <a:gs pos="0">
                <a:srgbClr val="C89504">
                  <a:alpha val="21000"/>
                </a:srgbClr>
              </a:gs>
              <a:gs pos="68000">
                <a:srgbClr val="836807">
                  <a:alpha val="26000"/>
                </a:srgbClr>
              </a:gs>
              <a:gs pos="100000">
                <a:srgbClr val="623D28">
                  <a:alpha val="49020"/>
                </a:srgbClr>
              </a:gs>
            </a:gsLst>
            <a:lin ang="96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nvGrpSpPr>
          <p:cNvPr id="254" name="Group 253"/>
          <p:cNvGrpSpPr/>
          <p:nvPr/>
        </p:nvGrpSpPr>
        <p:grpSpPr>
          <a:xfrm>
            <a:off x="-74612" y="1066800"/>
            <a:ext cx="5318125" cy="5820229"/>
            <a:chOff x="-74612" y="1066800"/>
            <a:chExt cx="5318125" cy="5820229"/>
          </a:xfrm>
          <a:solidFill>
            <a:srgbClr val="544136">
              <a:alpha val="1000"/>
            </a:srgbClr>
          </a:solidFill>
          <a:effectLst>
            <a:glow rad="88900">
              <a:srgbClr val="684722">
                <a:alpha val="10000"/>
              </a:srgbClr>
            </a:glow>
          </a:effectLst>
        </p:grpSpPr>
        <p:sp>
          <p:nvSpPr>
            <p:cNvPr id="7"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9"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10"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11"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12"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13"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14"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15"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18"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19"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0"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1"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2"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3"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4"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5"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6"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7"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8"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9"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30"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31"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24"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25"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26"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27"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28"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29"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30"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31"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32"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33"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34"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35"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36"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37"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42"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43"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44"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45"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47"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48"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49"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50"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grpSp>
      <p:sp>
        <p:nvSpPr>
          <p:cNvPr id="53" name="TextBox 52"/>
          <p:cNvSpPr txBox="1"/>
          <p:nvPr/>
        </p:nvSpPr>
        <p:spPr>
          <a:xfrm>
            <a:off x="-14063" y="2389519"/>
            <a:ext cx="9296400" cy="1200329"/>
          </a:xfrm>
          <a:prstGeom prst="rect">
            <a:avLst/>
          </a:prstGeom>
          <a:noFill/>
        </p:spPr>
        <p:txBody>
          <a:bodyPr wrap="square" rtlCol="0">
            <a:spAutoFit/>
          </a:bodyPr>
          <a:lstStyle/>
          <a:p>
            <a:r>
              <a:rPr lang="en-US" sz="7200" b="1" dirty="0">
                <a:solidFill>
                  <a:schemeClr val="bg1"/>
                </a:solidFill>
                <a:latin typeface="Blackadder ITC" panose="04020505051007020D02" pitchFamily="82" charset="0"/>
              </a:rPr>
              <a:t>National Day Third of May</a:t>
            </a:r>
            <a:endParaRPr lang="pl-PL" sz="7200" b="1" i="0" dirty="0">
              <a:solidFill>
                <a:schemeClr val="bg1"/>
              </a:solidFill>
              <a:latin typeface="Blackadder ITC" panose="04020505051007020D02" pitchFamily="82" charset="0"/>
            </a:endParaRPr>
          </a:p>
        </p:txBody>
      </p:sp>
      <p:pic>
        <p:nvPicPr>
          <p:cNvPr id="2" name="Mazurek Trzeciego Maja  Witaj majowa jutrzenko  3 Maj">
            <a:hlinkClick r:id="" action="ppaction://media"/>
          </p:cNvPr>
          <p:cNvPicPr>
            <a:picLocks noChangeAspect="1"/>
          </p:cNvPicPr>
          <p:nvPr>
            <a:videoFile r:link="rId1"/>
            <p:extLst>
              <p:ext uri="{DAA4B4D4-6D71-4841-9C94-3DE7FCFB9230}">
                <p14:media xmlns="" xmlns:p14="http://schemas.microsoft.com/office/powerpoint/2010/main" r:embed="rId11">
                  <p14:trim st="5092"/>
                </p14:media>
              </p:ext>
            </p:extLst>
          </p:nvPr>
        </p:nvPicPr>
        <p:blipFill>
          <a:blip r:embed="rId12" cstate="print"/>
          <a:stretch>
            <a:fillRect/>
          </a:stretch>
        </p:blipFill>
        <p:spPr>
          <a:xfrm>
            <a:off x="4329337" y="727751"/>
            <a:ext cx="609600" cy="609600"/>
          </a:xfrm>
          <a:prstGeom prst="rect">
            <a:avLst/>
          </a:prstGeom>
        </p:spPr>
      </p:pic>
      <p:pic>
        <p:nvPicPr>
          <p:cNvPr id="1027" name="Picture 3" descr="D:\Marek\szkola\Erasmus\logo\erasmus-logo.png"/>
          <p:cNvPicPr>
            <a:picLocks noChangeAspect="1" noChangeArrowheads="1"/>
          </p:cNvPicPr>
          <p:nvPr/>
        </p:nvPicPr>
        <p:blipFill>
          <a:blip r:embed="rId13" cstate="print"/>
          <a:srcRect/>
          <a:stretch>
            <a:fillRect/>
          </a:stretch>
        </p:blipFill>
        <p:spPr bwMode="auto">
          <a:xfrm>
            <a:off x="5076056" y="5101458"/>
            <a:ext cx="3826396" cy="1538211"/>
          </a:xfrm>
          <a:prstGeom prst="rect">
            <a:avLst/>
          </a:prstGeom>
          <a:noFill/>
        </p:spPr>
      </p:pic>
      <p:pic>
        <p:nvPicPr>
          <p:cNvPr id="56" name="Obraz 55"/>
          <p:cNvPicPr/>
          <p:nvPr/>
        </p:nvPicPr>
        <p:blipFill>
          <a:blip r:embed="rId14" cstate="print"/>
          <a:srcRect/>
          <a:stretch>
            <a:fillRect/>
          </a:stretch>
        </p:blipFill>
        <p:spPr bwMode="auto">
          <a:xfrm>
            <a:off x="179512" y="5085184"/>
            <a:ext cx="1944216" cy="1547590"/>
          </a:xfrm>
          <a:prstGeom prst="rect">
            <a:avLst/>
          </a:prstGeom>
          <a:solidFill>
            <a:srgbClr val="FFFFFF"/>
          </a:solidFill>
          <a:ln w="9525">
            <a:noFill/>
            <a:miter lim="800000"/>
            <a:headEnd/>
            <a:tailEnd/>
          </a:ln>
        </p:spPr>
      </p:pic>
    </p:spTree>
    <p:extLst>
      <p:ext uri="{BB962C8B-B14F-4D97-AF65-F5344CB8AC3E}">
        <p14:creationId xmlns="" xmlns:p14="http://schemas.microsoft.com/office/powerpoint/2010/main" val="6749228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53">
                                            <p:txEl>
                                              <p:pRg st="0" end="0"/>
                                            </p:txEl>
                                          </p:spTgt>
                                        </p:tgtEl>
                                        <p:attrNameLst>
                                          <p:attrName>style.visibility</p:attrName>
                                        </p:attrNameLst>
                                      </p:cBhvr>
                                      <p:to>
                                        <p:strVal val="visible"/>
                                      </p:to>
                                    </p:set>
                                    <p:animEffect transition="in" filter="barn(inVertical)">
                                      <p:cBhvr>
                                        <p:cTn id="10"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11" repeatCount="indefinite" fill="hold" display="0">
                  <p:stCondLst>
                    <p:cond delay="indefinite"/>
                  </p:stCondLst>
                  <p:endCondLst>
                    <p:cond evt="onStopAudio" delay="0">
                      <p:tgtEl>
                        <p:sldTgt/>
                      </p:tgtEl>
                    </p:cond>
                  </p:end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stretch>
            <a:fillRect/>
          </a:stretch>
        </p:blipFill>
        <p:spPr>
          <a:xfrm>
            <a:off x="-198276" y="-41944"/>
            <a:ext cx="9396536" cy="7045839"/>
          </a:xfrm>
          <a:prstGeom prst="rect">
            <a:avLst/>
          </a:prstGeom>
        </p:spPr>
      </p:pic>
      <p:sp>
        <p:nvSpPr>
          <p:cNvPr id="3" name="pole tekstowe 2"/>
          <p:cNvSpPr txBox="1"/>
          <p:nvPr/>
        </p:nvSpPr>
        <p:spPr>
          <a:xfrm>
            <a:off x="1187624" y="1357316"/>
            <a:ext cx="6624736" cy="4247317"/>
          </a:xfrm>
          <a:prstGeom prst="rect">
            <a:avLst/>
          </a:prstGeom>
          <a:noFill/>
        </p:spPr>
        <p:txBody>
          <a:bodyPr wrap="square" rtlCol="0">
            <a:spAutoFit/>
          </a:bodyPr>
          <a:lstStyle/>
          <a:p>
            <a:pPr algn="ctr"/>
            <a:r>
              <a:rPr lang="en-US" sz="5400" b="1" dirty="0">
                <a:solidFill>
                  <a:schemeClr val="bg1"/>
                </a:solidFill>
                <a:latin typeface="Comic Sans MS" panose="030F0702030302020204" pitchFamily="66" charset="0"/>
              </a:rPr>
              <a:t>Thank you for your attention</a:t>
            </a:r>
            <a:endParaRPr lang="pl-PL" sz="5400" b="1" dirty="0">
              <a:solidFill>
                <a:schemeClr val="bg1"/>
              </a:solidFill>
              <a:latin typeface="Comic Sans MS" panose="030F0702030302020204" pitchFamily="66" charset="0"/>
            </a:endParaRPr>
          </a:p>
          <a:p>
            <a:pPr algn="ctr"/>
            <a:r>
              <a:rPr lang="pl-PL" sz="5400" b="1" dirty="0">
                <a:solidFill>
                  <a:schemeClr val="bg1"/>
                </a:solidFill>
                <a:latin typeface="Comic Sans MS" panose="030F0702030302020204" pitchFamily="66" charset="0"/>
              </a:rPr>
              <a:t>Zuzanna Posturzyńska </a:t>
            </a:r>
          </a:p>
          <a:p>
            <a:pPr algn="ctr"/>
            <a:r>
              <a:rPr lang="pl-PL" sz="5400" b="1" dirty="0">
                <a:solidFill>
                  <a:schemeClr val="bg1"/>
                </a:solidFill>
                <a:latin typeface="Comic Sans MS" panose="030F0702030302020204" pitchFamily="66" charset="0"/>
                <a:sym typeface="Wingdings" panose="05000000000000000000" pitchFamily="2" charset="2"/>
              </a:rPr>
              <a:t></a:t>
            </a:r>
            <a:endParaRPr lang="pl-PL" sz="5400" b="1" dirty="0">
              <a:solidFill>
                <a:schemeClr val="bg1"/>
              </a:solidFill>
              <a:latin typeface="Comic Sans MS" panose="030F0702030302020204" pitchFamily="66" charset="0"/>
            </a:endParaRPr>
          </a:p>
        </p:txBody>
      </p:sp>
    </p:spTree>
    <p:extLst>
      <p:ext uri="{BB962C8B-B14F-4D97-AF65-F5344CB8AC3E}">
        <p14:creationId xmlns="" xmlns:p14="http://schemas.microsoft.com/office/powerpoint/2010/main" val="3291940688"/>
      </p:ext>
    </p:extLst>
  </p:cSld>
  <p:clrMapOvr>
    <a:masterClrMapping/>
  </p:clrMapOvr>
  <mc:AlternateContent xmlns:mc="http://schemas.openxmlformats.org/markup-compatibility/2006">
    <mc:Choice xmlns="" xmlns:p14="http://schemas.microsoft.com/office/powerpoint/2010/main" Requires="p14">
      <p:transition spd="slow" p14:dur="1200" advTm="5000">
        <p14:prism/>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stretch>
            <a:fillRect/>
          </a:stretch>
        </p:blipFill>
        <p:spPr>
          <a:xfrm>
            <a:off x="-90264" y="-152005"/>
            <a:ext cx="9396536" cy="7045839"/>
          </a:xfrm>
          <a:prstGeom prst="rect">
            <a:avLst/>
          </a:prstGeom>
        </p:spPr>
      </p:pic>
      <p:sp>
        <p:nvSpPr>
          <p:cNvPr id="3" name="pole tekstowe 2"/>
          <p:cNvSpPr txBox="1"/>
          <p:nvPr/>
        </p:nvSpPr>
        <p:spPr>
          <a:xfrm>
            <a:off x="611560" y="277759"/>
            <a:ext cx="7992888" cy="6186309"/>
          </a:xfrm>
          <a:prstGeom prst="rect">
            <a:avLst/>
          </a:prstGeom>
          <a:noFill/>
        </p:spPr>
        <p:txBody>
          <a:bodyPr wrap="square" rtlCol="0">
            <a:spAutoFit/>
          </a:bodyPr>
          <a:lstStyle/>
          <a:p>
            <a:pPr algn="ctr"/>
            <a:r>
              <a:rPr lang="en-US" sz="6600" b="1" dirty="0">
                <a:solidFill>
                  <a:schemeClr val="bg1"/>
                </a:solidFill>
                <a:latin typeface="Curlz MT" panose="04040404050702020202" pitchFamily="82" charset="0"/>
              </a:rPr>
              <a:t>Polish national day celebrated 3rd of May to commemorate the enactment </a:t>
            </a:r>
            <a:r>
              <a:rPr lang="pl-PL" sz="6600" b="1" dirty="0">
                <a:solidFill>
                  <a:schemeClr val="bg1"/>
                </a:solidFill>
                <a:latin typeface="Curlz MT" panose="04040404050702020202" pitchFamily="82" charset="0"/>
              </a:rPr>
              <a:t>C</a:t>
            </a:r>
            <a:r>
              <a:rPr lang="en-US" sz="6600" b="1" dirty="0">
                <a:solidFill>
                  <a:schemeClr val="bg1"/>
                </a:solidFill>
                <a:latin typeface="Curlz MT" panose="04040404050702020202" pitchFamily="82" charset="0"/>
              </a:rPr>
              <a:t>onstitution 3rd</a:t>
            </a:r>
            <a:r>
              <a:rPr lang="pl-PL" sz="6600" b="1" dirty="0">
                <a:solidFill>
                  <a:schemeClr val="bg1"/>
                </a:solidFill>
                <a:latin typeface="Curlz MT" panose="04040404050702020202" pitchFamily="82" charset="0"/>
              </a:rPr>
              <a:t> of</a:t>
            </a:r>
            <a:r>
              <a:rPr lang="en-US" sz="6600" b="1" dirty="0">
                <a:solidFill>
                  <a:schemeClr val="bg1"/>
                </a:solidFill>
                <a:latin typeface="Curlz MT" panose="04040404050702020202" pitchFamily="82" charset="0"/>
              </a:rPr>
              <a:t> May the Republic of Two Nations</a:t>
            </a:r>
            <a:endParaRPr lang="pl-PL" sz="6600" b="1" dirty="0">
              <a:solidFill>
                <a:schemeClr val="bg1"/>
              </a:solidFill>
              <a:latin typeface="Curlz MT" panose="04040404050702020202" pitchFamily="82" charset="0"/>
            </a:endParaRPr>
          </a:p>
        </p:txBody>
      </p:sp>
    </p:spTree>
    <p:extLst>
      <p:ext uri="{BB962C8B-B14F-4D97-AF65-F5344CB8AC3E}">
        <p14:creationId xmlns="" xmlns:p14="http://schemas.microsoft.com/office/powerpoint/2010/main" val="1397769326"/>
      </p:ext>
    </p:extLst>
  </p:cSld>
  <p:clrMapOvr>
    <a:masterClrMapping/>
  </p:clrMapOvr>
  <mc:AlternateContent xmlns:mc="http://schemas.openxmlformats.org/markup-compatibility/2006">
    <mc:Choice xmlns="" xmlns:p14="http://schemas.microsoft.com/office/powerpoint/2010/main" Requires="p14">
      <p:transition spd="slow" p14:dur="1200" advTm="9000">
        <p14:prism/>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stretch>
            <a:fillRect/>
          </a:stretch>
        </p:blipFill>
        <p:spPr>
          <a:xfrm>
            <a:off x="-108520" y="-7438"/>
            <a:ext cx="9396536" cy="7045839"/>
          </a:xfrm>
          <a:prstGeom prst="rect">
            <a:avLst/>
          </a:prstGeom>
        </p:spPr>
      </p:pic>
      <p:sp>
        <p:nvSpPr>
          <p:cNvPr id="4" name="pole tekstowe 3"/>
          <p:cNvSpPr txBox="1"/>
          <p:nvPr/>
        </p:nvSpPr>
        <p:spPr>
          <a:xfrm>
            <a:off x="269268" y="227973"/>
            <a:ext cx="8640960" cy="2062103"/>
          </a:xfrm>
          <a:prstGeom prst="rect">
            <a:avLst/>
          </a:prstGeom>
          <a:noFill/>
        </p:spPr>
        <p:txBody>
          <a:bodyPr wrap="square" rtlCol="0">
            <a:spAutoFit/>
          </a:bodyPr>
          <a:lstStyle/>
          <a:p>
            <a:pPr algn="ctr"/>
            <a:r>
              <a:rPr lang="en-US" sz="3200" b="1" dirty="0">
                <a:solidFill>
                  <a:schemeClr val="bg1"/>
                </a:solidFill>
                <a:latin typeface="Curlz MT" panose="04040404050702020202" pitchFamily="82" charset="0"/>
              </a:rPr>
              <a:t>3rd May 1791 passed the first modern constitution in Europe and second in the world after the American. The Constitution was enacted by the Parliament of Great, which was convened in October 1788</a:t>
            </a:r>
            <a:endParaRPr lang="pl-PL" sz="3200" b="1" dirty="0">
              <a:solidFill>
                <a:schemeClr val="bg1"/>
              </a:solidFill>
              <a:latin typeface="Curlz MT" panose="04040404050702020202" pitchFamily="82" charset="0"/>
            </a:endParaRPr>
          </a:p>
        </p:txBody>
      </p:sp>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9976" y="2306326"/>
            <a:ext cx="8339544" cy="45695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1911186912"/>
      </p:ext>
    </p:extLst>
  </p:cSld>
  <p:clrMapOvr>
    <a:masterClrMapping/>
  </p:clrMapOvr>
  <mc:AlternateContent xmlns:mc="http://schemas.openxmlformats.org/markup-compatibility/2006">
    <mc:Choice xmlns="" xmlns:p14="http://schemas.microsoft.com/office/powerpoint/2010/main" Requires="p14">
      <p:transition spd="slow" p14:dur="1200" advTm="17000">
        <p14:prism/>
      </p:transition>
    </mc:Choice>
    <mc:Fallback>
      <p:transition spd="slow"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stretch>
            <a:fillRect/>
          </a:stretch>
        </p:blipFill>
        <p:spPr>
          <a:xfrm>
            <a:off x="-108520" y="-7438"/>
            <a:ext cx="9396536" cy="7045839"/>
          </a:xfrm>
          <a:prstGeom prst="rect">
            <a:avLst/>
          </a:prstGeom>
        </p:spPr>
      </p:pic>
      <p:sp>
        <p:nvSpPr>
          <p:cNvPr id="3" name="pole tekstowe 2"/>
          <p:cNvSpPr txBox="1"/>
          <p:nvPr/>
        </p:nvSpPr>
        <p:spPr>
          <a:xfrm>
            <a:off x="1277380" y="976324"/>
            <a:ext cx="6624736" cy="923330"/>
          </a:xfrm>
          <a:prstGeom prst="rect">
            <a:avLst/>
          </a:prstGeom>
          <a:noFill/>
        </p:spPr>
        <p:txBody>
          <a:bodyPr wrap="square" rtlCol="0">
            <a:spAutoFit/>
          </a:bodyPr>
          <a:lstStyle/>
          <a:p>
            <a:pPr algn="ctr"/>
            <a:endParaRPr lang="pl-PL" sz="5400" b="1" dirty="0">
              <a:solidFill>
                <a:schemeClr val="bg1"/>
              </a:solidFill>
              <a:latin typeface="Curlz MT" panose="04040404050702020202" pitchFamily="82" charset="0"/>
            </a:endParaRPr>
          </a:p>
        </p:txBody>
      </p:sp>
      <p:sp>
        <p:nvSpPr>
          <p:cNvPr id="4" name="pole tekstowe 3"/>
          <p:cNvSpPr txBox="1"/>
          <p:nvPr/>
        </p:nvSpPr>
        <p:spPr>
          <a:xfrm>
            <a:off x="341276" y="237660"/>
            <a:ext cx="8496944" cy="6555641"/>
          </a:xfrm>
          <a:prstGeom prst="rect">
            <a:avLst/>
          </a:prstGeom>
          <a:noFill/>
        </p:spPr>
        <p:txBody>
          <a:bodyPr wrap="square" rtlCol="0">
            <a:spAutoFit/>
          </a:bodyPr>
          <a:lstStyle/>
          <a:p>
            <a:pPr algn="ctr"/>
            <a:r>
              <a:rPr lang="en-US" sz="6000" b="1" dirty="0">
                <a:solidFill>
                  <a:schemeClr val="bg1"/>
                </a:solidFill>
                <a:latin typeface="Curlz MT" panose="04040404050702020202" pitchFamily="82" charset="0"/>
              </a:rPr>
              <a:t>During the celebration of the first anniversary of the Constitution</a:t>
            </a:r>
            <a:r>
              <a:rPr lang="pl-PL" sz="6000" b="1" dirty="0">
                <a:solidFill>
                  <a:schemeClr val="bg1"/>
                </a:solidFill>
                <a:latin typeface="Curlz MT" panose="04040404050702020202" pitchFamily="82" charset="0"/>
              </a:rPr>
              <a:t> 3rd</a:t>
            </a:r>
            <a:r>
              <a:rPr lang="en-US" sz="6000" b="1" dirty="0">
                <a:solidFill>
                  <a:schemeClr val="bg1"/>
                </a:solidFill>
                <a:latin typeface="Curlz MT" panose="04040404050702020202" pitchFamily="82" charset="0"/>
              </a:rPr>
              <a:t> of May  1792 in Warsaw focused around many military units, which were missing at the time of the Russian attack</a:t>
            </a:r>
            <a:endParaRPr lang="pl-PL" sz="6000" b="1" dirty="0">
              <a:solidFill>
                <a:schemeClr val="bg1"/>
              </a:solidFill>
              <a:latin typeface="Curlz MT" panose="04040404050702020202" pitchFamily="82" charset="0"/>
            </a:endParaRPr>
          </a:p>
        </p:txBody>
      </p:sp>
    </p:spTree>
    <p:extLst>
      <p:ext uri="{BB962C8B-B14F-4D97-AF65-F5344CB8AC3E}">
        <p14:creationId xmlns="" xmlns:p14="http://schemas.microsoft.com/office/powerpoint/2010/main" val="2121398796"/>
      </p:ext>
    </p:extLst>
  </p:cSld>
  <p:clrMapOvr>
    <a:masterClrMapping/>
  </p:clrMapOvr>
  <mc:AlternateContent xmlns:mc="http://schemas.openxmlformats.org/markup-compatibility/2006">
    <mc:Choice xmlns="" xmlns:p14="http://schemas.microsoft.com/office/powerpoint/2010/main" Requires="p14">
      <p:transition spd="slow" p14:dur="1200" advTm="14000">
        <p14:prism/>
      </p:transition>
    </mc:Choice>
    <mc:Fallback>
      <p:transition spd="slow"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stretch>
            <a:fillRect/>
          </a:stretch>
        </p:blipFill>
        <p:spPr>
          <a:xfrm>
            <a:off x="-108520" y="-39757"/>
            <a:ext cx="9396536" cy="7045839"/>
          </a:xfrm>
          <a:prstGeom prst="rect">
            <a:avLst/>
          </a:prstGeom>
        </p:spPr>
      </p:pic>
      <p:sp>
        <p:nvSpPr>
          <p:cNvPr id="3" name="pole tekstowe 2"/>
          <p:cNvSpPr txBox="1"/>
          <p:nvPr/>
        </p:nvSpPr>
        <p:spPr>
          <a:xfrm>
            <a:off x="1277380" y="451791"/>
            <a:ext cx="6624736" cy="923330"/>
          </a:xfrm>
          <a:prstGeom prst="rect">
            <a:avLst/>
          </a:prstGeom>
          <a:noFill/>
        </p:spPr>
        <p:txBody>
          <a:bodyPr wrap="square" rtlCol="0">
            <a:spAutoFit/>
          </a:bodyPr>
          <a:lstStyle/>
          <a:p>
            <a:pPr algn="ctr"/>
            <a:endParaRPr lang="pl-PL" sz="5400" b="1" dirty="0">
              <a:solidFill>
                <a:schemeClr val="bg1"/>
              </a:solidFill>
              <a:latin typeface="Curlz MT" panose="04040404050702020202" pitchFamily="82" charset="0"/>
            </a:endParaRPr>
          </a:p>
        </p:txBody>
      </p:sp>
      <p:sp>
        <p:nvSpPr>
          <p:cNvPr id="4" name="pole tekstowe 3"/>
          <p:cNvSpPr txBox="1"/>
          <p:nvPr/>
        </p:nvSpPr>
        <p:spPr>
          <a:xfrm>
            <a:off x="701316" y="390007"/>
            <a:ext cx="7776864" cy="6186309"/>
          </a:xfrm>
          <a:prstGeom prst="rect">
            <a:avLst/>
          </a:prstGeom>
          <a:noFill/>
        </p:spPr>
        <p:txBody>
          <a:bodyPr wrap="square" rtlCol="0">
            <a:spAutoFit/>
          </a:bodyPr>
          <a:lstStyle/>
          <a:p>
            <a:pPr algn="ctr"/>
            <a:r>
              <a:rPr lang="en-US" sz="6600" b="1" dirty="0">
                <a:solidFill>
                  <a:schemeClr val="bg1"/>
                </a:solidFill>
                <a:latin typeface="Curlz MT" panose="04040404050702020202" pitchFamily="82" charset="0"/>
              </a:rPr>
              <a:t>After Poland regained its independence in 1918, anniversary of the Constitution </a:t>
            </a:r>
            <a:r>
              <a:rPr lang="pl-PL" sz="6600" b="1" dirty="0">
                <a:solidFill>
                  <a:schemeClr val="bg1"/>
                </a:solidFill>
                <a:latin typeface="Curlz MT" panose="04040404050702020202" pitchFamily="82" charset="0"/>
              </a:rPr>
              <a:t>3rd </a:t>
            </a:r>
            <a:r>
              <a:rPr lang="en-US" sz="6600" b="1" dirty="0">
                <a:solidFill>
                  <a:schemeClr val="bg1"/>
                </a:solidFill>
                <a:latin typeface="Curlz MT" panose="04040404050702020202" pitchFamily="82" charset="0"/>
              </a:rPr>
              <a:t>of May</a:t>
            </a:r>
            <a:r>
              <a:rPr lang="pl-PL" sz="6600" b="1" dirty="0">
                <a:solidFill>
                  <a:schemeClr val="bg1"/>
                </a:solidFill>
                <a:latin typeface="Curlz MT" panose="04040404050702020202" pitchFamily="82" charset="0"/>
              </a:rPr>
              <a:t> </a:t>
            </a:r>
            <a:r>
              <a:rPr lang="en-US" sz="6600" b="1" dirty="0">
                <a:solidFill>
                  <a:schemeClr val="bg1"/>
                </a:solidFill>
                <a:latin typeface="Curlz MT" panose="04040404050702020202" pitchFamily="82" charset="0"/>
              </a:rPr>
              <a:t>was recognized as a national day</a:t>
            </a:r>
            <a:endParaRPr lang="pl-PL" sz="6600" b="1" dirty="0">
              <a:solidFill>
                <a:schemeClr val="bg1"/>
              </a:solidFill>
              <a:latin typeface="Curlz MT" panose="04040404050702020202" pitchFamily="82" charset="0"/>
            </a:endParaRPr>
          </a:p>
        </p:txBody>
      </p:sp>
    </p:spTree>
    <p:extLst>
      <p:ext uri="{BB962C8B-B14F-4D97-AF65-F5344CB8AC3E}">
        <p14:creationId xmlns="" xmlns:p14="http://schemas.microsoft.com/office/powerpoint/2010/main" val="2463718787"/>
      </p:ext>
    </p:extLst>
  </p:cSld>
  <p:clrMapOvr>
    <a:masterClrMapping/>
  </p:clrMapOvr>
  <mc:AlternateContent xmlns:mc="http://schemas.openxmlformats.org/markup-compatibility/2006">
    <mc:Choice xmlns="" xmlns:p14="http://schemas.microsoft.com/office/powerpoint/2010/main" Requires="p14">
      <p:transition spd="slow" p14:dur="1200" advTm="11000">
        <p14:prism/>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stretch>
            <a:fillRect/>
          </a:stretch>
        </p:blipFill>
        <p:spPr>
          <a:xfrm>
            <a:off x="-108520" y="-7438"/>
            <a:ext cx="9396536" cy="7045839"/>
          </a:xfrm>
          <a:prstGeom prst="rect">
            <a:avLst/>
          </a:prstGeom>
        </p:spPr>
      </p:pic>
      <p:sp>
        <p:nvSpPr>
          <p:cNvPr id="3" name="pole tekstowe 2"/>
          <p:cNvSpPr txBox="1"/>
          <p:nvPr/>
        </p:nvSpPr>
        <p:spPr>
          <a:xfrm>
            <a:off x="1277380" y="976324"/>
            <a:ext cx="6624736" cy="923330"/>
          </a:xfrm>
          <a:prstGeom prst="rect">
            <a:avLst/>
          </a:prstGeom>
          <a:noFill/>
        </p:spPr>
        <p:txBody>
          <a:bodyPr wrap="square" rtlCol="0">
            <a:spAutoFit/>
          </a:bodyPr>
          <a:lstStyle/>
          <a:p>
            <a:pPr algn="ctr"/>
            <a:endParaRPr lang="pl-PL" sz="5400" b="1" dirty="0">
              <a:solidFill>
                <a:schemeClr val="bg1"/>
              </a:solidFill>
              <a:latin typeface="Curlz MT" panose="04040404050702020202" pitchFamily="82" charset="0"/>
            </a:endParaRPr>
          </a:p>
        </p:txBody>
      </p:sp>
      <p:sp>
        <p:nvSpPr>
          <p:cNvPr id="4" name="pole tekstowe 3"/>
          <p:cNvSpPr txBox="1"/>
          <p:nvPr/>
        </p:nvSpPr>
        <p:spPr>
          <a:xfrm>
            <a:off x="701316" y="422326"/>
            <a:ext cx="7776864" cy="6186309"/>
          </a:xfrm>
          <a:prstGeom prst="rect">
            <a:avLst/>
          </a:prstGeom>
          <a:noFill/>
        </p:spPr>
        <p:txBody>
          <a:bodyPr wrap="square" rtlCol="0">
            <a:spAutoFit/>
          </a:bodyPr>
          <a:lstStyle/>
          <a:p>
            <a:pPr algn="ctr"/>
            <a:r>
              <a:rPr lang="en-US" sz="6600" b="1" dirty="0">
                <a:solidFill>
                  <a:schemeClr val="bg1"/>
                </a:solidFill>
                <a:latin typeface="Curlz MT" panose="04040404050702020202" pitchFamily="82" charset="0"/>
              </a:rPr>
              <a:t>In 1946, the communist authorities banned the handling of this feast, and attempts demonstrations were suppressed by militias</a:t>
            </a:r>
            <a:endParaRPr lang="pl-PL" sz="6600" b="1" dirty="0">
              <a:solidFill>
                <a:schemeClr val="bg1"/>
              </a:solidFill>
              <a:latin typeface="Curlz MT" panose="04040404050702020202" pitchFamily="82" charset="0"/>
            </a:endParaRPr>
          </a:p>
        </p:txBody>
      </p:sp>
    </p:spTree>
    <p:extLst>
      <p:ext uri="{BB962C8B-B14F-4D97-AF65-F5344CB8AC3E}">
        <p14:creationId xmlns="" xmlns:p14="http://schemas.microsoft.com/office/powerpoint/2010/main" val="938207175"/>
      </p:ext>
    </p:extLst>
  </p:cSld>
  <p:clrMapOvr>
    <a:masterClrMapping/>
  </p:clrMapOvr>
  <mc:AlternateContent xmlns:mc="http://schemas.openxmlformats.org/markup-compatibility/2006">
    <mc:Choice xmlns="" xmlns:p14="http://schemas.microsoft.com/office/powerpoint/2010/main" Requires="p14">
      <p:transition spd="slow" p14:dur="1200" advTm="9000">
        <p14:prism/>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stretch>
            <a:fillRect/>
          </a:stretch>
        </p:blipFill>
        <p:spPr>
          <a:xfrm>
            <a:off x="-108520" y="-7438"/>
            <a:ext cx="9396536" cy="7045839"/>
          </a:xfrm>
          <a:prstGeom prst="rect">
            <a:avLst/>
          </a:prstGeom>
        </p:spPr>
      </p:pic>
      <p:sp>
        <p:nvSpPr>
          <p:cNvPr id="3" name="pole tekstowe 2"/>
          <p:cNvSpPr txBox="1"/>
          <p:nvPr/>
        </p:nvSpPr>
        <p:spPr>
          <a:xfrm>
            <a:off x="1277380" y="976324"/>
            <a:ext cx="6624736" cy="923330"/>
          </a:xfrm>
          <a:prstGeom prst="rect">
            <a:avLst/>
          </a:prstGeom>
          <a:noFill/>
        </p:spPr>
        <p:txBody>
          <a:bodyPr wrap="square" rtlCol="0">
            <a:spAutoFit/>
          </a:bodyPr>
          <a:lstStyle/>
          <a:p>
            <a:pPr algn="ctr"/>
            <a:endParaRPr lang="pl-PL" sz="5400" b="1" dirty="0">
              <a:solidFill>
                <a:schemeClr val="bg1"/>
              </a:solidFill>
              <a:latin typeface="Curlz MT" panose="04040404050702020202" pitchFamily="82" charset="0"/>
            </a:endParaRPr>
          </a:p>
        </p:txBody>
      </p:sp>
      <p:sp>
        <p:nvSpPr>
          <p:cNvPr id="4" name="pole tekstowe 3"/>
          <p:cNvSpPr txBox="1"/>
          <p:nvPr/>
        </p:nvSpPr>
        <p:spPr>
          <a:xfrm>
            <a:off x="809328" y="188640"/>
            <a:ext cx="7560840" cy="1754326"/>
          </a:xfrm>
          <a:prstGeom prst="rect">
            <a:avLst/>
          </a:prstGeom>
          <a:noFill/>
        </p:spPr>
        <p:txBody>
          <a:bodyPr wrap="square" rtlCol="0">
            <a:spAutoFit/>
          </a:bodyPr>
          <a:lstStyle/>
          <a:p>
            <a:pPr algn="ctr"/>
            <a:r>
              <a:rPr lang="en-US" sz="5400" b="1" dirty="0">
                <a:solidFill>
                  <a:schemeClr val="bg1"/>
                </a:solidFill>
                <a:latin typeface="Curlz MT" panose="04040404050702020202" pitchFamily="82" charset="0"/>
              </a:rPr>
              <a:t>It was only in 1981 it was again recognized as the feast</a:t>
            </a:r>
            <a:endParaRPr lang="pl-PL" sz="5400" b="1" dirty="0">
              <a:solidFill>
                <a:schemeClr val="bg1"/>
              </a:solidFill>
              <a:latin typeface="Curlz MT" panose="04040404050702020202" pitchFamily="82" charset="0"/>
            </a:endParaRPr>
          </a:p>
        </p:txBody>
      </p:sp>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1824" y="1893811"/>
            <a:ext cx="7668344" cy="5128205"/>
          </a:xfrm>
          <a:prstGeom prst="rect">
            <a:avLst/>
          </a:prstGeom>
          <a:ln>
            <a:noFill/>
          </a:ln>
          <a:effectLst>
            <a:softEdge rad="112500"/>
          </a:effectLst>
        </p:spPr>
      </p:pic>
    </p:spTree>
    <p:extLst>
      <p:ext uri="{BB962C8B-B14F-4D97-AF65-F5344CB8AC3E}">
        <p14:creationId xmlns="" xmlns:p14="http://schemas.microsoft.com/office/powerpoint/2010/main" val="471298221"/>
      </p:ext>
    </p:extLst>
  </p:cSld>
  <p:clrMapOvr>
    <a:masterClrMapping/>
  </p:clrMapOvr>
  <mc:AlternateContent xmlns:mc="http://schemas.openxmlformats.org/markup-compatibility/2006">
    <mc:Choice xmlns="" xmlns:p14="http://schemas.microsoft.com/office/powerpoint/2010/main" Requires="p14">
      <p:transition spd="slow" p14:dur="1200" advTm="6000">
        <p14:prism/>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stretch>
            <a:fillRect/>
          </a:stretch>
        </p:blipFill>
        <p:spPr>
          <a:xfrm>
            <a:off x="-24093" y="-187839"/>
            <a:ext cx="9396536" cy="7045839"/>
          </a:xfrm>
          <a:prstGeom prst="rect">
            <a:avLst/>
          </a:prstGeom>
        </p:spPr>
      </p:pic>
      <p:sp>
        <p:nvSpPr>
          <p:cNvPr id="3" name="pole tekstowe 2"/>
          <p:cNvSpPr txBox="1"/>
          <p:nvPr/>
        </p:nvSpPr>
        <p:spPr>
          <a:xfrm>
            <a:off x="1073775" y="57259"/>
            <a:ext cx="7200800" cy="6555641"/>
          </a:xfrm>
          <a:prstGeom prst="rect">
            <a:avLst/>
          </a:prstGeom>
          <a:noFill/>
        </p:spPr>
        <p:txBody>
          <a:bodyPr wrap="square" rtlCol="0">
            <a:spAutoFit/>
          </a:bodyPr>
          <a:lstStyle/>
          <a:p>
            <a:pPr algn="ctr"/>
            <a:r>
              <a:rPr lang="en-US" sz="6000" b="1" dirty="0">
                <a:solidFill>
                  <a:schemeClr val="bg1"/>
                </a:solidFill>
                <a:latin typeface="Curlz MT" panose="04040404050702020202" pitchFamily="82" charset="0"/>
              </a:rPr>
              <a:t>Currently anniversary of the Constitution</a:t>
            </a:r>
            <a:r>
              <a:rPr lang="pl-PL" sz="6000" b="1" dirty="0">
                <a:solidFill>
                  <a:schemeClr val="bg1"/>
                </a:solidFill>
                <a:latin typeface="Curlz MT" panose="04040404050702020202" pitchFamily="82" charset="0"/>
              </a:rPr>
              <a:t> 3rd</a:t>
            </a:r>
            <a:r>
              <a:rPr lang="en-US" sz="6000" b="1" dirty="0">
                <a:solidFill>
                  <a:schemeClr val="bg1"/>
                </a:solidFill>
                <a:latin typeface="Curlz MT" panose="04040404050702020202" pitchFamily="82" charset="0"/>
              </a:rPr>
              <a:t> of May is celebrated through numerous academies, Mass in the church are also organized parades</a:t>
            </a:r>
            <a:endParaRPr lang="pl-PL" sz="6000" b="1" dirty="0">
              <a:solidFill>
                <a:schemeClr val="bg1"/>
              </a:solidFill>
              <a:latin typeface="Curlz MT" panose="04040404050702020202" pitchFamily="82" charset="0"/>
            </a:endParaRPr>
          </a:p>
        </p:txBody>
      </p:sp>
    </p:spTree>
    <p:extLst>
      <p:ext uri="{BB962C8B-B14F-4D97-AF65-F5344CB8AC3E}">
        <p14:creationId xmlns="" xmlns:p14="http://schemas.microsoft.com/office/powerpoint/2010/main" val="3995635480"/>
      </p:ext>
    </p:extLst>
  </p:cSld>
  <p:clrMapOvr>
    <a:masterClrMapping/>
  </p:clrMapOvr>
  <mc:AlternateContent xmlns:mc="http://schemas.openxmlformats.org/markup-compatibility/2006">
    <mc:Choice xmlns="" xmlns:p14="http://schemas.microsoft.com/office/powerpoint/2010/main" Requires="p14">
      <p:transition spd="slow" p14:dur="1200" advTm="12000">
        <p14:prism/>
      </p:transition>
    </mc:Choice>
    <mc:Fallback>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stretch>
            <a:fillRect/>
          </a:stretch>
        </p:blipFill>
        <p:spPr>
          <a:xfrm>
            <a:off x="-91752" y="-13118"/>
            <a:ext cx="9396536" cy="7045839"/>
          </a:xfrm>
          <a:prstGeom prst="rect">
            <a:avLst/>
          </a:prstGeom>
        </p:spPr>
      </p:pic>
      <p:sp>
        <p:nvSpPr>
          <p:cNvPr id="3" name="pole tekstowe 2"/>
          <p:cNvSpPr txBox="1"/>
          <p:nvPr/>
        </p:nvSpPr>
        <p:spPr>
          <a:xfrm>
            <a:off x="1277380" y="976324"/>
            <a:ext cx="6624736" cy="923330"/>
          </a:xfrm>
          <a:prstGeom prst="rect">
            <a:avLst/>
          </a:prstGeom>
          <a:noFill/>
        </p:spPr>
        <p:txBody>
          <a:bodyPr wrap="square" rtlCol="0">
            <a:spAutoFit/>
          </a:bodyPr>
          <a:lstStyle/>
          <a:p>
            <a:pPr algn="ctr"/>
            <a:endParaRPr lang="pl-PL" sz="5400" b="1" dirty="0">
              <a:solidFill>
                <a:schemeClr val="bg1"/>
              </a:solidFill>
              <a:latin typeface="Curlz MT" panose="04040404050702020202" pitchFamily="82" charset="0"/>
            </a:endParaRPr>
          </a:p>
        </p:txBody>
      </p:sp>
      <p:pic>
        <p:nvPicPr>
          <p:cNvPr id="14" name="Obraz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494813">
            <a:off x="1090155" y="-6559"/>
            <a:ext cx="7032721" cy="70327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29059335"/>
      </p:ext>
    </p:extLst>
  </p:cSld>
  <p:clrMapOvr>
    <a:masterClrMapping/>
  </p:clrMapOvr>
  <mc:AlternateContent xmlns:mc="http://schemas.openxmlformats.org/markup-compatibility/2006">
    <mc:Choice xmlns="" xmlns:p14="http://schemas.microsoft.com/office/powerpoint/2010/main" Requires="p14">
      <p:transition spd="slow" p14:dur="12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_and_layered_background_with_title_TP1020116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00B6070-83FD-4216-8F27-99ABC8BCAA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Tło z teksturą, warstwami i tytułem</Template>
  <TotalTime>0</TotalTime>
  <Words>177</Words>
  <Application>Microsoft Office PowerPoint</Application>
  <PresentationFormat>Pokaz na ekranie (4:3)</PresentationFormat>
  <Paragraphs>12</Paragraphs>
  <Slides>10</Slides>
  <Notes>1</Notes>
  <HiddenSlides>0</HiddenSlides>
  <MMClips>1</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Textured_and_layered_background_with_title_TP102011624</vt:lpstr>
      <vt:lpstr>Slajd 1</vt:lpstr>
      <vt:lpstr>Slajd 2</vt:lpstr>
      <vt:lpstr>Slajd 3</vt:lpstr>
      <vt:lpstr>Slajd 4</vt:lpstr>
      <vt:lpstr>Slajd 5</vt:lpstr>
      <vt:lpstr>Slajd 6</vt:lpstr>
      <vt:lpstr>Slajd 7</vt:lpstr>
      <vt:lpstr>Slajd 8</vt:lpstr>
      <vt:lpstr>Slajd 9</vt:lpstr>
      <vt:lpstr>Slajd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2016-09-17T17:39:42Z</dcterms:created>
  <dcterms:modified xsi:type="dcterms:W3CDTF">2017-09-22T16:27:10Z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TC020116339991</vt:lpwstr>
  </property>
</Properties>
</file>