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1" r:id="rId4"/>
    <p:sldId id="258" r:id="rId5"/>
    <p:sldId id="259" r:id="rId6"/>
    <p:sldId id="272" r:id="rId7"/>
    <p:sldId id="260" r:id="rId8"/>
    <p:sldId id="273" r:id="rId9"/>
    <p:sldId id="261" r:id="rId10"/>
    <p:sldId id="274" r:id="rId11"/>
    <p:sldId id="269" r:id="rId12"/>
    <p:sldId id="275" r:id="rId13"/>
    <p:sldId id="270" r:id="rId14"/>
    <p:sldId id="276" r:id="rId15"/>
    <p:sldId id="265" r:id="rId16"/>
    <p:sldId id="277" r:id="rId17"/>
    <p:sldId id="266" r:id="rId18"/>
    <p:sldId id="279" r:id="rId19"/>
    <p:sldId id="268" r:id="rId20"/>
    <p:sldId id="278" r:id="rId21"/>
    <p:sldId id="262" r:id="rId22"/>
    <p:sldId id="263" r:id="rId23"/>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39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3">
        <a:schemeClr val="bg1"/>
      </p:bgRef>
    </p:bg>
    <p:spTree>
      <p:nvGrpSpPr>
        <p:cNvPr id="1" name=""/>
        <p:cNvGrpSpPr/>
        <p:nvPr/>
      </p:nvGrpSpPr>
      <p:grpSpPr>
        <a:xfrm>
          <a:off x="0" y="0"/>
          <a:ext cx="0" cy="0"/>
          <a:chOff x="0" y="0"/>
          <a:chExt cx="0" cy="0"/>
        </a:xfrm>
      </p:grpSpPr>
      <p:sp>
        <p:nvSpPr>
          <p:cNvPr id="12" name="Prostokąt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Prostokąt zaokrąglony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Podtytuł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Symbol zastępczy daty 27"/>
          <p:cNvSpPr>
            <a:spLocks noGrp="1"/>
          </p:cNvSpPr>
          <p:nvPr>
            <p:ph type="dt" sz="half" idx="10"/>
          </p:nvPr>
        </p:nvSpPr>
        <p:spPr/>
        <p:txBody>
          <a:bodyPr/>
          <a:lstStyle/>
          <a:p>
            <a:fld id="{A9DF6171-B662-4E4B-AE89-AC563F4B8E67}" type="datetimeFigureOut">
              <a:rPr lang="pl-PL" smtClean="0"/>
              <a:pPr/>
              <a:t>2017-09-22</a:t>
            </a:fld>
            <a:endParaRPr lang="pl-PL"/>
          </a:p>
        </p:txBody>
      </p:sp>
      <p:sp>
        <p:nvSpPr>
          <p:cNvPr id="17" name="Symbol zastępczy stopki 16"/>
          <p:cNvSpPr>
            <a:spLocks noGrp="1"/>
          </p:cNvSpPr>
          <p:nvPr>
            <p:ph type="ftr" sz="quarter" idx="11"/>
          </p:nvPr>
        </p:nvSpPr>
        <p:spPr/>
        <p:txBody>
          <a:bodyPr/>
          <a:lstStyle/>
          <a:p>
            <a:endParaRPr lang="pl-PL"/>
          </a:p>
        </p:txBody>
      </p:sp>
      <p:sp>
        <p:nvSpPr>
          <p:cNvPr id="29" name="Symbol zastępczy numeru slajdu 28"/>
          <p:cNvSpPr>
            <a:spLocks noGrp="1"/>
          </p:cNvSpPr>
          <p:nvPr>
            <p:ph type="sldNum" sz="quarter" idx="12"/>
          </p:nvPr>
        </p:nvSpPr>
        <p:spPr/>
        <p:txBody>
          <a:bodyPr lIns="0" tIns="0" rIns="0" bIns="0">
            <a:noAutofit/>
          </a:bodyPr>
          <a:lstStyle>
            <a:lvl1pPr>
              <a:defRPr sz="1400">
                <a:solidFill>
                  <a:srgbClr val="FFFFFF"/>
                </a:solidFill>
              </a:defRPr>
            </a:lvl1pPr>
          </a:lstStyle>
          <a:p>
            <a:fld id="{EA3455A0-9B13-4329-A551-C43985C85F5E}" type="slidenum">
              <a:rPr lang="pl-PL" smtClean="0"/>
              <a:pPr/>
              <a:t>‹#›</a:t>
            </a:fld>
            <a:endParaRPr lang="pl-PL"/>
          </a:p>
        </p:txBody>
      </p:sp>
      <p:sp>
        <p:nvSpPr>
          <p:cNvPr id="7" name="Prostokąt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ostokąt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rostokąt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ytuł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pl-PL" smtClean="0"/>
              <a:t>Kliknij, aby edytować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A9DF6171-B662-4E4B-AE89-AC563F4B8E67}" type="datetimeFigureOut">
              <a:rPr lang="pl-PL" smtClean="0"/>
              <a:pPr/>
              <a:t>2017-09-22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A3455A0-9B13-4329-A551-C43985C85F5E}"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41"/>
            <a:ext cx="201168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914400" y="274640"/>
            <a:ext cx="55626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A9DF6171-B662-4E4B-AE89-AC563F4B8E67}" type="datetimeFigureOut">
              <a:rPr lang="pl-PL" smtClean="0"/>
              <a:pPr/>
              <a:t>2017-09-22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A3455A0-9B13-4329-A551-C43985C85F5E}"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4" name="Symbol zastępczy daty 3"/>
          <p:cNvSpPr>
            <a:spLocks noGrp="1"/>
          </p:cNvSpPr>
          <p:nvPr>
            <p:ph type="dt" sz="half" idx="10"/>
          </p:nvPr>
        </p:nvSpPr>
        <p:spPr/>
        <p:txBody>
          <a:bodyPr/>
          <a:lstStyle/>
          <a:p>
            <a:fld id="{A9DF6171-B662-4E4B-AE89-AC563F4B8E67}" type="datetimeFigureOut">
              <a:rPr lang="pl-PL" smtClean="0"/>
              <a:pPr/>
              <a:t>2017-09-22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A3455A0-9B13-4329-A551-C43985C85F5E}" type="slidenum">
              <a:rPr lang="pl-PL" smtClean="0"/>
              <a:pPr/>
              <a:t>‹#›</a:t>
            </a:fld>
            <a:endParaRPr lang="pl-PL"/>
          </a:p>
        </p:txBody>
      </p:sp>
      <p:sp>
        <p:nvSpPr>
          <p:cNvPr id="8" name="Symbol zastępczy zawartości 7"/>
          <p:cNvSpPr>
            <a:spLocks noGrp="1"/>
          </p:cNvSpPr>
          <p:nvPr>
            <p:ph sz="quarter" idx="1"/>
          </p:nvPr>
        </p:nvSpPr>
        <p:spPr>
          <a:xfrm>
            <a:off x="914400" y="1447800"/>
            <a:ext cx="7772400" cy="4572000"/>
          </a:xfrm>
        </p:spPr>
        <p:txBody>
          <a:bodyPr vert="horz"/>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3">
        <a:schemeClr val="bg1"/>
      </p:bgRef>
    </p:bg>
    <p:spTree>
      <p:nvGrpSpPr>
        <p:cNvPr id="1" name=""/>
        <p:cNvGrpSpPr/>
        <p:nvPr/>
      </p:nvGrpSpPr>
      <p:grpSpPr>
        <a:xfrm>
          <a:off x="0" y="0"/>
          <a:ext cx="0" cy="0"/>
          <a:chOff x="0" y="0"/>
          <a:chExt cx="0" cy="0"/>
        </a:xfrm>
      </p:grpSpPr>
      <p:sp>
        <p:nvSpPr>
          <p:cNvPr id="11" name="Prostokąt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Prostokąt zaokrąglony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ytuł 1"/>
          <p:cNvSpPr>
            <a:spLocks noGrp="1"/>
          </p:cNvSpPr>
          <p:nvPr>
            <p:ph type="title"/>
          </p:nvPr>
        </p:nvSpPr>
        <p:spPr>
          <a:xfrm>
            <a:off x="722313" y="952500"/>
            <a:ext cx="7772400" cy="1362075"/>
          </a:xfrm>
        </p:spPr>
        <p:txBody>
          <a:bodyPr anchor="b" anchorCtr="0"/>
          <a:lstStyle>
            <a:lvl1pPr algn="l">
              <a:buNone/>
              <a:defRPr sz="4000" b="0" cap="none"/>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p>
            <a:fld id="{A9DF6171-B662-4E4B-AE89-AC563F4B8E67}" type="datetimeFigureOut">
              <a:rPr lang="pl-PL" smtClean="0"/>
              <a:pPr/>
              <a:t>2017-09-22</a:t>
            </a:fld>
            <a:endParaRPr lang="pl-PL"/>
          </a:p>
        </p:txBody>
      </p:sp>
      <p:sp>
        <p:nvSpPr>
          <p:cNvPr id="5" name="Symbol zastępczy stopki 4"/>
          <p:cNvSpPr>
            <a:spLocks noGrp="1"/>
          </p:cNvSpPr>
          <p:nvPr>
            <p:ph type="ftr" sz="quarter" idx="11"/>
          </p:nvPr>
        </p:nvSpPr>
        <p:spPr>
          <a:xfrm>
            <a:off x="800100" y="6172200"/>
            <a:ext cx="4000500" cy="457200"/>
          </a:xfrm>
        </p:spPr>
        <p:txBody>
          <a:bodyPr/>
          <a:lstStyle/>
          <a:p>
            <a:endParaRPr lang="pl-PL"/>
          </a:p>
        </p:txBody>
      </p:sp>
      <p:sp>
        <p:nvSpPr>
          <p:cNvPr id="7" name="Prostokąt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Prostokąt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Prostokąt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ymbol zastępczy numeru slajdu 5"/>
          <p:cNvSpPr>
            <a:spLocks noGrp="1"/>
          </p:cNvSpPr>
          <p:nvPr>
            <p:ph type="sldNum" sz="quarter" idx="12"/>
          </p:nvPr>
        </p:nvSpPr>
        <p:spPr>
          <a:xfrm>
            <a:off x="146304" y="6208776"/>
            <a:ext cx="457200" cy="457200"/>
          </a:xfrm>
        </p:spPr>
        <p:txBody>
          <a:bodyPr/>
          <a:lstStyle/>
          <a:p>
            <a:fld id="{EA3455A0-9B13-4329-A551-C43985C85F5E}"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5" name="Symbol zastępczy daty 4"/>
          <p:cNvSpPr>
            <a:spLocks noGrp="1"/>
          </p:cNvSpPr>
          <p:nvPr>
            <p:ph type="dt" sz="half" idx="10"/>
          </p:nvPr>
        </p:nvSpPr>
        <p:spPr/>
        <p:txBody>
          <a:bodyPr/>
          <a:lstStyle/>
          <a:p>
            <a:fld id="{A9DF6171-B662-4E4B-AE89-AC563F4B8E67}" type="datetimeFigureOut">
              <a:rPr lang="pl-PL" smtClean="0"/>
              <a:pPr/>
              <a:t>2017-09-22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EA3455A0-9B13-4329-A551-C43985C85F5E}" type="slidenum">
              <a:rPr lang="pl-PL" smtClean="0"/>
              <a:pPr/>
              <a:t>‹#›</a:t>
            </a:fld>
            <a:endParaRPr lang="pl-PL"/>
          </a:p>
        </p:txBody>
      </p:sp>
      <p:sp>
        <p:nvSpPr>
          <p:cNvPr id="9" name="Symbol zastępczy zawartości 8"/>
          <p:cNvSpPr>
            <a:spLocks noGrp="1"/>
          </p:cNvSpPr>
          <p:nvPr>
            <p:ph sz="quarter" idx="1"/>
          </p:nvPr>
        </p:nvSpPr>
        <p:spPr>
          <a:xfrm>
            <a:off x="914400" y="1447800"/>
            <a:ext cx="3749040" cy="4572000"/>
          </a:xfrm>
        </p:spPr>
        <p:txBody>
          <a:bodyPr vert="horz"/>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1" name="Symbol zastępczy zawartości 10"/>
          <p:cNvSpPr>
            <a:spLocks noGrp="1"/>
          </p:cNvSpPr>
          <p:nvPr>
            <p:ph sz="quarter" idx="2"/>
          </p:nvPr>
        </p:nvSpPr>
        <p:spPr>
          <a:xfrm>
            <a:off x="4933950" y="1447800"/>
            <a:ext cx="3749040" cy="4572000"/>
          </a:xfrm>
        </p:spPr>
        <p:txBody>
          <a:bodyPr vert="horz"/>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914400" y="273050"/>
            <a:ext cx="7772400" cy="1143000"/>
          </a:xfrm>
        </p:spPr>
        <p:txBody>
          <a:bodyPr anchor="b" anchorCtr="0"/>
          <a:lstStyle>
            <a:lvl1pPr>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7" name="Symbol zastępczy daty 6"/>
          <p:cNvSpPr>
            <a:spLocks noGrp="1"/>
          </p:cNvSpPr>
          <p:nvPr>
            <p:ph type="dt" sz="half" idx="10"/>
          </p:nvPr>
        </p:nvSpPr>
        <p:spPr/>
        <p:txBody>
          <a:bodyPr/>
          <a:lstStyle/>
          <a:p>
            <a:fld id="{A9DF6171-B662-4E4B-AE89-AC563F4B8E67}" type="datetimeFigureOut">
              <a:rPr lang="pl-PL" smtClean="0"/>
              <a:pPr/>
              <a:t>2017-09-22</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EA3455A0-9B13-4329-A551-C43985C85F5E}" type="slidenum">
              <a:rPr lang="pl-PL" smtClean="0"/>
              <a:pPr/>
              <a:t>‹#›</a:t>
            </a:fld>
            <a:endParaRPr lang="pl-PL"/>
          </a:p>
        </p:txBody>
      </p:sp>
      <p:sp>
        <p:nvSpPr>
          <p:cNvPr id="11" name="Symbol zastępczy zawartości 10"/>
          <p:cNvSpPr>
            <a:spLocks noGrp="1"/>
          </p:cNvSpPr>
          <p:nvPr>
            <p:ph sz="half" idx="2"/>
          </p:nvPr>
        </p:nvSpPr>
        <p:spPr>
          <a:xfrm>
            <a:off x="914400" y="2247900"/>
            <a:ext cx="3733800" cy="3886200"/>
          </a:xfrm>
        </p:spPr>
        <p:txBody>
          <a:bodyPr vert="horz"/>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3" name="Symbol zastępczy zawartości 12"/>
          <p:cNvSpPr>
            <a:spLocks noGrp="1"/>
          </p:cNvSpPr>
          <p:nvPr>
            <p:ph sz="half" idx="4"/>
          </p:nvPr>
        </p:nvSpPr>
        <p:spPr>
          <a:xfrm>
            <a:off x="4953000" y="2247900"/>
            <a:ext cx="3733800" cy="3886200"/>
          </a:xfrm>
        </p:spPr>
        <p:txBody>
          <a:bodyPr vert="horz"/>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p>
            <a:fld id="{A9DF6171-B662-4E4B-AE89-AC563F4B8E67}" type="datetimeFigureOut">
              <a:rPr lang="pl-PL" smtClean="0"/>
              <a:pPr/>
              <a:t>2017-09-22</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EA3455A0-9B13-4329-A551-C43985C85F5E}"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A9DF6171-B662-4E4B-AE89-AC563F4B8E67}" type="datetimeFigureOut">
              <a:rPr lang="pl-PL" smtClean="0"/>
              <a:pPr/>
              <a:t>2017-09-22</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EA3455A0-9B13-4329-A551-C43985C85F5E}"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8" name="Prostokąt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Prostokąt zaokrąglony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ytuł 1"/>
          <p:cNvSpPr>
            <a:spLocks noGrp="1"/>
          </p:cNvSpPr>
          <p:nvPr>
            <p:ph type="title"/>
          </p:nvPr>
        </p:nvSpPr>
        <p:spPr>
          <a:xfrm>
            <a:off x="914400" y="273050"/>
            <a:ext cx="7772400" cy="1143000"/>
          </a:xfrm>
        </p:spPr>
        <p:txBody>
          <a:bodyPr anchor="b" anchorCtr="0"/>
          <a:lstStyle>
            <a:lvl1pPr algn="l">
              <a:buNone/>
              <a:defRPr sz="4000" b="0"/>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p:txBody>
          <a:bodyPr/>
          <a:lstStyle/>
          <a:p>
            <a:fld id="{A9DF6171-B662-4E4B-AE89-AC563F4B8E67}" type="datetimeFigureOut">
              <a:rPr lang="pl-PL" smtClean="0"/>
              <a:pPr/>
              <a:t>2017-09-22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EA3455A0-9B13-4329-A551-C43985C85F5E}" type="slidenum">
              <a:rPr lang="pl-PL" smtClean="0"/>
              <a:pPr/>
              <a:t>‹#›</a:t>
            </a:fld>
            <a:endParaRPr lang="pl-PL"/>
          </a:p>
        </p:txBody>
      </p:sp>
      <p:sp>
        <p:nvSpPr>
          <p:cNvPr id="11" name="Symbol zastępczy zawartości 10"/>
          <p:cNvSpPr>
            <a:spLocks noGrp="1"/>
          </p:cNvSpPr>
          <p:nvPr>
            <p:ph sz="quarter" idx="1"/>
          </p:nvPr>
        </p:nvSpPr>
        <p:spPr>
          <a:xfrm>
            <a:off x="2971800" y="1600200"/>
            <a:ext cx="5715000" cy="4495800"/>
          </a:xfrm>
        </p:spPr>
        <p:txBody>
          <a:bodyPr vert="horz"/>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pl-PL" smtClean="0"/>
              <a:t>Kliknij, aby edytować styl</a:t>
            </a:r>
            <a:endParaRPr kumimoji="0" lang="en-US"/>
          </a:p>
        </p:txBody>
      </p:sp>
      <p:sp>
        <p:nvSpPr>
          <p:cNvPr id="4" name="Symbol zastępczy tekstu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p:txBody>
          <a:bodyPr/>
          <a:lstStyle/>
          <a:p>
            <a:fld id="{A9DF6171-B662-4E4B-AE89-AC563F4B8E67}" type="datetimeFigureOut">
              <a:rPr lang="pl-PL" smtClean="0"/>
              <a:pPr/>
              <a:t>2017-09-22</a:t>
            </a:fld>
            <a:endParaRPr lang="pl-PL"/>
          </a:p>
        </p:txBody>
      </p:sp>
      <p:sp>
        <p:nvSpPr>
          <p:cNvPr id="6" name="Symbol zastępczy stopki 5"/>
          <p:cNvSpPr>
            <a:spLocks noGrp="1"/>
          </p:cNvSpPr>
          <p:nvPr>
            <p:ph type="ftr" sz="quarter" idx="11"/>
          </p:nvPr>
        </p:nvSpPr>
        <p:spPr>
          <a:xfrm>
            <a:off x="914400" y="6172200"/>
            <a:ext cx="3886200" cy="457200"/>
          </a:xfrm>
        </p:spPr>
        <p:txBody>
          <a:bodyPr/>
          <a:lstStyle/>
          <a:p>
            <a:endParaRPr lang="pl-PL"/>
          </a:p>
        </p:txBody>
      </p:sp>
      <p:sp>
        <p:nvSpPr>
          <p:cNvPr id="7" name="Symbol zastępczy numeru slajdu 6"/>
          <p:cNvSpPr>
            <a:spLocks noGrp="1"/>
          </p:cNvSpPr>
          <p:nvPr>
            <p:ph type="sldNum" sz="quarter" idx="12"/>
          </p:nvPr>
        </p:nvSpPr>
        <p:spPr>
          <a:xfrm>
            <a:off x="146304" y="6208776"/>
            <a:ext cx="457200" cy="457200"/>
          </a:xfrm>
        </p:spPr>
        <p:txBody>
          <a:bodyPr/>
          <a:lstStyle/>
          <a:p>
            <a:fld id="{EA3455A0-9B13-4329-A551-C43985C85F5E}" type="slidenum">
              <a:rPr lang="pl-PL" smtClean="0"/>
              <a:pPr/>
              <a:t>‹#›</a:t>
            </a:fld>
            <a:endParaRPr lang="pl-PL"/>
          </a:p>
        </p:txBody>
      </p:sp>
      <p:sp>
        <p:nvSpPr>
          <p:cNvPr id="11" name="Prostokąt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Prostokąt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rostokąt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Symbol zastępczy obrazu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pl-PL" smtClean="0"/>
              <a:t>Kliknij ikonę, aby dodać obraz</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Prostokąt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Prostokąt zaokrąglony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Symbol zastępczy tytułu 21"/>
          <p:cNvSpPr>
            <a:spLocks noGrp="1"/>
          </p:cNvSpPr>
          <p:nvPr>
            <p:ph type="title"/>
          </p:nvPr>
        </p:nvSpPr>
        <p:spPr>
          <a:xfrm>
            <a:off x="914400" y="274638"/>
            <a:ext cx="7772400" cy="1143000"/>
          </a:xfrm>
          <a:prstGeom prst="rect">
            <a:avLst/>
          </a:prstGeom>
        </p:spPr>
        <p:txBody>
          <a:bodyPr bIns="91440" anchor="b" anchorCtr="0">
            <a:normAutofit/>
          </a:bodyPr>
          <a:lstStyle/>
          <a:p>
            <a:r>
              <a:rPr kumimoji="0" lang="pl-PL" smtClean="0"/>
              <a:t>Kliknij, aby edytować styl</a:t>
            </a:r>
            <a:endParaRPr kumimoji="0" lang="en-US"/>
          </a:p>
        </p:txBody>
      </p:sp>
      <p:sp>
        <p:nvSpPr>
          <p:cNvPr id="13" name="Symbol zastępczy tekstu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4" name="Symbol zastępczy daty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A9DF6171-B662-4E4B-AE89-AC563F4B8E67}" type="datetimeFigureOut">
              <a:rPr lang="pl-PL" smtClean="0"/>
              <a:pPr/>
              <a:t>2017-09-22</a:t>
            </a:fld>
            <a:endParaRPr lang="pl-PL"/>
          </a:p>
        </p:txBody>
      </p:sp>
      <p:sp>
        <p:nvSpPr>
          <p:cNvPr id="3" name="Symbol zastępczy stopki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pl-PL"/>
          </a:p>
        </p:txBody>
      </p:sp>
      <p:sp>
        <p:nvSpPr>
          <p:cNvPr id="23" name="Symbol zastępczy numeru slajdu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EA3455A0-9B13-4329-A551-C43985C85F5E}"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britannica.com/event/Warsaw-Uprising" TargetMode="External"/><Relationship Id="rId2" Type="http://schemas.openxmlformats.org/officeDocument/2006/relationships/hyperlink" Target="https://anydayguide.com/calendar/1497" TargetMode="External"/><Relationship Id="rId1" Type="http://schemas.openxmlformats.org/officeDocument/2006/relationships/slideLayout" Target="../slideLayouts/slideLayout2.xml"/><Relationship Id="rId5" Type="http://schemas.openxmlformats.org/officeDocument/2006/relationships/hyperlink" Target="http://www.chido-fajny.com/2016/07/warsaw-uprising-memorial-day.html" TargetMode="External"/><Relationship Id="rId4" Type="http://schemas.openxmlformats.org/officeDocument/2006/relationships/hyperlink" Target="http://www.historylearningsite.co.uk/world-war-two/world-war-two-and-eastern-europe/the-warsaw-uprising-of-1944/"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descr="Mural-Powstanie-Warszawskie.jpg"/>
          <p:cNvPicPr>
            <a:picLocks noChangeAspect="1"/>
          </p:cNvPicPr>
          <p:nvPr/>
        </p:nvPicPr>
        <p:blipFill>
          <a:blip r:embed="rId2" cstate="print"/>
          <a:stretch>
            <a:fillRect/>
          </a:stretch>
        </p:blipFill>
        <p:spPr>
          <a:xfrm>
            <a:off x="1" y="-99391"/>
            <a:ext cx="9276522" cy="6957391"/>
          </a:xfrm>
          <a:prstGeom prst="rect">
            <a:avLst/>
          </a:prstGeom>
        </p:spPr>
      </p:pic>
      <p:sp>
        <p:nvSpPr>
          <p:cNvPr id="3" name="Podtytuł 2"/>
          <p:cNvSpPr>
            <a:spLocks noGrp="1"/>
          </p:cNvSpPr>
          <p:nvPr>
            <p:ph type="subTitle" idx="1"/>
          </p:nvPr>
        </p:nvSpPr>
        <p:spPr/>
        <p:txBody>
          <a:bodyPr>
            <a:noAutofit/>
          </a:bodyPr>
          <a:lstStyle/>
          <a:p>
            <a:endParaRPr lang="pl-PL" sz="4000" b="1" dirty="0" smtClean="0">
              <a:solidFill>
                <a:schemeClr val="bg1"/>
              </a:solidFill>
            </a:endParaRPr>
          </a:p>
          <a:p>
            <a:r>
              <a:rPr lang="pl-PL" sz="6600" b="1" dirty="0" smtClean="0">
                <a:solidFill>
                  <a:schemeClr val="bg1"/>
                </a:solidFill>
              </a:rPr>
              <a:t>1st August</a:t>
            </a:r>
            <a:endParaRPr lang="pl-PL" sz="6600" b="1" dirty="0">
              <a:solidFill>
                <a:schemeClr val="bg1"/>
              </a:solidFill>
            </a:endParaRPr>
          </a:p>
        </p:txBody>
      </p:sp>
      <p:sp>
        <p:nvSpPr>
          <p:cNvPr id="2" name="Tytuł 1"/>
          <p:cNvSpPr>
            <a:spLocks noGrp="1"/>
          </p:cNvSpPr>
          <p:nvPr>
            <p:ph type="ctrTitle"/>
          </p:nvPr>
        </p:nvSpPr>
        <p:spPr/>
        <p:txBody>
          <a:bodyPr>
            <a:noAutofit/>
          </a:bodyPr>
          <a:lstStyle/>
          <a:p>
            <a:r>
              <a:rPr lang="en-US" sz="5400" b="1" dirty="0"/>
              <a:t>Warsaw Uprising </a:t>
            </a:r>
            <a:r>
              <a:rPr lang="pl-PL" sz="5400" b="1" dirty="0" smtClean="0"/>
              <a:t/>
            </a:r>
            <a:br>
              <a:rPr lang="pl-PL" sz="5400" b="1" dirty="0" smtClean="0"/>
            </a:br>
            <a:r>
              <a:rPr lang="en-US" sz="5400" b="1" dirty="0" smtClean="0"/>
              <a:t>Memorial Day</a:t>
            </a:r>
            <a:endParaRPr lang="pl-PL" sz="5400" dirty="0"/>
          </a:p>
        </p:txBody>
      </p:sp>
      <p:pic>
        <p:nvPicPr>
          <p:cNvPr id="1027" name="Picture 3" descr="D:\Marek\szkola\Erasmus\logo\images4.png"/>
          <p:cNvPicPr>
            <a:picLocks noChangeAspect="1" noChangeArrowheads="1"/>
          </p:cNvPicPr>
          <p:nvPr/>
        </p:nvPicPr>
        <p:blipFill>
          <a:blip r:embed="rId3" cstate="print"/>
          <a:srcRect/>
          <a:stretch>
            <a:fillRect/>
          </a:stretch>
        </p:blipFill>
        <p:spPr bwMode="auto">
          <a:xfrm>
            <a:off x="4716016" y="5867400"/>
            <a:ext cx="4600575" cy="990600"/>
          </a:xfrm>
          <a:prstGeom prst="rect">
            <a:avLst/>
          </a:prstGeom>
          <a:noFill/>
        </p:spPr>
      </p:pic>
      <p:pic>
        <p:nvPicPr>
          <p:cNvPr id="6" name="Obraz 5"/>
          <p:cNvPicPr/>
          <p:nvPr/>
        </p:nvPicPr>
        <p:blipFill>
          <a:blip r:embed="rId4" cstate="print"/>
          <a:srcRect/>
          <a:stretch>
            <a:fillRect/>
          </a:stretch>
        </p:blipFill>
        <p:spPr bwMode="auto">
          <a:xfrm>
            <a:off x="0" y="5310410"/>
            <a:ext cx="1944216" cy="1547590"/>
          </a:xfrm>
          <a:prstGeom prst="rect">
            <a:avLst/>
          </a:prstGeom>
          <a:solidFill>
            <a:srgbClr val="FFFFFF"/>
          </a:solid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descr="z16405116IH,Powstanie-Warszawskie.jpg"/>
          <p:cNvPicPr>
            <a:picLocks noGrp="1" noChangeAspect="1"/>
          </p:cNvPicPr>
          <p:nvPr>
            <p:ph sz="quarter" idx="1"/>
          </p:nvPr>
        </p:nvPicPr>
        <p:blipFill>
          <a:blip r:embed="rId2" cstate="print"/>
          <a:stretch>
            <a:fillRect/>
          </a:stretch>
        </p:blipFill>
        <p:spPr>
          <a:xfrm>
            <a:off x="1674446" y="1447800"/>
            <a:ext cx="6252308" cy="45720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sz="quarter" idx="1"/>
          </p:nvPr>
        </p:nvSpPr>
        <p:spPr/>
        <p:txBody>
          <a:bodyPr>
            <a:normAutofit/>
          </a:bodyPr>
          <a:lstStyle/>
          <a:p>
            <a:pPr fontAlgn="base"/>
            <a:r>
              <a:rPr lang="en-US" dirty="0" smtClean="0"/>
              <a:t>Without Allied support, the Home Army split into small, disconnected units</a:t>
            </a:r>
            <a:r>
              <a:rPr lang="pl-PL" dirty="0" smtClean="0"/>
              <a:t>. </a:t>
            </a:r>
            <a:r>
              <a:rPr lang="en-US" dirty="0" smtClean="0"/>
              <a:t> </a:t>
            </a:r>
            <a:endParaRPr lang="pl-PL" dirty="0" smtClean="0"/>
          </a:p>
          <a:p>
            <a:pPr fontAlgn="base"/>
            <a:r>
              <a:rPr lang="en-US" dirty="0" smtClean="0"/>
              <a:t>By </a:t>
            </a:r>
            <a:r>
              <a:rPr lang="en-US" dirty="0"/>
              <a:t>the end of September, the Home Army was short of all supplies – food, fresh water ammunition etc and the city was being systematically destroyed. The Polish Red Cross negotiated </a:t>
            </a:r>
            <a:r>
              <a:rPr lang="en-US" dirty="0" smtClean="0"/>
              <a:t>and </a:t>
            </a:r>
            <a:r>
              <a:rPr lang="en-US" dirty="0"/>
              <a:t>on October 2nd a ceasefire was announced. </a:t>
            </a:r>
            <a:endParaRPr lang="pl-PL"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descr="z16410853Q,Kanaly-stanowily-droge-ewakuacji--powstancow-po-up.jpg"/>
          <p:cNvPicPr>
            <a:picLocks noGrp="1" noChangeAspect="1"/>
          </p:cNvPicPr>
          <p:nvPr>
            <p:ph sz="quarter" idx="1"/>
          </p:nvPr>
        </p:nvPicPr>
        <p:blipFill>
          <a:blip r:embed="rId2" cstate="print"/>
          <a:stretch>
            <a:fillRect/>
          </a:stretch>
        </p:blipFill>
        <p:spPr>
          <a:xfrm>
            <a:off x="1847850" y="1809750"/>
            <a:ext cx="5905500" cy="384810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sz="quarter" idx="1"/>
          </p:nvPr>
        </p:nvSpPr>
        <p:spPr/>
        <p:txBody>
          <a:bodyPr>
            <a:normAutofit/>
          </a:bodyPr>
          <a:lstStyle/>
          <a:p>
            <a:r>
              <a:rPr lang="en-US" dirty="0" err="1" smtClean="0"/>
              <a:t>Bór-Komorowski</a:t>
            </a:r>
            <a:r>
              <a:rPr lang="en-US" dirty="0" smtClean="0"/>
              <a:t> and his forces were taken prisoner, and the Germans then systematically deported the remainder of the city’s population and destroyed the city itself</a:t>
            </a:r>
            <a:r>
              <a:rPr lang="pl-PL" dirty="0" smtClean="0"/>
              <a:t> - </a:t>
            </a:r>
            <a:r>
              <a:rPr lang="en-US" dirty="0" smtClean="0"/>
              <a:t>after anything of value was taken to Berlin.</a:t>
            </a:r>
            <a:endParaRPr lang="pl-PL" dirty="0" smtClean="0"/>
          </a:p>
          <a:p>
            <a:r>
              <a:rPr lang="en-US" dirty="0" smtClean="0"/>
              <a:t>No-one is quite sure of casualties but Polish historians believe that 150,000 Poles died in the uprising. </a:t>
            </a:r>
            <a:r>
              <a:rPr lang="pl-PL" dirty="0" err="1" smtClean="0"/>
              <a:t>It</a:t>
            </a:r>
            <a:r>
              <a:rPr lang="pl-PL" dirty="0" smtClean="0"/>
              <a:t> </a:t>
            </a:r>
            <a:r>
              <a:rPr lang="pl-PL" dirty="0" err="1" smtClean="0"/>
              <a:t>is</a:t>
            </a:r>
            <a:r>
              <a:rPr lang="pl-PL" dirty="0" smtClean="0"/>
              <a:t> </a:t>
            </a:r>
            <a:r>
              <a:rPr lang="en-US" dirty="0" smtClean="0"/>
              <a:t>claimed that 26,000 Germans were killed in the two months of the fighting.</a:t>
            </a:r>
            <a:endParaRPr lang="pl-PL"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descr="0003JX9P26P114FV-C317-F3.jpg"/>
          <p:cNvPicPr>
            <a:picLocks noGrp="1" noChangeAspect="1"/>
          </p:cNvPicPr>
          <p:nvPr>
            <p:ph sz="quarter" idx="1"/>
          </p:nvPr>
        </p:nvPicPr>
        <p:blipFill>
          <a:blip r:embed="rId2" cstate="print"/>
          <a:stretch>
            <a:fillRect/>
          </a:stretch>
        </p:blipFill>
        <p:spPr>
          <a:xfrm>
            <a:off x="1274636" y="1447800"/>
            <a:ext cx="7051928" cy="457200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sz="quarter" idx="1"/>
          </p:nvPr>
        </p:nvSpPr>
        <p:spPr/>
        <p:txBody>
          <a:bodyPr>
            <a:normAutofit/>
          </a:bodyPr>
          <a:lstStyle/>
          <a:p>
            <a:r>
              <a:rPr lang="en-US" dirty="0" smtClean="0"/>
              <a:t>By allowing the Germans to suppress the Warsaw Uprising, the Soviet authorities also allowed them to eliminate the main body of the military organization that supported the Polish government-in-exile in London. </a:t>
            </a:r>
            <a:endParaRPr lang="pl-PL" dirty="0" smtClean="0"/>
          </a:p>
          <a:p>
            <a:r>
              <a:rPr lang="en-US" dirty="0" smtClean="0"/>
              <a:t>Consequently, when the Soviet army occupied all of Poland, there was little effective organized resistance to its establishing Soviet political domination over the country and imposing the communist-led Provisional Government of Poland (Jan. 1, 1945).</a:t>
            </a:r>
            <a:endParaRPr lang="pl-PL"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descr="POWSTANIE WARSZAWSKIE.jpeg"/>
          <p:cNvPicPr>
            <a:picLocks noGrp="1" noChangeAspect="1"/>
          </p:cNvPicPr>
          <p:nvPr>
            <p:ph sz="quarter" idx="1"/>
          </p:nvPr>
        </p:nvPicPr>
        <p:blipFill>
          <a:blip r:embed="rId2" cstate="print"/>
          <a:stretch>
            <a:fillRect/>
          </a:stretch>
        </p:blipFill>
        <p:spPr>
          <a:xfrm>
            <a:off x="1276350" y="1681162"/>
            <a:ext cx="7048500" cy="4105275"/>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sz="quarter" idx="1"/>
          </p:nvPr>
        </p:nvSpPr>
        <p:spPr/>
        <p:txBody>
          <a:bodyPr/>
          <a:lstStyle/>
          <a:p>
            <a:r>
              <a:rPr lang="en-US" dirty="0" smtClean="0"/>
              <a:t>The Warsaw Uprising is a national symbol of courage and determination. In 2009 then-President of Poland Lech </a:t>
            </a:r>
            <a:r>
              <a:rPr lang="en-US" dirty="0" err="1" smtClean="0"/>
              <a:t>Kaczyński</a:t>
            </a:r>
            <a:r>
              <a:rPr lang="en-US" dirty="0" smtClean="0"/>
              <a:t> initiated establishment of Warsaw Uprising Memorial Day. His initiative was supported by the Senate of Poland. The first observation of this memorial day took place on August 1, 2010.</a:t>
            </a:r>
            <a:endParaRPr lang="pl-PL" dirty="0" smtClean="0"/>
          </a:p>
          <a:p>
            <a:pPr>
              <a:buNone/>
            </a:pPr>
            <a:endParaRPr lang="pl-PL"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descr="81380_f86f744fe.jpg"/>
          <p:cNvPicPr>
            <a:picLocks noGrp="1" noChangeAspect="1"/>
          </p:cNvPicPr>
          <p:nvPr>
            <p:ph sz="quarter" idx="1"/>
          </p:nvPr>
        </p:nvPicPr>
        <p:blipFill>
          <a:blip r:embed="rId2" cstate="print"/>
          <a:stretch>
            <a:fillRect/>
          </a:stretch>
        </p:blipFill>
        <p:spPr>
          <a:xfrm>
            <a:off x="1369455" y="1447800"/>
            <a:ext cx="6862289" cy="457200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sz="quarter" idx="1"/>
          </p:nvPr>
        </p:nvSpPr>
        <p:spPr/>
        <p:txBody>
          <a:bodyPr>
            <a:normAutofit/>
          </a:bodyPr>
          <a:lstStyle/>
          <a:p>
            <a:r>
              <a:rPr lang="en-US" dirty="0" smtClean="0"/>
              <a:t>Once a year the city commemorates those heroes, and </a:t>
            </a:r>
            <a:r>
              <a:rPr lang="en-US" b="1" dirty="0" smtClean="0"/>
              <a:t>on 1st of August at 5 pm</a:t>
            </a:r>
            <a:r>
              <a:rPr lang="en-US" dirty="0" smtClean="0"/>
              <a:t>, an alarm will interrupt the activities in the city, all the people in Warsaw (but really all the people) </a:t>
            </a:r>
            <a:r>
              <a:rPr lang="en-US" b="1" dirty="0" smtClean="0"/>
              <a:t>will stop for 1 minute their activities</a:t>
            </a:r>
            <a:r>
              <a:rPr lang="en-US" dirty="0" smtClean="0"/>
              <a:t>, if you are going in the bus for example, the bus will stop completely in the middle of the street for 1 minute; the same if you are walking somewhere in Warsaw, you will see that Polish people will stop when hearing the alarms of the memorial of the Warsaw Uprising.</a:t>
            </a:r>
            <a:endParaRPr lang="pl-PL"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sz="quarter" idx="1"/>
          </p:nvPr>
        </p:nvSpPr>
        <p:spPr/>
        <p:txBody>
          <a:bodyPr/>
          <a:lstStyle/>
          <a:p>
            <a:r>
              <a:rPr lang="en-US" b="1" dirty="0"/>
              <a:t>Warsaw Uprising Memorial Day</a:t>
            </a:r>
            <a:r>
              <a:rPr lang="en-US" dirty="0"/>
              <a:t> is a new national holiday, that is observed in Poland since 2010. This day commemorates the heroes of the Warsaw Uprising, that began on August 1, 1944.</a:t>
            </a:r>
            <a:endParaRPr lang="pl-PL" dirty="0"/>
          </a:p>
          <a:p>
            <a:pPr>
              <a:buNone/>
            </a:pPr>
            <a:endParaRPr lang="pl-PL"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pic>
        <p:nvPicPr>
          <p:cNvPr id="6" name="Symbol zastępczy zawartości 5" descr="cd1dbd92f34fa771767d5ce36b03.1000.jpg"/>
          <p:cNvPicPr>
            <a:picLocks noGrp="1" noChangeAspect="1"/>
          </p:cNvPicPr>
          <p:nvPr>
            <p:ph sz="quarter" idx="1"/>
          </p:nvPr>
        </p:nvPicPr>
        <p:blipFill>
          <a:blip r:embed="rId2" cstate="print"/>
          <a:stretch>
            <a:fillRect/>
          </a:stretch>
        </p:blipFill>
        <p:spPr>
          <a:xfrm>
            <a:off x="1374239" y="1447800"/>
            <a:ext cx="6852721" cy="4572000"/>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sz="quarter" idx="1"/>
          </p:nvPr>
        </p:nvSpPr>
        <p:spPr/>
        <p:txBody>
          <a:bodyPr/>
          <a:lstStyle/>
          <a:p>
            <a:r>
              <a:rPr lang="pl-PL" dirty="0" err="1" smtClean="0"/>
              <a:t>Sources</a:t>
            </a:r>
            <a:r>
              <a:rPr lang="pl-PL" dirty="0" smtClean="0"/>
              <a:t>: </a:t>
            </a:r>
          </a:p>
          <a:p>
            <a:r>
              <a:rPr lang="en-US" u="sng" dirty="0">
                <a:hlinkClick r:id="rId2"/>
              </a:rPr>
              <a:t>https://anydayguide.com/calendar/1497</a:t>
            </a:r>
            <a:endParaRPr lang="pl-PL" dirty="0"/>
          </a:p>
          <a:p>
            <a:r>
              <a:rPr lang="en-US" u="sng" dirty="0">
                <a:hlinkClick r:id="rId3"/>
              </a:rPr>
              <a:t>https://www.britannica.com/event/Warsaw-Uprising</a:t>
            </a:r>
            <a:endParaRPr lang="pl-PL" dirty="0"/>
          </a:p>
          <a:p>
            <a:r>
              <a:rPr lang="pl-PL" dirty="0" smtClean="0">
                <a:hlinkClick r:id="rId4"/>
              </a:rPr>
              <a:t>http://www.historylearningsite.co.uk/world-war-two/world-war-two-and-eastern-europe/the-warsaw-uprising-of-1944/</a:t>
            </a:r>
            <a:r>
              <a:rPr lang="pl-PL" dirty="0" smtClean="0"/>
              <a:t> </a:t>
            </a:r>
          </a:p>
          <a:p>
            <a:r>
              <a:rPr lang="pl-PL" dirty="0" smtClean="0">
                <a:hlinkClick r:id="rId5"/>
              </a:rPr>
              <a:t>http://www.chido-fajny.com/2016/07/warsaw-uprising-memorial-day.html</a:t>
            </a:r>
            <a:r>
              <a:rPr lang="pl-PL" dirty="0" smtClean="0"/>
              <a:t> </a:t>
            </a:r>
            <a:endParaRPr lang="pl-PL"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sz="quarter" idx="1"/>
          </p:nvPr>
        </p:nvSpPr>
        <p:spPr/>
        <p:txBody>
          <a:bodyPr/>
          <a:lstStyle/>
          <a:p>
            <a:endParaRPr lang="pl-PL" dirty="0" smtClean="0"/>
          </a:p>
          <a:p>
            <a:endParaRPr lang="pl-PL" dirty="0" smtClean="0"/>
          </a:p>
          <a:p>
            <a:pPr algn="ctr">
              <a:buNone/>
            </a:pPr>
            <a:r>
              <a:rPr lang="pl-PL" dirty="0" err="1" smtClean="0"/>
              <a:t>Thank</a:t>
            </a:r>
            <a:r>
              <a:rPr lang="pl-PL" dirty="0" smtClean="0"/>
              <a:t> </a:t>
            </a:r>
            <a:r>
              <a:rPr lang="pl-PL" dirty="0" err="1" smtClean="0"/>
              <a:t>you</a:t>
            </a:r>
            <a:r>
              <a:rPr lang="pl-PL" dirty="0" smtClean="0"/>
              <a:t> for </a:t>
            </a:r>
            <a:r>
              <a:rPr lang="pl-PL" dirty="0" err="1" smtClean="0"/>
              <a:t>your</a:t>
            </a:r>
            <a:r>
              <a:rPr lang="pl-PL" dirty="0" smtClean="0"/>
              <a:t> </a:t>
            </a:r>
            <a:r>
              <a:rPr lang="pl-PL" dirty="0" err="1" smtClean="0"/>
              <a:t>attention</a:t>
            </a:r>
            <a:r>
              <a:rPr lang="pl-PL" dirty="0" smtClean="0"/>
              <a:t> </a:t>
            </a:r>
            <a:r>
              <a:rPr lang="pl-PL" dirty="0" smtClean="0">
                <a:sym typeface="Wingdings" pitchFamily="2" charset="2"/>
              </a:rPr>
              <a:t> </a:t>
            </a:r>
          </a:p>
          <a:p>
            <a:pPr algn="ctr"/>
            <a:endParaRPr lang="pl-PL" dirty="0" smtClean="0">
              <a:sym typeface="Wingdings" pitchFamily="2" charset="2"/>
            </a:endParaRPr>
          </a:p>
          <a:p>
            <a:pPr algn="ctr">
              <a:buNone/>
            </a:pPr>
            <a:r>
              <a:rPr lang="pl-PL" dirty="0" smtClean="0">
                <a:sym typeface="Wingdings" pitchFamily="2" charset="2"/>
              </a:rPr>
              <a:t>			Mikołaj Krzywicki   V b</a:t>
            </a:r>
            <a:endParaRPr lang="pl-PL"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pic>
        <p:nvPicPr>
          <p:cNvPr id="4" name="Symbol zastępczy zawartości 3" descr="55bbaf49208f3_o,size,933x0,q,70,h,58c551.jpg"/>
          <p:cNvPicPr>
            <a:picLocks noGrp="1" noChangeAspect="1"/>
          </p:cNvPicPr>
          <p:nvPr>
            <p:ph sz="quarter" idx="1"/>
          </p:nvPr>
        </p:nvPicPr>
        <p:blipFill>
          <a:blip r:embed="rId2" cstate="print"/>
          <a:stretch>
            <a:fillRect/>
          </a:stretch>
        </p:blipFill>
        <p:spPr>
          <a:xfrm>
            <a:off x="964560" y="1447800"/>
            <a:ext cx="7672079" cy="457200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sz="quarter" idx="1"/>
          </p:nvPr>
        </p:nvSpPr>
        <p:spPr/>
        <p:txBody>
          <a:bodyPr>
            <a:normAutofit/>
          </a:bodyPr>
          <a:lstStyle/>
          <a:p>
            <a:r>
              <a:rPr lang="en-US" dirty="0"/>
              <a:t>As the Red Army approached Warsaw (July 29–30, 1944), Soviet authorities, promising aid, encouraged the Polish underground there to stage an uprising against the Germans. However, the Polish underground, known as the </a:t>
            </a:r>
            <a:r>
              <a:rPr lang="en-US" b="1" dirty="0"/>
              <a:t>Home Army</a:t>
            </a:r>
            <a:r>
              <a:rPr lang="en-US" dirty="0"/>
              <a:t>, was anxious because the Soviet Union had already assumed direct control of eastern </a:t>
            </a:r>
            <a:r>
              <a:rPr lang="en-US" dirty="0" smtClean="0"/>
              <a:t>Poland</a:t>
            </a:r>
            <a:r>
              <a:rPr lang="pl-PL" dirty="0" smtClean="0"/>
              <a:t>. </a:t>
            </a:r>
            <a:r>
              <a:rPr lang="en-US" dirty="0" smtClean="0"/>
              <a:t> </a:t>
            </a:r>
            <a:endParaRPr lang="pl-PL"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sz="quarter" idx="1"/>
          </p:nvPr>
        </p:nvSpPr>
        <p:spPr/>
        <p:txBody>
          <a:bodyPr/>
          <a:lstStyle/>
          <a:p>
            <a:r>
              <a:rPr lang="en-US" dirty="0"/>
              <a:t>Hoping to gain control of Warsaw before the Red Army could “liberate” it, the Home Army followed the Soviet suggestion to revolt</a:t>
            </a:r>
            <a:r>
              <a:rPr lang="en-US" dirty="0" smtClean="0"/>
              <a:t>.</a:t>
            </a:r>
            <a:endParaRPr lang="pl-PL" dirty="0" smtClean="0"/>
          </a:p>
          <a:p>
            <a:r>
              <a:rPr lang="en-US" dirty="0"/>
              <a:t>Commanded by General </a:t>
            </a:r>
            <a:r>
              <a:rPr lang="en-US" dirty="0" err="1"/>
              <a:t>Tadeusz</a:t>
            </a:r>
            <a:r>
              <a:rPr lang="en-US" dirty="0"/>
              <a:t> </a:t>
            </a:r>
            <a:r>
              <a:rPr lang="en-US" dirty="0" err="1"/>
              <a:t>Bór-Komorowski</a:t>
            </a:r>
            <a:r>
              <a:rPr lang="en-US" dirty="0"/>
              <a:t>, the Warsaw corps of 50,000 troops attacked the relatively weak German force on August 1 and within three days gained control of most of the city. </a:t>
            </a:r>
            <a:endParaRPr lang="pl-PL"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descr="powstanie-warszawskie-1944.jpg"/>
          <p:cNvPicPr>
            <a:picLocks noGrp="1" noChangeAspect="1"/>
          </p:cNvPicPr>
          <p:nvPr>
            <p:ph sz="quarter" idx="1"/>
          </p:nvPr>
        </p:nvPicPr>
        <p:blipFill>
          <a:blip r:embed="rId2" cstate="print"/>
          <a:stretch>
            <a:fillRect/>
          </a:stretch>
        </p:blipFill>
        <p:spPr>
          <a:xfrm>
            <a:off x="1534885" y="1447800"/>
            <a:ext cx="6531429" cy="457200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sz="quarter" idx="1"/>
          </p:nvPr>
        </p:nvSpPr>
        <p:spPr/>
        <p:txBody>
          <a:bodyPr/>
          <a:lstStyle/>
          <a:p>
            <a:r>
              <a:rPr lang="en-US" dirty="0"/>
              <a:t>The Germans sent in reinforcements, however, and forced the Poles into a defensive position, bombarding them with air and artillery attacks for the next 63 days.</a:t>
            </a:r>
            <a:endParaRPr lang="pl-PL"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descr="579b32885c5f1_o,size,969x565,q,71,h,73a886.jpg"/>
          <p:cNvPicPr>
            <a:picLocks noGrp="1" noChangeAspect="1"/>
          </p:cNvPicPr>
          <p:nvPr>
            <p:ph sz="quarter" idx="1"/>
          </p:nvPr>
        </p:nvPicPr>
        <p:blipFill>
          <a:blip r:embed="rId2" cstate="print"/>
          <a:stretch>
            <a:fillRect/>
          </a:stretch>
        </p:blipFill>
        <p:spPr>
          <a:xfrm>
            <a:off x="914400" y="1467852"/>
            <a:ext cx="7772400" cy="4531895"/>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sz="quarter" idx="1"/>
          </p:nvPr>
        </p:nvSpPr>
        <p:spPr/>
        <p:txBody>
          <a:bodyPr/>
          <a:lstStyle/>
          <a:p>
            <a:r>
              <a:rPr lang="en-US" dirty="0"/>
              <a:t>Meanwhile, the Red Army, which had been detained during the first days of the insurrection by a German assault, occupied a position at </a:t>
            </a:r>
            <a:r>
              <a:rPr lang="en-US" dirty="0" err="1"/>
              <a:t>Praga</a:t>
            </a:r>
            <a:r>
              <a:rPr lang="en-US" dirty="0"/>
              <a:t>, a suburb across the Vistula River from Warsaw, and remained idle. In addition, the Soviet government refused to allow the western Allies to use Soviet air bases to airlift supplies to the beleaguered Poles</a:t>
            </a:r>
            <a:r>
              <a:rPr lang="en-US" dirty="0" smtClean="0"/>
              <a:t>.</a:t>
            </a:r>
            <a:endParaRPr lang="pl-PL"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pitał">
  <a:themeElements>
    <a:clrScheme name="Kapitał">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Kapitał">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apitał">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59</TotalTime>
  <Words>532</Words>
  <Application>Microsoft Office PowerPoint</Application>
  <PresentationFormat>Pokaz na ekranie (4:3)</PresentationFormat>
  <Paragraphs>27</Paragraphs>
  <Slides>22</Slides>
  <Notes>0</Notes>
  <HiddenSlides>0</HiddenSlides>
  <MMClips>0</MMClips>
  <ScaleCrop>false</ScaleCrop>
  <HeadingPairs>
    <vt:vector size="4" baseType="variant">
      <vt:variant>
        <vt:lpstr>Motyw</vt:lpstr>
      </vt:variant>
      <vt:variant>
        <vt:i4>1</vt:i4>
      </vt:variant>
      <vt:variant>
        <vt:lpstr>Tytuły slajdów</vt:lpstr>
      </vt:variant>
      <vt:variant>
        <vt:i4>22</vt:i4>
      </vt:variant>
    </vt:vector>
  </HeadingPairs>
  <TitlesOfParts>
    <vt:vector size="23" baseType="lpstr">
      <vt:lpstr>Kapitał</vt:lpstr>
      <vt:lpstr>Warsaw Uprising  Memorial Day</vt:lpstr>
      <vt:lpstr>Slajd 2</vt:lpstr>
      <vt:lpstr>Slajd 3</vt:lpstr>
      <vt:lpstr>Slajd 4</vt:lpstr>
      <vt:lpstr>Slajd 5</vt:lpstr>
      <vt:lpstr>Slajd 6</vt:lpstr>
      <vt:lpstr>Slajd 7</vt:lpstr>
      <vt:lpstr>Slajd 8</vt:lpstr>
      <vt:lpstr>Slajd 9</vt:lpstr>
      <vt:lpstr>Slajd 10</vt:lpstr>
      <vt:lpstr>Slajd 11</vt:lpstr>
      <vt:lpstr>Slajd 12</vt:lpstr>
      <vt:lpstr>Slajd 13</vt:lpstr>
      <vt:lpstr>Slajd 14</vt:lpstr>
      <vt:lpstr>Slajd 15</vt:lpstr>
      <vt:lpstr>Slajd 16</vt:lpstr>
      <vt:lpstr>Slajd 17</vt:lpstr>
      <vt:lpstr>Slajd 18</vt:lpstr>
      <vt:lpstr>Slajd 19</vt:lpstr>
      <vt:lpstr>Slajd 20</vt:lpstr>
      <vt:lpstr>Slajd 21</vt:lpstr>
      <vt:lpstr>Slajd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Warsaw Uprising  Memorial Day</dc:title>
  <dc:creator>Marek</dc:creator>
  <cp:lastModifiedBy>Marek</cp:lastModifiedBy>
  <cp:revision>12</cp:revision>
  <dcterms:created xsi:type="dcterms:W3CDTF">2017-03-23T21:02:40Z</dcterms:created>
  <dcterms:modified xsi:type="dcterms:W3CDTF">2017-09-22T16:26:18Z</dcterms:modified>
</cp:coreProperties>
</file>