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86" r:id="rId9"/>
    <p:sldId id="263" r:id="rId10"/>
    <p:sldId id="264" r:id="rId11"/>
    <p:sldId id="265" r:id="rId12"/>
    <p:sldId id="266" r:id="rId13"/>
    <p:sldId id="267" r:id="rId14"/>
    <p:sldId id="268" r:id="rId15"/>
    <p:sldId id="269" r:id="rId16"/>
    <p:sldId id="270" r:id="rId17"/>
    <p:sldId id="271" r:id="rId18"/>
    <p:sldId id="288" r:id="rId19"/>
    <p:sldId id="289" r:id="rId20"/>
    <p:sldId id="290" r:id="rId21"/>
    <p:sldId id="291" r:id="rId22"/>
    <p:sldId id="292" r:id="rId23"/>
    <p:sldId id="274" r:id="rId24"/>
    <p:sldId id="293" r:id="rId25"/>
    <p:sldId id="294" r:id="rId26"/>
    <p:sldId id="275" r:id="rId27"/>
    <p:sldId id="295" r:id="rId28"/>
    <p:sldId id="276" r:id="rId29"/>
    <p:sldId id="277" r:id="rId30"/>
    <p:sldId id="296" r:id="rId31"/>
    <p:sldId id="278" r:id="rId32"/>
    <p:sldId id="279" r:id="rId33"/>
    <p:sldId id="281" r:id="rId3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39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2"/>
      </p:bgRef>
    </p:bg>
    <p:spTree>
      <p:nvGrpSpPr>
        <p:cNvPr id="1" name=""/>
        <p:cNvGrpSpPr/>
        <p:nvPr/>
      </p:nvGrpSpPr>
      <p:grpSpPr>
        <a:xfrm>
          <a:off x="0" y="0"/>
          <a:ext cx="0" cy="0"/>
          <a:chOff x="0" y="0"/>
          <a:chExt cx="0" cy="0"/>
        </a:xfrm>
      </p:grpSpPr>
      <p:sp>
        <p:nvSpPr>
          <p:cNvPr id="9" name="Prostokąt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pl-PL" smtClean="0"/>
              <a:t>Kliknij, aby edytować styl</a:t>
            </a:r>
            <a:endParaRPr kumimoji="0" lang="en-US"/>
          </a:p>
        </p:txBody>
      </p:sp>
      <p:sp>
        <p:nvSpPr>
          <p:cNvPr id="3" name="Podtytuł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pl-PL" smtClean="0"/>
              <a:t>Kliknij, aby edytować styl wzorca podtytułu</a:t>
            </a:r>
            <a:endParaRPr kumimoji="0" lang="en-US"/>
          </a:p>
        </p:txBody>
      </p:sp>
      <p:sp>
        <p:nvSpPr>
          <p:cNvPr id="4" name="Symbol zastępczy daty 3"/>
          <p:cNvSpPr>
            <a:spLocks noGrp="1"/>
          </p:cNvSpPr>
          <p:nvPr>
            <p:ph type="dt" sz="half" idx="10"/>
          </p:nvPr>
        </p:nvSpPr>
        <p:spPr/>
        <p:txBody>
          <a:bodyPr/>
          <a:lstStyle/>
          <a:p>
            <a:fld id="{C0F7B070-09CF-45B7-92C1-406D58025665}" type="datetimeFigureOut">
              <a:rPr lang="pl-PL" smtClean="0"/>
              <a:pPr/>
              <a:t>2017-02-10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E4CE675-ABA9-40E0-90BC-0D9077DAAA97}" type="slidenum">
              <a:rPr lang="pl-PL" smtClean="0"/>
              <a:pPr/>
              <a:t>‹#›</a:t>
            </a:fld>
            <a:endParaRPr lang="pl-PL"/>
          </a:p>
        </p:txBody>
      </p:sp>
      <p:sp>
        <p:nvSpPr>
          <p:cNvPr id="10" name="Prostokąt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C0F7B070-09CF-45B7-92C1-406D58025665}" type="datetimeFigureOut">
              <a:rPr lang="pl-PL" smtClean="0"/>
              <a:pPr/>
              <a:t>2017-02-10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E4CE675-ABA9-40E0-90BC-0D9077DAAA97}" type="slidenum">
              <a:rPr lang="pl-PL" smtClean="0"/>
              <a:pPr/>
              <a:t>‹#›</a:t>
            </a:fld>
            <a:endParaRPr lang="pl-PL"/>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9" name="Prostokąt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Prostokąt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pionowy 1"/>
          <p:cNvSpPr>
            <a:spLocks noGrp="1"/>
          </p:cNvSpPr>
          <p:nvPr>
            <p:ph type="title" orient="vert"/>
          </p:nvPr>
        </p:nvSpPr>
        <p:spPr>
          <a:xfrm>
            <a:off x="6781800" y="274640"/>
            <a:ext cx="1905000" cy="5851525"/>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304800"/>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C0F7B070-09CF-45B7-92C1-406D58025665}" type="datetimeFigureOut">
              <a:rPr lang="pl-PL" smtClean="0"/>
              <a:pPr/>
              <a:t>2017-02-10</a:t>
            </a:fld>
            <a:endParaRPr lang="pl-PL"/>
          </a:p>
        </p:txBody>
      </p:sp>
      <p:sp>
        <p:nvSpPr>
          <p:cNvPr id="5" name="Symbol zastępczy stopki 4"/>
          <p:cNvSpPr>
            <a:spLocks noGrp="1"/>
          </p:cNvSpPr>
          <p:nvPr>
            <p:ph type="ftr" sz="quarter" idx="11"/>
          </p:nvPr>
        </p:nvSpPr>
        <p:spPr>
          <a:xfrm>
            <a:off x="2640597" y="6377459"/>
            <a:ext cx="3836404" cy="365125"/>
          </a:xfrm>
        </p:spPr>
        <p:txBody>
          <a:bodyPr/>
          <a:lstStyle/>
          <a:p>
            <a:endParaRPr lang="pl-PL"/>
          </a:p>
        </p:txBody>
      </p:sp>
      <p:sp>
        <p:nvSpPr>
          <p:cNvPr id="6" name="Symbol zastępczy numeru slajdu 5"/>
          <p:cNvSpPr>
            <a:spLocks noGrp="1"/>
          </p:cNvSpPr>
          <p:nvPr>
            <p:ph type="sldNum" sz="quarter" idx="12"/>
          </p:nvPr>
        </p:nvSpPr>
        <p:spPr/>
        <p:txBody>
          <a:bodyPr/>
          <a:lstStyle/>
          <a:p>
            <a:fld id="{7E4CE675-ABA9-40E0-90BC-0D9077DAAA97}" type="slidenum">
              <a:rPr lang="pl-PL" smtClean="0"/>
              <a:pPr/>
              <a:t>‹#›</a:t>
            </a:fld>
            <a:endParaRPr lang="pl-PL"/>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155448"/>
            <a:ext cx="8229600" cy="1252728"/>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C0F7B070-09CF-45B7-92C1-406D58025665}" type="datetimeFigureOut">
              <a:rPr lang="pl-PL" smtClean="0"/>
              <a:pPr/>
              <a:t>2017-02-10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E4CE675-ABA9-40E0-90BC-0D9077DAAA97}" type="slidenum">
              <a:rPr lang="pl-PL" smtClean="0"/>
              <a:pPr/>
              <a:t>‹#›</a:t>
            </a:fld>
            <a:endParaRPr lang="pl-PL"/>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2"/>
      </p:bgRef>
    </p:bg>
    <p:spTree>
      <p:nvGrpSpPr>
        <p:cNvPr id="1" name=""/>
        <p:cNvGrpSpPr/>
        <p:nvPr/>
      </p:nvGrpSpPr>
      <p:grpSpPr>
        <a:xfrm>
          <a:off x="0" y="0"/>
          <a:ext cx="0" cy="0"/>
          <a:chOff x="0" y="0"/>
          <a:chExt cx="0" cy="0"/>
        </a:xfrm>
      </p:grpSpPr>
      <p:sp>
        <p:nvSpPr>
          <p:cNvPr id="9" name="Prostokąt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Prostokąt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C0F7B070-09CF-45B7-92C1-406D58025665}" type="datetimeFigureOut">
              <a:rPr lang="pl-PL" smtClean="0"/>
              <a:pPr/>
              <a:t>2017-02-10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E4CE675-ABA9-40E0-90BC-0D9077DAAA97}"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C0F7B070-09CF-45B7-92C1-406D58025665}" type="datetimeFigureOut">
              <a:rPr lang="pl-PL" smtClean="0"/>
              <a:pPr/>
              <a:t>2017-02-10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E4CE675-ABA9-40E0-90BC-0D9077DAAA97}" type="slidenum">
              <a:rPr lang="pl-PL" smtClean="0"/>
              <a:pPr/>
              <a:t>‹#›</a:t>
            </a:fld>
            <a:endParaRPr lang="pl-PL"/>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tekstu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pl-PL" smtClean="0"/>
              <a:t>Kliknij, aby edytować style wzorca tekstu</a:t>
            </a:r>
          </a:p>
        </p:txBody>
      </p:sp>
      <p:sp>
        <p:nvSpPr>
          <p:cNvPr id="6" name="Symbol zastępczy zawartości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C0F7B070-09CF-45B7-92C1-406D58025665}" type="datetimeFigureOut">
              <a:rPr lang="pl-PL" smtClean="0"/>
              <a:pPr/>
              <a:t>2017-02-10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7E4CE675-ABA9-40E0-90BC-0D9077DAAA97}" type="slidenum">
              <a:rPr lang="pl-PL" smtClean="0"/>
              <a:pPr/>
              <a:t>‹#›</a:t>
            </a:fld>
            <a:endParaRPr lang="pl-PL"/>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C0F7B070-09CF-45B7-92C1-406D58025665}" type="datetimeFigureOut">
              <a:rPr lang="pl-PL" smtClean="0"/>
              <a:pPr/>
              <a:t>2017-02-10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E4CE675-ABA9-40E0-90BC-0D9077DAAA97}" type="slidenum">
              <a:rPr lang="pl-PL" smtClean="0"/>
              <a:pPr/>
              <a:t>‹#›</a:t>
            </a:fld>
            <a:endParaRPr lang="pl-PL"/>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F7B070-09CF-45B7-92C1-406D58025665}" type="datetimeFigureOut">
              <a:rPr lang="pl-PL" smtClean="0"/>
              <a:pPr/>
              <a:t>2017-02-10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E4CE675-ABA9-40E0-90BC-0D9077DAAA97}" type="slidenum">
              <a:rPr lang="pl-PL" smtClean="0"/>
              <a:pPr/>
              <a:t>‹#›</a:t>
            </a:fld>
            <a:endParaRPr lang="pl-PL"/>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pl-PL" smtClean="0"/>
              <a:t>Kliknij, aby edytować styl</a:t>
            </a:r>
            <a:endParaRPr kumimoji="0" lang="en-US"/>
          </a:p>
        </p:txBody>
      </p:sp>
      <p:sp>
        <p:nvSpPr>
          <p:cNvPr id="3" name="Symbol zastępczy zawartości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tekstu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C0F7B070-09CF-45B7-92C1-406D58025665}" type="datetimeFigureOut">
              <a:rPr lang="pl-PL" smtClean="0"/>
              <a:pPr/>
              <a:t>2017-02-10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E4CE675-ABA9-40E0-90BC-0D9077DAAA97}" type="slidenum">
              <a:rPr lang="pl-PL" smtClean="0"/>
              <a:pPr/>
              <a:t>‹#›</a:t>
            </a:fld>
            <a:endParaRPr lang="pl-PL"/>
          </a:p>
        </p:txBody>
      </p:sp>
      <p:sp>
        <p:nvSpPr>
          <p:cNvPr id="12" name="Prostokąt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pl-PL" smtClean="0"/>
              <a:t>Kliknij, aby edytować styl</a:t>
            </a:r>
            <a:endParaRPr kumimoji="0" lang="en-US"/>
          </a:p>
        </p:txBody>
      </p:sp>
      <p:sp>
        <p:nvSpPr>
          <p:cNvPr id="3" name="Symbol zastępczy obrazu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164592" y="1170432"/>
            <a:ext cx="2523744" cy="201168"/>
          </a:xfrm>
        </p:spPr>
        <p:txBody>
          <a:bodyPr/>
          <a:lstStyle/>
          <a:p>
            <a:fld id="{C0F7B070-09CF-45B7-92C1-406D58025665}" type="datetimeFigureOut">
              <a:rPr lang="pl-PL" smtClean="0"/>
              <a:pPr/>
              <a:t>2017-02-10</a:t>
            </a:fld>
            <a:endParaRPr lang="pl-PL"/>
          </a:p>
        </p:txBody>
      </p:sp>
      <p:sp>
        <p:nvSpPr>
          <p:cNvPr id="11" name="Prostokąt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Symbol zastępczy stopki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pl-PL"/>
          </a:p>
        </p:txBody>
      </p:sp>
      <p:sp>
        <p:nvSpPr>
          <p:cNvPr id="7" name="Symbol zastępczy numeru slajdu 6"/>
          <p:cNvSpPr>
            <a:spLocks noGrp="1"/>
          </p:cNvSpPr>
          <p:nvPr>
            <p:ph type="sldNum" sz="quarter" idx="12"/>
          </p:nvPr>
        </p:nvSpPr>
        <p:spPr>
          <a:xfrm>
            <a:off x="8339328" y="1170432"/>
            <a:ext cx="733864" cy="201168"/>
          </a:xfrm>
        </p:spPr>
        <p:txBody>
          <a:bodyPr/>
          <a:lstStyle/>
          <a:p>
            <a:fld id="{7E4CE675-ABA9-40E0-90BC-0D9077DAAA97}"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Prostokąt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Prostokąt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Symbol zastępczy tytułu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4" name="Symbol zastępczy daty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0F7B070-09CF-45B7-92C1-406D58025665}" type="datetimeFigureOut">
              <a:rPr lang="pl-PL" smtClean="0"/>
              <a:pPr/>
              <a:t>2017-02-10</a:t>
            </a:fld>
            <a:endParaRPr lang="pl-PL"/>
          </a:p>
        </p:txBody>
      </p:sp>
      <p:sp>
        <p:nvSpPr>
          <p:cNvPr id="5" name="Symbol zastępczy stopki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pl-PL"/>
          </a:p>
        </p:txBody>
      </p:sp>
      <p:sp>
        <p:nvSpPr>
          <p:cNvPr id="6" name="Symbol zastępczy numeru slajdu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E4CE675-ABA9-40E0-90BC-0D9077DAAA97}"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ipe dir="d"/>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blog.tophat.com/gamified-learnin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9552" y="3717032"/>
            <a:ext cx="8223448" cy="2664296"/>
          </a:xfrm>
        </p:spPr>
        <p:txBody>
          <a:bodyPr>
            <a:normAutofit fontScale="90000"/>
          </a:bodyPr>
          <a:lstStyle/>
          <a:p>
            <a:r>
              <a:rPr lang="en-US" dirty="0" smtClean="0"/>
              <a:t>How to design a digital classroom</a:t>
            </a:r>
            <a:r>
              <a:rPr lang="pl-PL" dirty="0" smtClean="0"/>
              <a:t>?</a:t>
            </a:r>
            <a:br>
              <a:rPr lang="pl-PL" dirty="0" smtClean="0"/>
            </a:br>
            <a:r>
              <a:rPr lang="pl-PL" sz="2700" dirty="0" smtClean="0"/>
              <a:t/>
            </a:r>
            <a:br>
              <a:rPr lang="pl-PL" sz="2700" dirty="0" smtClean="0"/>
            </a:br>
            <a:r>
              <a:rPr lang="pl-PL" dirty="0" smtClean="0"/>
              <a:t/>
            </a:r>
            <a:br>
              <a:rPr lang="pl-PL" dirty="0" smtClean="0"/>
            </a:br>
            <a:r>
              <a:rPr lang="pl-PL" sz="3200" dirty="0" smtClean="0"/>
              <a:t>Erasmus+ „We </a:t>
            </a:r>
            <a:r>
              <a:rPr lang="pl-PL" sz="3200" dirty="0" err="1" smtClean="0"/>
              <a:t>can</a:t>
            </a:r>
            <a:r>
              <a:rPr lang="pl-PL" sz="3200" dirty="0" smtClean="0"/>
              <a:t> do </a:t>
            </a:r>
            <a:r>
              <a:rPr lang="pl-PL" sz="3200" dirty="0" err="1" smtClean="0"/>
              <a:t>it</a:t>
            </a:r>
            <a:r>
              <a:rPr lang="pl-PL" sz="3200" dirty="0" smtClean="0"/>
              <a:t> </a:t>
            </a:r>
            <a:r>
              <a:rPr lang="pl-PL" sz="3200" dirty="0" err="1" smtClean="0"/>
              <a:t>together</a:t>
            </a:r>
            <a:r>
              <a:rPr lang="pl-PL" sz="3200" dirty="0" smtClean="0"/>
              <a:t>” </a:t>
            </a:r>
            <a:r>
              <a:rPr lang="pl-PL" sz="3200" dirty="0" err="1" smtClean="0"/>
              <a:t>project</a:t>
            </a:r>
            <a:r>
              <a:rPr lang="pl-PL" sz="3200" dirty="0" smtClean="0"/>
              <a:t/>
            </a:r>
            <a:br>
              <a:rPr lang="pl-PL" sz="3200" dirty="0" smtClean="0"/>
            </a:br>
            <a:r>
              <a:rPr lang="pl-PL" sz="3200" dirty="0" smtClean="0"/>
              <a:t>7th </a:t>
            </a:r>
            <a:r>
              <a:rPr lang="pl-PL" sz="3200" dirty="0" err="1" smtClean="0"/>
              <a:t>October</a:t>
            </a:r>
            <a:r>
              <a:rPr lang="pl-PL" sz="3200" dirty="0" smtClean="0"/>
              <a:t> 2016, Rejowiec Fabryczny, POLAND</a:t>
            </a:r>
            <a:r>
              <a:rPr lang="en-US" dirty="0" smtClean="0"/>
              <a:t/>
            </a:r>
            <a:br>
              <a:rPr lang="en-US" dirty="0" smtClean="0"/>
            </a:br>
            <a:endParaRPr lang="pl-PL" dirty="0"/>
          </a:p>
        </p:txBody>
      </p:sp>
      <p:sp>
        <p:nvSpPr>
          <p:cNvPr id="3" name="Podtytuł 2"/>
          <p:cNvSpPr>
            <a:spLocks noGrp="1"/>
          </p:cNvSpPr>
          <p:nvPr>
            <p:ph type="subTitle" idx="1"/>
          </p:nvPr>
        </p:nvSpPr>
        <p:spPr/>
        <p:txBody>
          <a:bodyPr/>
          <a:lstStyle/>
          <a:p>
            <a:r>
              <a:rPr lang="pl-PL" dirty="0" smtClean="0"/>
              <a:t>A 21st </a:t>
            </a:r>
            <a:r>
              <a:rPr lang="pl-PL" dirty="0" err="1" smtClean="0"/>
              <a:t>Century</a:t>
            </a:r>
            <a:r>
              <a:rPr lang="pl-PL" dirty="0" smtClean="0"/>
              <a:t> </a:t>
            </a:r>
            <a:r>
              <a:rPr lang="pl-PL" dirty="0" err="1" smtClean="0"/>
              <a:t>Classroom</a:t>
            </a:r>
            <a:endParaRPr lang="pl-PL" dirty="0"/>
          </a:p>
        </p:txBody>
      </p:sp>
      <p:pic>
        <p:nvPicPr>
          <p:cNvPr id="4" name="Obraz 3" descr="Logo Erasmus.jpg"/>
          <p:cNvPicPr>
            <a:picLocks noChangeAspect="1"/>
          </p:cNvPicPr>
          <p:nvPr/>
        </p:nvPicPr>
        <p:blipFill>
          <a:blip r:embed="rId2" cstate="print"/>
          <a:stretch>
            <a:fillRect/>
          </a:stretch>
        </p:blipFill>
        <p:spPr>
          <a:xfrm>
            <a:off x="395536" y="404664"/>
            <a:ext cx="3312368" cy="754092"/>
          </a:xfrm>
          <a:prstGeom prst="rect">
            <a:avLst/>
          </a:prstGeom>
        </p:spPr>
      </p:pic>
      <p:pic>
        <p:nvPicPr>
          <p:cNvPr id="5" name="Obraz 4" descr="Logo small.jpg"/>
          <p:cNvPicPr>
            <a:picLocks noChangeAspect="1"/>
          </p:cNvPicPr>
          <p:nvPr/>
        </p:nvPicPr>
        <p:blipFill>
          <a:blip r:embed="rId3" cstate="print"/>
          <a:stretch>
            <a:fillRect/>
          </a:stretch>
        </p:blipFill>
        <p:spPr>
          <a:xfrm>
            <a:off x="7020272" y="404664"/>
            <a:ext cx="1800284" cy="1309297"/>
          </a:xfrm>
          <a:prstGeom prst="rect">
            <a:avLst/>
          </a:prstGeom>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How to design a digital classroom</a:t>
            </a:r>
            <a:r>
              <a:rPr lang="pl-PL" dirty="0" smtClean="0"/>
              <a:t>?</a:t>
            </a:r>
            <a:endParaRPr lang="pl-PL" dirty="0"/>
          </a:p>
        </p:txBody>
      </p:sp>
      <p:sp>
        <p:nvSpPr>
          <p:cNvPr id="3" name="Symbol zastępczy zawartości 2"/>
          <p:cNvSpPr>
            <a:spLocks noGrp="1"/>
          </p:cNvSpPr>
          <p:nvPr>
            <p:ph idx="1"/>
          </p:nvPr>
        </p:nvSpPr>
        <p:spPr/>
        <p:txBody>
          <a:bodyPr>
            <a:normAutofit fontScale="85000" lnSpcReduction="10000"/>
          </a:bodyPr>
          <a:lstStyle/>
          <a:p>
            <a:r>
              <a:rPr lang="en-US" b="1" dirty="0" smtClean="0"/>
              <a:t>Invitational environment</a:t>
            </a:r>
            <a:r>
              <a:rPr lang="en-US" dirty="0" smtClean="0"/>
              <a:t>: The classrooms should not be cramped or overcrowded. Modern classrooms should have the basic material required for teaching such as, interactive whiteboards and LCD projectors. The </a:t>
            </a:r>
            <a:r>
              <a:rPr lang="en-US" u="sng" dirty="0"/>
              <a:t>BYOD</a:t>
            </a:r>
            <a:r>
              <a:rPr lang="en-US" dirty="0" smtClean="0"/>
              <a:t> (Bring-Your-Own-Device) approach can be adopted, so that students can bring their laptops or tablets (or even </a:t>
            </a:r>
            <a:r>
              <a:rPr lang="en-US" dirty="0" err="1" smtClean="0"/>
              <a:t>smartphones</a:t>
            </a:r>
            <a:r>
              <a:rPr lang="en-US" dirty="0" smtClean="0"/>
              <a:t>) to the classroom for better personalized learning. Teaching with technological material is more effective, stimulates student engagement, eases the work of teachers and makes it easy for students to focus on learning. </a:t>
            </a: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How to design a digital classroom</a:t>
            </a:r>
            <a:r>
              <a:rPr lang="pl-PL" dirty="0" smtClean="0"/>
              <a:t>?</a:t>
            </a:r>
            <a:endParaRPr lang="pl-PL" dirty="0"/>
          </a:p>
        </p:txBody>
      </p:sp>
      <p:sp>
        <p:nvSpPr>
          <p:cNvPr id="3" name="Symbol zastępczy zawartości 2"/>
          <p:cNvSpPr>
            <a:spLocks noGrp="1"/>
          </p:cNvSpPr>
          <p:nvPr>
            <p:ph idx="1"/>
          </p:nvPr>
        </p:nvSpPr>
        <p:spPr/>
        <p:txBody>
          <a:bodyPr>
            <a:normAutofit fontScale="92500" lnSpcReduction="10000"/>
          </a:bodyPr>
          <a:lstStyle/>
          <a:p>
            <a:r>
              <a:rPr lang="en-US" b="1" dirty="0" smtClean="0"/>
              <a:t>Students understand and follow the rules and procedures</a:t>
            </a:r>
            <a:r>
              <a:rPr lang="en-US" dirty="0" smtClean="0"/>
              <a:t>: The learning environment is carefully planned and well-organized. Class rules, procedures, and notices of upcoming activities are posted in convenient places to help students stay on track. Students are constantly encouraged to remind them of their goals and responsibilities. They follow class routines and understand what they are expected to achieve each day and how they are to go about it. </a:t>
            </a: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How to design a digital classroom</a:t>
            </a:r>
            <a:r>
              <a:rPr lang="pl-PL" dirty="0" smtClean="0"/>
              <a:t>?</a:t>
            </a:r>
            <a:endParaRPr lang="pl-PL" dirty="0"/>
          </a:p>
        </p:txBody>
      </p:sp>
      <p:sp>
        <p:nvSpPr>
          <p:cNvPr id="3" name="Symbol zastępczy zawartości 2"/>
          <p:cNvSpPr>
            <a:spLocks noGrp="1"/>
          </p:cNvSpPr>
          <p:nvPr>
            <p:ph idx="1"/>
          </p:nvPr>
        </p:nvSpPr>
        <p:spPr/>
        <p:txBody>
          <a:bodyPr>
            <a:normAutofit lnSpcReduction="10000"/>
          </a:bodyPr>
          <a:lstStyle/>
          <a:p>
            <a:r>
              <a:rPr lang="en-US" b="1" dirty="0" smtClean="0"/>
              <a:t>Mutual respect</a:t>
            </a:r>
            <a:r>
              <a:rPr lang="en-US" dirty="0" smtClean="0"/>
              <a:t>: Teachers and students should always have respect for each other. As now the role of teachers is no longer to be the sage on the stage, students should not forget their value as they will always receive guidance from them. Also, teachers should encourage students to speak with confidence and value their opinions. In a well-disciplined environment, students should also co-operate with and respect their classmates. </a:t>
            </a: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How to design a digital classroom</a:t>
            </a:r>
            <a:r>
              <a:rPr lang="pl-PL" dirty="0" smtClean="0"/>
              <a:t>?</a:t>
            </a:r>
            <a:endParaRPr lang="pl-PL" dirty="0"/>
          </a:p>
        </p:txBody>
      </p:sp>
      <p:sp>
        <p:nvSpPr>
          <p:cNvPr id="3" name="Symbol zastępczy zawartości 2"/>
          <p:cNvSpPr>
            <a:spLocks noGrp="1"/>
          </p:cNvSpPr>
          <p:nvPr>
            <p:ph idx="1"/>
          </p:nvPr>
        </p:nvSpPr>
        <p:spPr/>
        <p:txBody>
          <a:bodyPr>
            <a:normAutofit fontScale="92500" lnSpcReduction="20000"/>
          </a:bodyPr>
          <a:lstStyle/>
          <a:p>
            <a:r>
              <a:rPr lang="en-US" b="1" dirty="0" smtClean="0"/>
              <a:t>Students take responsibility of their learning</a:t>
            </a:r>
            <a:r>
              <a:rPr lang="en-US" dirty="0" smtClean="0"/>
              <a:t>: As students are encouraged to actively participate in their own learning, they become responsible for their learning. Self-directed students not only encourage each other, but also work with their teacher to achieve academic and behavioral goals that they themselves have helped </a:t>
            </a:r>
            <a:r>
              <a:rPr lang="pl-PL" dirty="0" smtClean="0"/>
              <a:t>to </a:t>
            </a:r>
            <a:r>
              <a:rPr lang="en-US" dirty="0" smtClean="0"/>
              <a:t>establish. Teachers should employ a variety of strategies to promote responsible decision-making and create self-reliant students. </a:t>
            </a: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How to design a digital classroom</a:t>
            </a:r>
            <a:r>
              <a:rPr lang="pl-PL" dirty="0" smtClean="0"/>
              <a:t>?</a:t>
            </a:r>
            <a:endParaRPr lang="pl-PL" dirty="0"/>
          </a:p>
        </p:txBody>
      </p:sp>
      <p:sp>
        <p:nvSpPr>
          <p:cNvPr id="3" name="Symbol zastępczy zawartości 2"/>
          <p:cNvSpPr>
            <a:spLocks noGrp="1"/>
          </p:cNvSpPr>
          <p:nvPr>
            <p:ph idx="1"/>
          </p:nvPr>
        </p:nvSpPr>
        <p:spPr/>
        <p:txBody>
          <a:bodyPr>
            <a:normAutofit lnSpcReduction="10000"/>
          </a:bodyPr>
          <a:lstStyle/>
          <a:p>
            <a:r>
              <a:rPr lang="en-US" b="1" dirty="0" smtClean="0"/>
              <a:t>Performance-based assessments</a:t>
            </a:r>
            <a:r>
              <a:rPr lang="en-US" dirty="0" smtClean="0"/>
              <a:t>: Regular performance-based assessments are carried out by teachers through various methods which are not restricted to tests. These can be by conducting quizzes and polls. Teachers can utilize projects as well as other products and performances as assessments to determine student achievements and needs. Assessments are tailored to the abilities and needs of the students. </a:t>
            </a:r>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How to design a digital classroom</a:t>
            </a:r>
            <a:r>
              <a:rPr lang="pl-PL" dirty="0" smtClean="0"/>
              <a:t>?</a:t>
            </a:r>
            <a:endParaRPr lang="pl-PL" dirty="0"/>
          </a:p>
        </p:txBody>
      </p:sp>
      <p:sp>
        <p:nvSpPr>
          <p:cNvPr id="3" name="Symbol zastępczy zawartości 2"/>
          <p:cNvSpPr>
            <a:spLocks noGrp="1"/>
          </p:cNvSpPr>
          <p:nvPr>
            <p:ph idx="1"/>
          </p:nvPr>
        </p:nvSpPr>
        <p:spPr/>
        <p:txBody>
          <a:bodyPr>
            <a:normAutofit fontScale="92500" lnSpcReduction="20000"/>
          </a:bodyPr>
          <a:lstStyle/>
          <a:p>
            <a:r>
              <a:rPr lang="en-US" b="1" dirty="0" smtClean="0"/>
              <a:t>Collaborative learning</a:t>
            </a:r>
            <a:r>
              <a:rPr lang="en-US" dirty="0" smtClean="0"/>
              <a:t>: Learning through collaboration is one of the most effective forms of learning. Teaching and learning in isolation are very restrictive and hinder progress. Learning in groups enhances the scope of learning and develops critical thinking. Collaborative learning activities include collaborative writing, group projects, joint problem solving, debates and more. Collaborative learning redefines traditional student-teacher relationship in the classroom. </a:t>
            </a:r>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How to design a digital classroom</a:t>
            </a:r>
            <a:r>
              <a:rPr lang="pl-PL" dirty="0" smtClean="0"/>
              <a:t>?</a:t>
            </a:r>
            <a:endParaRPr lang="pl-PL" dirty="0"/>
          </a:p>
        </p:txBody>
      </p:sp>
      <p:sp>
        <p:nvSpPr>
          <p:cNvPr id="3" name="Symbol zastępczy zawartości 2"/>
          <p:cNvSpPr>
            <a:spLocks noGrp="1"/>
          </p:cNvSpPr>
          <p:nvPr>
            <p:ph idx="1"/>
          </p:nvPr>
        </p:nvSpPr>
        <p:spPr/>
        <p:txBody>
          <a:bodyPr/>
          <a:lstStyle/>
          <a:p>
            <a:r>
              <a:rPr lang="en-US" dirty="0" smtClean="0"/>
              <a:t>To sum up: technology plays a big role in developing all of these characteristics for modern classrooms. These classrooms enhance the learning experience and better prepare students for higher education and workforce.</a:t>
            </a:r>
          </a:p>
          <a:p>
            <a:endParaRPr lang="en-US" dirty="0" smtClean="0"/>
          </a:p>
          <a:p>
            <a:pPr algn="r">
              <a:buNone/>
            </a:pPr>
            <a:r>
              <a:rPr lang="en-US" sz="2000" dirty="0" smtClean="0"/>
              <a:t>(Source of the material: http://edtechreview.in/news/862-top-10-characteristics-of-a-21st-century-classroom) </a:t>
            </a:r>
            <a:endParaRPr lang="en-US" sz="2000" dirty="0"/>
          </a:p>
        </p:txBody>
      </p:sp>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How to design a digital classroom</a:t>
            </a:r>
            <a:r>
              <a:rPr lang="pl-PL" dirty="0" smtClean="0"/>
              <a:t>?</a:t>
            </a:r>
            <a:endParaRPr lang="pl-PL" dirty="0"/>
          </a:p>
        </p:txBody>
      </p:sp>
      <p:sp>
        <p:nvSpPr>
          <p:cNvPr id="3" name="Symbol zastępczy zawartości 2"/>
          <p:cNvSpPr>
            <a:spLocks noGrp="1"/>
          </p:cNvSpPr>
          <p:nvPr>
            <p:ph idx="1"/>
          </p:nvPr>
        </p:nvSpPr>
        <p:spPr/>
        <p:txBody>
          <a:bodyPr/>
          <a:lstStyle/>
          <a:p>
            <a:r>
              <a:rPr lang="en-US" dirty="0" smtClean="0"/>
              <a:t>But it’s not always the case you need sophisticated (and expensive) tools to motivate the students?</a:t>
            </a:r>
          </a:p>
          <a:p>
            <a:r>
              <a:rPr lang="en-US" dirty="0" smtClean="0"/>
              <a:t>Why not to try some </a:t>
            </a:r>
            <a:r>
              <a:rPr lang="en-US" b="1" dirty="0" err="1" smtClean="0"/>
              <a:t>Gamified</a:t>
            </a:r>
            <a:r>
              <a:rPr lang="en-US" b="1" dirty="0" smtClean="0"/>
              <a:t> Learning Activities?</a:t>
            </a:r>
            <a:endParaRPr lang="en-US" b="1" dirty="0"/>
          </a:p>
        </p:txBody>
      </p:sp>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en-US" b="1" dirty="0" err="1" smtClean="0"/>
              <a:t>Gamified</a:t>
            </a:r>
            <a:r>
              <a:rPr lang="en-US" b="1" dirty="0" smtClean="0"/>
              <a:t> learning is a teaching methodology that creates a game-like scenario around the course curriculum and the objectives of the course.</a:t>
            </a:r>
            <a:r>
              <a:rPr lang="en-US" dirty="0" smtClean="0"/>
              <a:t> The purpose of theses game systems is to promote student engagement and motivate students to participate in the course activities.</a:t>
            </a:r>
            <a:endParaRPr lang="pl-PL" dirty="0"/>
          </a:p>
        </p:txBody>
      </p:sp>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10000"/>
          </a:bodyPr>
          <a:lstStyle/>
          <a:p>
            <a:r>
              <a:rPr lang="en-US" b="1" dirty="0" smtClean="0"/>
              <a:t>Pros of the </a:t>
            </a:r>
            <a:r>
              <a:rPr lang="en-US" b="1" dirty="0" err="1" smtClean="0"/>
              <a:t>Gamified</a:t>
            </a:r>
            <a:r>
              <a:rPr lang="en-US" b="1" dirty="0" smtClean="0"/>
              <a:t> Classroom</a:t>
            </a:r>
          </a:p>
          <a:p>
            <a:r>
              <a:rPr lang="en-US" dirty="0" smtClean="0"/>
              <a:t>Studies have shown that students are more likely to spend time playing a learning-based game if you are using a reward system. Badges and points help translate the work the student is completing into a tangible benefit. By increasing engagement you’ll also see a rise in learning retention as students will be able to relate to the content easier through practice than just reading or watching a lecture. </a:t>
            </a:r>
          </a:p>
          <a:p>
            <a:endParaRPr lang="pl-PL" dirty="0"/>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How to design a digital classroom</a:t>
            </a:r>
            <a:r>
              <a:rPr lang="pl-PL" dirty="0" smtClean="0"/>
              <a:t>?</a:t>
            </a:r>
            <a:endParaRPr lang="pl-PL" dirty="0"/>
          </a:p>
        </p:txBody>
      </p:sp>
      <p:sp>
        <p:nvSpPr>
          <p:cNvPr id="3" name="Symbol zastępczy zawartości 2"/>
          <p:cNvSpPr>
            <a:spLocks noGrp="1"/>
          </p:cNvSpPr>
          <p:nvPr>
            <p:ph idx="1"/>
          </p:nvPr>
        </p:nvSpPr>
        <p:spPr/>
        <p:txBody>
          <a:bodyPr>
            <a:normAutofit lnSpcReduction="10000"/>
          </a:bodyPr>
          <a:lstStyle/>
          <a:p>
            <a:r>
              <a:rPr lang="en-US" dirty="0" smtClean="0"/>
              <a:t>As we all know it very well, the education advances with the help of technology</a:t>
            </a:r>
            <a:r>
              <a:rPr lang="pl-PL" dirty="0" smtClean="0"/>
              <a:t> and</a:t>
            </a:r>
            <a:r>
              <a:rPr lang="en-US" dirty="0" smtClean="0"/>
              <a:t> it becomes very clear that the modern day classroom needs are very different from the conventional classroom needs. </a:t>
            </a:r>
          </a:p>
          <a:p>
            <a:r>
              <a:rPr lang="en-US" dirty="0" smtClean="0"/>
              <a:t>The evolved 21</a:t>
            </a:r>
            <a:r>
              <a:rPr lang="en-US" baseline="30000" dirty="0" smtClean="0"/>
              <a:t>st</a:t>
            </a:r>
            <a:r>
              <a:rPr lang="en-US" dirty="0" smtClean="0"/>
              <a:t> century classroom is a productive environment in which students can develop the skills they will require at school and teachers are facilitators of their learning. </a:t>
            </a: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r>
              <a:rPr lang="en-US" b="1" dirty="0" smtClean="0"/>
              <a:t>2. Creates Enthusiasm</a:t>
            </a:r>
          </a:p>
          <a:p>
            <a:r>
              <a:rPr lang="en-US" dirty="0" err="1" smtClean="0"/>
              <a:t>Gamification</a:t>
            </a:r>
            <a:r>
              <a:rPr lang="en-US" dirty="0" smtClean="0"/>
              <a:t> can be used to foster feelings of enthusiasm towards the subject-matter, especially in subjects that students struggle with, like math. By creating a </a:t>
            </a:r>
            <a:r>
              <a:rPr lang="en-US" dirty="0" err="1" smtClean="0"/>
              <a:t>gamified</a:t>
            </a:r>
            <a:r>
              <a:rPr lang="en-US" dirty="0" smtClean="0"/>
              <a:t> system with rewards, </a:t>
            </a:r>
            <a:r>
              <a:rPr lang="pl-PL" dirty="0" err="1" smtClean="0"/>
              <a:t>you</a:t>
            </a:r>
            <a:r>
              <a:rPr lang="pl-PL" dirty="0" smtClean="0"/>
              <a:t> </a:t>
            </a:r>
            <a:r>
              <a:rPr lang="pl-PL" dirty="0" err="1" smtClean="0"/>
              <a:t>could</a:t>
            </a:r>
            <a:r>
              <a:rPr lang="pl-PL" dirty="0" smtClean="0"/>
              <a:t> be </a:t>
            </a:r>
            <a:r>
              <a:rPr lang="en-US" dirty="0" smtClean="0"/>
              <a:t>able to see a difference in classes and students</a:t>
            </a:r>
            <a:r>
              <a:rPr lang="pl-PL" dirty="0" smtClean="0"/>
              <a:t>, </a:t>
            </a:r>
            <a:r>
              <a:rPr lang="pl-PL" dirty="0" err="1" smtClean="0"/>
              <a:t>who</a:t>
            </a:r>
            <a:r>
              <a:rPr lang="en-US" dirty="0" smtClean="0"/>
              <a:t> are becoming excited and competitive while learning.</a:t>
            </a:r>
          </a:p>
          <a:p>
            <a:endParaRPr lang="pl-PL" dirty="0"/>
          </a:p>
        </p:txBody>
      </p:sp>
    </p:spTree>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en-US" b="1" dirty="0" smtClean="0"/>
              <a:t>3. Provides Instant Feedback</a:t>
            </a:r>
          </a:p>
          <a:p>
            <a:r>
              <a:rPr lang="en-US" dirty="0" smtClean="0"/>
              <a:t>Most </a:t>
            </a:r>
            <a:r>
              <a:rPr lang="en-US" dirty="0" err="1" smtClean="0"/>
              <a:t>gamification</a:t>
            </a:r>
            <a:r>
              <a:rPr lang="en-US" dirty="0" smtClean="0"/>
              <a:t> systems allow for instantaneous feedback such as </a:t>
            </a:r>
            <a:r>
              <a:rPr lang="en-US" dirty="0" err="1" smtClean="0"/>
              <a:t>leaderboards</a:t>
            </a:r>
            <a:r>
              <a:rPr lang="en-US" dirty="0" smtClean="0"/>
              <a:t> and dashboards, which students can use to see where they stand among their peers. This information can push a student to try the quiz or activity again to get a higher placement and creates motivation for further lesson engagement. </a:t>
            </a:r>
          </a:p>
          <a:p>
            <a:endParaRPr lang="pl-PL" dirty="0"/>
          </a:p>
        </p:txBody>
      </p:sp>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20000"/>
          </a:bodyPr>
          <a:lstStyle/>
          <a:p>
            <a:r>
              <a:rPr lang="en-US" b="1" dirty="0" smtClean="0"/>
              <a:t>4. Makes Social Connections</a:t>
            </a:r>
          </a:p>
          <a:p>
            <a:r>
              <a:rPr lang="en-US" dirty="0" smtClean="0"/>
              <a:t>In higher education we often find that students have trouble creating social connections with other students in their courses. </a:t>
            </a:r>
            <a:r>
              <a:rPr lang="en-US" dirty="0" err="1" smtClean="0"/>
              <a:t>Gamified</a:t>
            </a:r>
            <a:r>
              <a:rPr lang="en-US" dirty="0" smtClean="0"/>
              <a:t> classrooms, seated and virtual, help students who have trouble with social interaction and give them a reason to work together. This is especially true if you create team competitions that require students to collaborate on challenges. </a:t>
            </a:r>
            <a:endParaRPr lang="pl-PL" dirty="0" smtClean="0"/>
          </a:p>
          <a:p>
            <a:pPr algn="r">
              <a:buNone/>
            </a:pPr>
            <a:endParaRPr lang="pl-PL" sz="2200" dirty="0" smtClean="0"/>
          </a:p>
          <a:p>
            <a:pPr algn="r">
              <a:buNone/>
            </a:pPr>
            <a:r>
              <a:rPr lang="en-US" sz="2200" dirty="0" smtClean="0"/>
              <a:t>(Source of the material:</a:t>
            </a:r>
            <a:r>
              <a:rPr lang="pl-PL" sz="2200" dirty="0" smtClean="0"/>
              <a:t> </a:t>
            </a:r>
            <a:r>
              <a:rPr lang="pl-PL" sz="2200" dirty="0" smtClean="0">
                <a:hlinkClick r:id="rId2"/>
              </a:rPr>
              <a:t>https://blog.tophat.com/gamified-learning/</a:t>
            </a:r>
            <a:r>
              <a:rPr lang="pl-PL" sz="2200" dirty="0" smtClean="0"/>
              <a:t>)</a:t>
            </a:r>
          </a:p>
          <a:p>
            <a:endParaRPr lang="en-US" dirty="0" smtClean="0"/>
          </a:p>
          <a:p>
            <a:endParaRPr lang="pl-PL" dirty="0"/>
          </a:p>
        </p:txBody>
      </p:sp>
    </p:spTree>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How to design a digital classroom</a:t>
            </a:r>
            <a:r>
              <a:rPr lang="pl-PL" dirty="0" smtClean="0"/>
              <a:t>?</a:t>
            </a:r>
            <a:endParaRPr lang="pl-PL" dirty="0"/>
          </a:p>
        </p:txBody>
      </p:sp>
      <p:sp>
        <p:nvSpPr>
          <p:cNvPr id="3" name="Symbol zastępczy zawartości 2"/>
          <p:cNvSpPr>
            <a:spLocks noGrp="1"/>
          </p:cNvSpPr>
          <p:nvPr>
            <p:ph idx="1"/>
          </p:nvPr>
        </p:nvSpPr>
        <p:spPr/>
        <p:txBody>
          <a:bodyPr>
            <a:normAutofit fontScale="85000" lnSpcReduction="20000"/>
          </a:bodyPr>
          <a:lstStyle/>
          <a:p>
            <a:r>
              <a:rPr lang="pl-PL" b="1" dirty="0" err="1" smtClean="0"/>
              <a:t>You</a:t>
            </a:r>
            <a:r>
              <a:rPr lang="pl-PL" b="1" dirty="0" smtClean="0"/>
              <a:t> </a:t>
            </a:r>
            <a:r>
              <a:rPr lang="pl-PL" b="1" dirty="0" err="1" smtClean="0"/>
              <a:t>can</a:t>
            </a:r>
            <a:r>
              <a:rPr lang="pl-PL" b="1" dirty="0" smtClean="0"/>
              <a:t> </a:t>
            </a:r>
            <a:r>
              <a:rPr lang="pl-PL" b="1" dirty="0" err="1" smtClean="0"/>
              <a:t>also</a:t>
            </a:r>
            <a:r>
              <a:rPr lang="pl-PL" b="1" dirty="0" smtClean="0"/>
              <a:t> </a:t>
            </a:r>
            <a:r>
              <a:rPr lang="pl-PL" b="1" dirty="0" err="1" smtClean="0"/>
              <a:t>use</a:t>
            </a:r>
            <a:r>
              <a:rPr lang="pl-PL" b="1" dirty="0" smtClean="0"/>
              <a:t> </a:t>
            </a:r>
            <a:r>
              <a:rPr lang="pl-PL" b="1" dirty="0" err="1" smtClean="0"/>
              <a:t>the</a:t>
            </a:r>
            <a:r>
              <a:rPr lang="pl-PL" b="1" dirty="0" smtClean="0"/>
              <a:t> Top </a:t>
            </a:r>
            <a:r>
              <a:rPr lang="pl-PL" b="1" dirty="0" err="1" smtClean="0"/>
              <a:t>Hat</a:t>
            </a:r>
            <a:r>
              <a:rPr lang="pl-PL" b="1" dirty="0" smtClean="0"/>
              <a:t> platform to </a:t>
            </a:r>
            <a:r>
              <a:rPr lang="pl-PL" b="1" dirty="0" err="1" smtClean="0"/>
              <a:t>enhance</a:t>
            </a:r>
            <a:r>
              <a:rPr lang="pl-PL" b="1" dirty="0" smtClean="0"/>
              <a:t> </a:t>
            </a:r>
            <a:r>
              <a:rPr lang="pl-PL" b="1" dirty="0" err="1" smtClean="0"/>
              <a:t>the</a:t>
            </a:r>
            <a:r>
              <a:rPr lang="pl-PL" b="1" dirty="0" smtClean="0"/>
              <a:t> </a:t>
            </a:r>
            <a:r>
              <a:rPr lang="pl-PL" b="1" dirty="0" err="1" smtClean="0"/>
              <a:t>motivation</a:t>
            </a:r>
            <a:r>
              <a:rPr lang="pl-PL" b="1" dirty="0" smtClean="0"/>
              <a:t> of </a:t>
            </a:r>
            <a:r>
              <a:rPr lang="pl-PL" b="1" dirty="0" err="1" smtClean="0"/>
              <a:t>your</a:t>
            </a:r>
            <a:r>
              <a:rPr lang="pl-PL" b="1" dirty="0" smtClean="0"/>
              <a:t> </a:t>
            </a:r>
            <a:r>
              <a:rPr lang="pl-PL" b="1" dirty="0" err="1" smtClean="0"/>
              <a:t>students</a:t>
            </a:r>
            <a:r>
              <a:rPr lang="pl-PL" b="1" dirty="0" smtClean="0"/>
              <a:t>. </a:t>
            </a:r>
          </a:p>
          <a:p>
            <a:pPr>
              <a:buNone/>
            </a:pPr>
            <a:endParaRPr lang="pl-PL" dirty="0" smtClean="0"/>
          </a:p>
          <a:p>
            <a:r>
              <a:rPr lang="en-US" u="sng" dirty="0" smtClean="0"/>
              <a:t>What is Top Hat?</a:t>
            </a:r>
          </a:p>
          <a:p>
            <a:pPr>
              <a:buNone/>
            </a:pPr>
            <a:r>
              <a:rPr lang="pl-PL" dirty="0" smtClean="0"/>
              <a:t>	</a:t>
            </a:r>
            <a:r>
              <a:rPr lang="en-US" dirty="0" smtClean="0"/>
              <a:t>Top Hat is a web-based student response system that stores and marks responses in student accounts as well as enable interactive learning materials to be developed for use before, during and after a teaching session whether it is a lecture, seminar or group work session.</a:t>
            </a:r>
            <a:endParaRPr lang="pl-PL" dirty="0" smtClean="0"/>
          </a:p>
          <a:p>
            <a:pPr>
              <a:buNone/>
            </a:pPr>
            <a:r>
              <a:rPr lang="pl-PL" dirty="0" smtClean="0"/>
              <a:t>	</a:t>
            </a:r>
            <a:r>
              <a:rPr lang="en-US" dirty="0" smtClean="0"/>
              <a:t>As Top Hat is web-based, it is accessible by any device that can connect to the Internet, so no clickers need to be distributed to students</a:t>
            </a:r>
            <a:r>
              <a:rPr lang="pl-PL" dirty="0" smtClean="0"/>
              <a:t>.</a:t>
            </a:r>
          </a:p>
          <a:p>
            <a:pPr>
              <a:buNone/>
            </a:pPr>
            <a:endParaRPr lang="en-US" dirty="0" smtClean="0"/>
          </a:p>
        </p:txBody>
      </p:sp>
    </p:spTree>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20000"/>
          </a:bodyPr>
          <a:lstStyle/>
          <a:p>
            <a:r>
              <a:rPr lang="en-US" dirty="0" smtClean="0"/>
              <a:t> </a:t>
            </a:r>
            <a:r>
              <a:rPr lang="en-US" u="sng" dirty="0" smtClean="0"/>
              <a:t>Top Hat has six types of questions</a:t>
            </a:r>
            <a:r>
              <a:rPr lang="pl-PL" u="sng" dirty="0" smtClean="0"/>
              <a:t>:</a:t>
            </a:r>
            <a:r>
              <a:rPr lang="en-US" u="sng" dirty="0" smtClean="0"/>
              <a:t> </a:t>
            </a:r>
            <a:endParaRPr lang="pl-PL" u="sng" dirty="0" smtClean="0"/>
          </a:p>
          <a:p>
            <a:pPr>
              <a:buNone/>
            </a:pPr>
            <a:r>
              <a:rPr lang="en-US" dirty="0" smtClean="0"/>
              <a:t/>
            </a:r>
            <a:br>
              <a:rPr lang="en-US" dirty="0" smtClean="0"/>
            </a:br>
            <a:r>
              <a:rPr lang="en-US" dirty="0" smtClean="0"/>
              <a:t>1.  </a:t>
            </a:r>
            <a:r>
              <a:rPr lang="en-US" u="sng" dirty="0" smtClean="0"/>
              <a:t>Multiple Choice</a:t>
            </a:r>
            <a:r>
              <a:rPr lang="en-US" dirty="0" smtClean="0"/>
              <a:t> – single or multiple correct answers can be set from within up to 10 offered answers</a:t>
            </a:r>
            <a:br>
              <a:rPr lang="en-US" dirty="0" smtClean="0"/>
            </a:br>
            <a:r>
              <a:rPr lang="en-US" dirty="0" smtClean="0"/>
              <a:t>2.  </a:t>
            </a:r>
            <a:r>
              <a:rPr lang="en-US" u="sng" dirty="0" smtClean="0"/>
              <a:t>Word Answer</a:t>
            </a:r>
            <a:r>
              <a:rPr lang="en-US" dirty="0" smtClean="0"/>
              <a:t>  – free text responses can be submitted by participants and collated results from an audience displayed as a Word Cloud as well as a graph</a:t>
            </a:r>
            <a:endParaRPr lang="pl-PL" dirty="0" smtClean="0"/>
          </a:p>
          <a:p>
            <a:pPr>
              <a:buNone/>
            </a:pPr>
            <a:r>
              <a:rPr lang="pl-PL" dirty="0" smtClean="0"/>
              <a:t>	</a:t>
            </a:r>
            <a:r>
              <a:rPr lang="en-US" dirty="0" smtClean="0"/>
              <a:t>3.  </a:t>
            </a:r>
            <a:r>
              <a:rPr lang="en-US" u="sng" dirty="0" smtClean="0"/>
              <a:t>Numeric Answer</a:t>
            </a:r>
            <a:r>
              <a:rPr lang="en-US" dirty="0" smtClean="0"/>
              <a:t>  – a numerical tolerance can be set for submitted responses to be considered to match the correct answer</a:t>
            </a:r>
            <a:endParaRPr lang="pl-PL" dirty="0"/>
          </a:p>
        </p:txBody>
      </p:sp>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85000" lnSpcReduction="10000"/>
          </a:bodyPr>
          <a:lstStyle/>
          <a:p>
            <a:pPr>
              <a:buNone/>
            </a:pPr>
            <a:r>
              <a:rPr lang="pl-PL" dirty="0" smtClean="0"/>
              <a:t>	</a:t>
            </a:r>
            <a:r>
              <a:rPr lang="en-US" dirty="0" smtClean="0"/>
              <a:t>4.  </a:t>
            </a:r>
            <a:r>
              <a:rPr lang="en-US" u="sng" dirty="0" smtClean="0"/>
              <a:t>Matching</a:t>
            </a:r>
            <a:r>
              <a:rPr lang="en-US" dirty="0" smtClean="0"/>
              <a:t>  – multiple answers can be suggested for participants to match one-to-one with up to 10 categories</a:t>
            </a:r>
            <a:br>
              <a:rPr lang="en-US" dirty="0" smtClean="0"/>
            </a:br>
            <a:r>
              <a:rPr lang="en-US" dirty="0" smtClean="0"/>
              <a:t>5.  </a:t>
            </a:r>
            <a:r>
              <a:rPr lang="en-US" u="sng" dirty="0" smtClean="0"/>
              <a:t>Click on Target</a:t>
            </a:r>
            <a:r>
              <a:rPr lang="en-US" dirty="0" smtClean="0"/>
              <a:t> – an uploaded image file can have one or multiple targets for participants to click on and collated results from an audience displayed as a Heat Map</a:t>
            </a:r>
            <a:br>
              <a:rPr lang="en-US" dirty="0" smtClean="0"/>
            </a:br>
            <a:r>
              <a:rPr lang="en-US" dirty="0" smtClean="0"/>
              <a:t>6.  </a:t>
            </a:r>
            <a:r>
              <a:rPr lang="en-US" u="sng" dirty="0" smtClean="0"/>
              <a:t>Sorting</a:t>
            </a:r>
            <a:r>
              <a:rPr lang="en-US" dirty="0" smtClean="0"/>
              <a:t> – up to 10 items can be sorted in rank order by participants.</a:t>
            </a:r>
            <a:endParaRPr lang="pl-PL" dirty="0" smtClean="0"/>
          </a:p>
          <a:p>
            <a:pPr>
              <a:buNone/>
            </a:pPr>
            <a:endParaRPr lang="pl-PL" sz="2600" dirty="0" smtClean="0"/>
          </a:p>
          <a:p>
            <a:pPr>
              <a:buNone/>
            </a:pPr>
            <a:endParaRPr lang="pl-PL" sz="2400" dirty="0" smtClean="0"/>
          </a:p>
          <a:p>
            <a:pPr algn="r">
              <a:buNone/>
            </a:pPr>
            <a:r>
              <a:rPr lang="en-US" sz="2400" dirty="0" smtClean="0"/>
              <a:t>(Source of the material:</a:t>
            </a:r>
            <a:r>
              <a:rPr lang="pl-PL" sz="2400" dirty="0" smtClean="0"/>
              <a:t> </a:t>
            </a:r>
            <a:r>
              <a:rPr lang="en-US" sz="2400" dirty="0" smtClean="0"/>
              <a:t>http://www2.le.ac.uk/departments/msce/software-for-teaching/top-hat</a:t>
            </a:r>
            <a:r>
              <a:rPr lang="pl-PL" sz="2400" dirty="0" smtClean="0"/>
              <a:t>)</a:t>
            </a:r>
            <a:endParaRPr lang="en-US" sz="2400" dirty="0" smtClean="0"/>
          </a:p>
        </p:txBody>
      </p:sp>
    </p:spTree>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How to design a digital classroom</a:t>
            </a:r>
            <a:r>
              <a:rPr lang="pl-PL" dirty="0" smtClean="0"/>
              <a:t>?</a:t>
            </a:r>
            <a:endParaRPr lang="pl-PL" dirty="0"/>
          </a:p>
        </p:txBody>
      </p:sp>
      <p:sp>
        <p:nvSpPr>
          <p:cNvPr id="3" name="Symbol zastępczy zawartości 2"/>
          <p:cNvSpPr>
            <a:spLocks noGrp="1"/>
          </p:cNvSpPr>
          <p:nvPr>
            <p:ph idx="1"/>
          </p:nvPr>
        </p:nvSpPr>
        <p:spPr/>
        <p:txBody>
          <a:bodyPr/>
          <a:lstStyle/>
          <a:p>
            <a:r>
              <a:rPr lang="en-US" b="1" dirty="0" smtClean="0"/>
              <a:t>Sounds interesting? </a:t>
            </a:r>
          </a:p>
          <a:p>
            <a:endParaRPr lang="en-US" dirty="0" smtClean="0"/>
          </a:p>
          <a:p>
            <a:r>
              <a:rPr lang="en-US" dirty="0" smtClean="0"/>
              <a:t>So, let’s carry on… to something more controversial….</a:t>
            </a:r>
          </a:p>
          <a:p>
            <a:pPr>
              <a:buNone/>
            </a:pPr>
            <a:endParaRPr lang="en-US" dirty="0" smtClean="0"/>
          </a:p>
        </p:txBody>
      </p:sp>
    </p:spTree>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en-US" b="1" dirty="0" smtClean="0"/>
              <a:t>What about the use of </a:t>
            </a:r>
            <a:r>
              <a:rPr lang="en-US" b="1" dirty="0" err="1" smtClean="0"/>
              <a:t>smartphones</a:t>
            </a:r>
            <a:r>
              <a:rPr lang="en-US" b="1" dirty="0" smtClean="0"/>
              <a:t> or tablets in our lessons?</a:t>
            </a:r>
          </a:p>
          <a:p>
            <a:pPr>
              <a:buNone/>
            </a:pPr>
            <a:endParaRPr lang="pl-PL" dirty="0"/>
          </a:p>
        </p:txBody>
      </p:sp>
    </p:spTree>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How to design a digital classroom</a:t>
            </a:r>
            <a:r>
              <a:rPr lang="pl-PL" dirty="0" smtClean="0"/>
              <a:t>?</a:t>
            </a:r>
            <a:endParaRPr lang="pl-PL" dirty="0"/>
          </a:p>
        </p:txBody>
      </p:sp>
      <p:sp>
        <p:nvSpPr>
          <p:cNvPr id="3" name="Symbol zastępczy zawartości 2"/>
          <p:cNvSpPr>
            <a:spLocks noGrp="1"/>
          </p:cNvSpPr>
          <p:nvPr>
            <p:ph idx="1"/>
          </p:nvPr>
        </p:nvSpPr>
        <p:spPr/>
        <p:txBody>
          <a:bodyPr/>
          <a:lstStyle/>
          <a:p>
            <a:r>
              <a:rPr lang="en-US" b="1" u="sng" dirty="0" err="1"/>
              <a:t>Smartphones</a:t>
            </a:r>
            <a:r>
              <a:rPr lang="en-US" b="1" u="sng" dirty="0"/>
              <a:t>: the pros and cons of mobile technologies in the classroom </a:t>
            </a:r>
          </a:p>
          <a:p>
            <a:endParaRPr lang="pl-PL" dirty="0"/>
          </a:p>
        </p:txBody>
      </p:sp>
    </p:spTree>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How to design a digital classroom</a:t>
            </a:r>
            <a:r>
              <a:rPr lang="pl-PL" dirty="0" smtClean="0"/>
              <a:t>?</a:t>
            </a:r>
            <a:endParaRPr lang="pl-PL" dirty="0"/>
          </a:p>
        </p:txBody>
      </p:sp>
      <p:sp>
        <p:nvSpPr>
          <p:cNvPr id="3" name="Symbol zastępczy zawartości 2"/>
          <p:cNvSpPr>
            <a:spLocks noGrp="1"/>
          </p:cNvSpPr>
          <p:nvPr>
            <p:ph idx="1"/>
          </p:nvPr>
        </p:nvSpPr>
        <p:spPr/>
        <p:txBody>
          <a:bodyPr>
            <a:normAutofit/>
          </a:bodyPr>
          <a:lstStyle/>
          <a:p>
            <a:pPr>
              <a:buNone/>
            </a:pPr>
            <a:r>
              <a:rPr lang="en-US" b="1" dirty="0" smtClean="0"/>
              <a:t>The Pros…</a:t>
            </a:r>
            <a:endParaRPr lang="en-US" dirty="0" smtClean="0"/>
          </a:p>
          <a:p>
            <a:pPr>
              <a:buNone/>
            </a:pPr>
            <a:r>
              <a:rPr lang="en-US" dirty="0" smtClean="0"/>
              <a:t>All the </a:t>
            </a:r>
            <a:r>
              <a:rPr lang="en-US" dirty="0" err="1" smtClean="0"/>
              <a:t>smartphones</a:t>
            </a:r>
            <a:r>
              <a:rPr lang="en-US" dirty="0" smtClean="0"/>
              <a:t> are equipped in: </a:t>
            </a:r>
          </a:p>
          <a:p>
            <a:r>
              <a:rPr lang="en-US" dirty="0" smtClean="0"/>
              <a:t>A video camera</a:t>
            </a:r>
            <a:endParaRPr lang="en-US" dirty="0" smtClean="0"/>
          </a:p>
          <a:p>
            <a:r>
              <a:rPr lang="en-US" dirty="0" smtClean="0"/>
              <a:t>A </a:t>
            </a:r>
            <a:r>
              <a:rPr lang="en-US" dirty="0" err="1" smtClean="0"/>
              <a:t>dictaphone</a:t>
            </a:r>
            <a:endParaRPr lang="en-US" dirty="0" smtClean="0"/>
          </a:p>
          <a:p>
            <a:r>
              <a:rPr lang="en-US" dirty="0" smtClean="0"/>
              <a:t>A </a:t>
            </a:r>
            <a:r>
              <a:rPr lang="en-US" dirty="0" smtClean="0"/>
              <a:t>s</a:t>
            </a:r>
            <a:r>
              <a:rPr lang="en-US" dirty="0" smtClean="0"/>
              <a:t>canner</a:t>
            </a:r>
            <a:endParaRPr lang="en-US" dirty="0" smtClean="0"/>
          </a:p>
          <a:p>
            <a:r>
              <a:rPr lang="en-US" dirty="0" smtClean="0"/>
              <a:t>An internet browser</a:t>
            </a:r>
            <a:endParaRPr lang="en-US" dirty="0" smtClean="0"/>
          </a:p>
          <a:p>
            <a:r>
              <a:rPr lang="en-US" dirty="0" smtClean="0"/>
              <a:t>A basic </a:t>
            </a:r>
            <a:r>
              <a:rPr lang="en-US" dirty="0" smtClean="0"/>
              <a:t>office </a:t>
            </a:r>
            <a:r>
              <a:rPr lang="en-US" dirty="0" smtClean="0"/>
              <a:t>software</a:t>
            </a:r>
            <a:endParaRPr lang="en-US" dirty="0" smtClean="0"/>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How to design a digital classroom</a:t>
            </a:r>
            <a:r>
              <a:rPr lang="pl-PL" dirty="0" smtClean="0"/>
              <a:t>?</a:t>
            </a:r>
            <a:endParaRPr lang="pl-PL" dirty="0"/>
          </a:p>
        </p:txBody>
      </p:sp>
      <p:sp>
        <p:nvSpPr>
          <p:cNvPr id="3" name="Symbol zastępczy zawartości 2"/>
          <p:cNvSpPr>
            <a:spLocks noGrp="1"/>
          </p:cNvSpPr>
          <p:nvPr>
            <p:ph idx="1"/>
          </p:nvPr>
        </p:nvSpPr>
        <p:spPr/>
        <p:txBody>
          <a:bodyPr/>
          <a:lstStyle/>
          <a:p>
            <a:r>
              <a:rPr lang="en-US" dirty="0" smtClean="0"/>
              <a:t>The focus of a 21</a:t>
            </a:r>
            <a:r>
              <a:rPr lang="en-US" baseline="30000" dirty="0" smtClean="0"/>
              <a:t>st</a:t>
            </a:r>
            <a:r>
              <a:rPr lang="en-US" dirty="0" smtClean="0"/>
              <a:t> century classroom is on students experiencing the environment they will enter as modern day workers and developing their higher order thinking skills, effective communication skills, collaboration skills, making them adept with using technology and all other skills that they will need in the 21</a:t>
            </a:r>
            <a:r>
              <a:rPr lang="en-US" baseline="30000" dirty="0" smtClean="0"/>
              <a:t>st</a:t>
            </a:r>
            <a:r>
              <a:rPr lang="en-US" dirty="0" smtClean="0"/>
              <a:t> century workplace. </a:t>
            </a:r>
            <a:endParaRPr lang="en-US" dirty="0"/>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en-US" dirty="0" smtClean="0"/>
              <a:t>A camera</a:t>
            </a:r>
            <a:endParaRPr lang="en-US" dirty="0" smtClean="0"/>
          </a:p>
          <a:p>
            <a:r>
              <a:rPr lang="en-US" dirty="0" smtClean="0"/>
              <a:t>A video </a:t>
            </a:r>
            <a:r>
              <a:rPr lang="en-US" dirty="0" smtClean="0"/>
              <a:t>player</a:t>
            </a:r>
          </a:p>
          <a:p>
            <a:r>
              <a:rPr lang="en-US" dirty="0" smtClean="0"/>
              <a:t>A touch screen which can be used as a voting tool</a:t>
            </a:r>
          </a:p>
          <a:p>
            <a:r>
              <a:rPr lang="en-US" dirty="0" smtClean="0"/>
              <a:t>Numerous useful applications, which can provide great help during the lessons </a:t>
            </a:r>
          </a:p>
          <a:p>
            <a:r>
              <a:rPr lang="en-US" dirty="0" smtClean="0"/>
              <a:t>And the most important: you don’t need to buy it. All your students already have at </a:t>
            </a:r>
            <a:r>
              <a:rPr lang="en-US" dirty="0" err="1" smtClean="0"/>
              <a:t>leat</a:t>
            </a:r>
            <a:r>
              <a:rPr lang="en-US" dirty="0" smtClean="0"/>
              <a:t> one up-to-date device. </a:t>
            </a:r>
            <a:endParaRPr lang="en-US" dirty="0" smtClean="0"/>
          </a:p>
          <a:p>
            <a:pPr>
              <a:buNone/>
            </a:pPr>
            <a:endParaRPr lang="en-US" dirty="0"/>
          </a:p>
        </p:txBody>
      </p:sp>
    </p:spTree>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How to design a digital classroom</a:t>
            </a:r>
            <a:r>
              <a:rPr lang="pl-PL" dirty="0" smtClean="0"/>
              <a:t>?</a:t>
            </a:r>
            <a:endParaRPr lang="pl-PL" dirty="0"/>
          </a:p>
        </p:txBody>
      </p:sp>
      <p:sp>
        <p:nvSpPr>
          <p:cNvPr id="3" name="Symbol zastępczy zawartości 2"/>
          <p:cNvSpPr>
            <a:spLocks noGrp="1"/>
          </p:cNvSpPr>
          <p:nvPr>
            <p:ph idx="1"/>
          </p:nvPr>
        </p:nvSpPr>
        <p:spPr/>
        <p:txBody>
          <a:bodyPr>
            <a:normAutofit/>
          </a:bodyPr>
          <a:lstStyle/>
          <a:p>
            <a:pPr>
              <a:buNone/>
            </a:pPr>
            <a:r>
              <a:rPr lang="en-US" b="1" dirty="0" smtClean="0"/>
              <a:t>The Cons</a:t>
            </a:r>
            <a:endParaRPr lang="en-US" dirty="0" smtClean="0"/>
          </a:p>
          <a:p>
            <a:r>
              <a:rPr lang="en-US" dirty="0" smtClean="0"/>
              <a:t>Phones can and will go off in lessons.</a:t>
            </a:r>
          </a:p>
          <a:p>
            <a:r>
              <a:rPr lang="en-US" dirty="0" smtClean="0"/>
              <a:t>Control</a:t>
            </a:r>
            <a:r>
              <a:rPr lang="en-US" dirty="0" smtClean="0"/>
              <a:t>. It’s very difficult to check what pupils are ‘really’ doing on their </a:t>
            </a:r>
            <a:r>
              <a:rPr lang="en-US" dirty="0" err="1" smtClean="0"/>
              <a:t>smartphone</a:t>
            </a:r>
            <a:r>
              <a:rPr lang="en-US" dirty="0" smtClean="0"/>
              <a:t>.</a:t>
            </a:r>
          </a:p>
          <a:p>
            <a:r>
              <a:rPr lang="en-US" dirty="0" err="1" smtClean="0"/>
              <a:t>Smartphones</a:t>
            </a:r>
            <a:r>
              <a:rPr lang="en-US" dirty="0" smtClean="0"/>
              <a:t> </a:t>
            </a:r>
            <a:r>
              <a:rPr lang="en-US" dirty="0" smtClean="0"/>
              <a:t>can cost a lot of money and </a:t>
            </a:r>
            <a:r>
              <a:rPr lang="en-US" dirty="0" smtClean="0"/>
              <a:t>as they are </a:t>
            </a:r>
            <a:r>
              <a:rPr lang="en-US" dirty="0" smtClean="0"/>
              <a:t>being used in lessons, </a:t>
            </a:r>
            <a:r>
              <a:rPr lang="en-US" dirty="0" smtClean="0"/>
              <a:t>we are also responsible for their possible damage. </a:t>
            </a:r>
            <a:endParaRPr lang="en-US" dirty="0" smtClean="0"/>
          </a:p>
        </p:txBody>
      </p:sp>
    </p:spTree>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How to design a digital classroom</a:t>
            </a:r>
            <a:r>
              <a:rPr lang="pl-PL" dirty="0" smtClean="0"/>
              <a:t>?</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In my </a:t>
            </a:r>
            <a:r>
              <a:rPr lang="pl-PL" dirty="0" err="1" smtClean="0"/>
              <a:t>opinion</a:t>
            </a:r>
            <a:r>
              <a:rPr lang="pl-PL" dirty="0" smtClean="0"/>
              <a:t> </a:t>
            </a:r>
            <a:r>
              <a:rPr lang="en-US" dirty="0" smtClean="0"/>
              <a:t>the</a:t>
            </a:r>
            <a:r>
              <a:rPr lang="pl-PL" dirty="0" err="1" smtClean="0"/>
              <a:t>re</a:t>
            </a:r>
            <a:r>
              <a:rPr lang="pl-PL" dirty="0" smtClean="0"/>
              <a:t> </a:t>
            </a:r>
            <a:r>
              <a:rPr lang="pl-PL" dirty="0" err="1" smtClean="0"/>
              <a:t>are</a:t>
            </a:r>
            <a:r>
              <a:rPr lang="pl-PL" dirty="0" smtClean="0"/>
              <a:t> </a:t>
            </a:r>
            <a:r>
              <a:rPr lang="pl-PL" dirty="0" err="1" smtClean="0"/>
              <a:t>more</a:t>
            </a:r>
            <a:r>
              <a:rPr lang="pl-PL" dirty="0" smtClean="0"/>
              <a:t> </a:t>
            </a:r>
            <a:r>
              <a:rPr lang="en-US" dirty="0" smtClean="0"/>
              <a:t>pros </a:t>
            </a:r>
            <a:r>
              <a:rPr lang="pl-PL" dirty="0" err="1" smtClean="0"/>
              <a:t>than</a:t>
            </a:r>
            <a:r>
              <a:rPr lang="pl-PL" dirty="0" smtClean="0"/>
              <a:t> </a:t>
            </a:r>
            <a:r>
              <a:rPr lang="en-US" dirty="0" smtClean="0"/>
              <a:t>the </a:t>
            </a:r>
            <a:r>
              <a:rPr lang="en-US" dirty="0" smtClean="0"/>
              <a:t>cons. </a:t>
            </a:r>
            <a:endParaRPr lang="pl-PL" dirty="0" smtClean="0"/>
          </a:p>
          <a:p>
            <a:r>
              <a:rPr lang="pl-PL" dirty="0" err="1" smtClean="0"/>
              <a:t>The</a:t>
            </a:r>
            <a:r>
              <a:rPr lang="pl-PL" dirty="0" smtClean="0"/>
              <a:t> „c</a:t>
            </a:r>
            <a:r>
              <a:rPr lang="en-US" dirty="0" err="1" smtClean="0"/>
              <a:t>ontrol</a:t>
            </a:r>
            <a:r>
              <a:rPr lang="pl-PL" dirty="0" smtClean="0"/>
              <a:t>”</a:t>
            </a:r>
            <a:r>
              <a:rPr lang="en-US" dirty="0" smtClean="0"/>
              <a:t> </a:t>
            </a:r>
            <a:r>
              <a:rPr lang="en-US" dirty="0" smtClean="0"/>
              <a:t>arguments </a:t>
            </a:r>
            <a:r>
              <a:rPr lang="pl-PL" dirty="0" err="1" smtClean="0"/>
              <a:t>shall</a:t>
            </a:r>
            <a:r>
              <a:rPr lang="pl-PL" dirty="0" smtClean="0"/>
              <a:t> </a:t>
            </a:r>
            <a:r>
              <a:rPr lang="en-US" dirty="0" smtClean="0"/>
              <a:t>be </a:t>
            </a:r>
            <a:r>
              <a:rPr lang="en-US" dirty="0" smtClean="0"/>
              <a:t>dealt with in much the same way as any other classroom management issue. </a:t>
            </a:r>
            <a:endParaRPr lang="pl-PL" dirty="0" smtClean="0"/>
          </a:p>
          <a:p>
            <a:r>
              <a:rPr lang="en-US" dirty="0" smtClean="0"/>
              <a:t>Pupils need to have good </a:t>
            </a:r>
            <a:r>
              <a:rPr lang="en-US" dirty="0" err="1" smtClean="0"/>
              <a:t>behaviours</a:t>
            </a:r>
            <a:r>
              <a:rPr lang="en-US" dirty="0" smtClean="0"/>
              <a:t> </a:t>
            </a:r>
            <a:r>
              <a:rPr lang="en-US" dirty="0" err="1" smtClean="0"/>
              <a:t>modelled</a:t>
            </a:r>
            <a:r>
              <a:rPr lang="en-US" dirty="0" smtClean="0"/>
              <a:t>, to have good examples praised and to know what the consequences of drifting off task are</a:t>
            </a:r>
            <a:r>
              <a:rPr lang="en-US" dirty="0" smtClean="0"/>
              <a:t>.</a:t>
            </a:r>
            <a:endParaRPr lang="pl-PL" dirty="0" smtClean="0"/>
          </a:p>
          <a:p>
            <a:pPr>
              <a:buNone/>
            </a:pPr>
            <a:endParaRPr lang="pl-PL" dirty="0" smtClean="0"/>
          </a:p>
          <a:p>
            <a:pPr algn="r">
              <a:buNone/>
            </a:pPr>
            <a:r>
              <a:rPr lang="en-US" sz="2000" dirty="0" smtClean="0"/>
              <a:t>(Source of the </a:t>
            </a:r>
            <a:r>
              <a:rPr lang="en-US" sz="2000" dirty="0" smtClean="0"/>
              <a:t>material</a:t>
            </a:r>
            <a:r>
              <a:rPr lang="pl-PL" sz="2000" dirty="0" smtClean="0"/>
              <a:t>: </a:t>
            </a:r>
            <a:r>
              <a:rPr lang="pl-PL" sz="2100" dirty="0" smtClean="0"/>
              <a:t>https</a:t>
            </a:r>
            <a:r>
              <a:rPr lang="pl-PL" sz="2100" dirty="0" smtClean="0"/>
              <a:t>://www.webanywhere.co.uk/blog/2011/11/smartphones-pros-cons-mobile-technologies-classroom/)</a:t>
            </a:r>
            <a:endParaRPr lang="en-US" sz="2100" dirty="0" smtClean="0"/>
          </a:p>
        </p:txBody>
      </p:sp>
    </p:spTree>
  </p:cSld>
  <p:clrMapOvr>
    <a:masterClrMapping/>
  </p:clrMapOvr>
  <p:transition>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How to design a digital classroom</a:t>
            </a:r>
            <a:r>
              <a:rPr lang="pl-PL" dirty="0" smtClean="0"/>
              <a:t>?</a:t>
            </a:r>
            <a:endParaRPr lang="pl-PL" dirty="0"/>
          </a:p>
        </p:txBody>
      </p:sp>
      <p:sp>
        <p:nvSpPr>
          <p:cNvPr id="3" name="Symbol zastępczy zawartości 2"/>
          <p:cNvSpPr>
            <a:spLocks noGrp="1"/>
          </p:cNvSpPr>
          <p:nvPr>
            <p:ph idx="1"/>
          </p:nvPr>
        </p:nvSpPr>
        <p:spPr/>
        <p:txBody>
          <a:bodyPr/>
          <a:lstStyle/>
          <a:p>
            <a:endParaRPr lang="pl-PL" dirty="0" smtClean="0"/>
          </a:p>
          <a:p>
            <a:endParaRPr lang="pl-PL" dirty="0"/>
          </a:p>
          <a:p>
            <a:pPr algn="ctr">
              <a:buNone/>
            </a:pPr>
            <a:r>
              <a:rPr lang="pl-PL" dirty="0" err="1" smtClean="0"/>
              <a:t>Thank</a:t>
            </a:r>
            <a:r>
              <a:rPr lang="pl-PL" dirty="0" smtClean="0"/>
              <a:t> </a:t>
            </a:r>
            <a:r>
              <a:rPr lang="pl-PL" dirty="0" err="1" smtClean="0"/>
              <a:t>you</a:t>
            </a:r>
            <a:r>
              <a:rPr lang="pl-PL" dirty="0" smtClean="0"/>
              <a:t> for </a:t>
            </a:r>
            <a:r>
              <a:rPr lang="pl-PL" dirty="0" err="1" smtClean="0"/>
              <a:t>your</a:t>
            </a:r>
            <a:r>
              <a:rPr lang="pl-PL" dirty="0" smtClean="0"/>
              <a:t> </a:t>
            </a:r>
            <a:r>
              <a:rPr lang="pl-PL" dirty="0" err="1" smtClean="0"/>
              <a:t>attention</a:t>
            </a:r>
            <a:r>
              <a:rPr lang="pl-PL" dirty="0" smtClean="0"/>
              <a:t> </a:t>
            </a:r>
            <a:r>
              <a:rPr lang="pl-PL" dirty="0" smtClean="0">
                <a:sym typeface="Wingdings" pitchFamily="2" charset="2"/>
              </a:rPr>
              <a:t></a:t>
            </a:r>
          </a:p>
          <a:p>
            <a:pPr algn="ctr"/>
            <a:endParaRPr lang="pl-PL" dirty="0" smtClean="0">
              <a:sym typeface="Wingdings" pitchFamily="2" charset="2"/>
            </a:endParaRPr>
          </a:p>
          <a:p>
            <a:pPr algn="r">
              <a:buNone/>
            </a:pPr>
            <a:r>
              <a:rPr lang="pl-PL" dirty="0" err="1" smtClean="0">
                <a:sym typeface="Wingdings" pitchFamily="2" charset="2"/>
              </a:rPr>
              <a:t>Presented</a:t>
            </a:r>
            <a:r>
              <a:rPr lang="pl-PL" dirty="0" smtClean="0">
                <a:sym typeface="Wingdings" pitchFamily="2" charset="2"/>
              </a:rPr>
              <a:t> by: </a:t>
            </a:r>
          </a:p>
          <a:p>
            <a:pPr algn="r">
              <a:buNone/>
            </a:pPr>
            <a:r>
              <a:rPr lang="pl-PL" dirty="0" smtClean="0">
                <a:sym typeface="Wingdings" pitchFamily="2" charset="2"/>
              </a:rPr>
              <a:t>Marek Krzywicki</a:t>
            </a:r>
            <a:endParaRPr lang="pl-PL" dirty="0"/>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How to design a digital classroom</a:t>
            </a:r>
            <a:r>
              <a:rPr lang="pl-PL" dirty="0" smtClean="0"/>
              <a:t>?</a:t>
            </a:r>
            <a:endParaRPr lang="pl-PL" dirty="0"/>
          </a:p>
        </p:txBody>
      </p:sp>
      <p:sp>
        <p:nvSpPr>
          <p:cNvPr id="3" name="Symbol zastępczy zawartości 2"/>
          <p:cNvSpPr>
            <a:spLocks noGrp="1"/>
          </p:cNvSpPr>
          <p:nvPr>
            <p:ph idx="1"/>
          </p:nvPr>
        </p:nvSpPr>
        <p:spPr/>
        <p:txBody>
          <a:bodyPr/>
          <a:lstStyle/>
          <a:p>
            <a:r>
              <a:rPr lang="en-US" dirty="0" smtClean="0"/>
              <a:t>The educational practices of the traditional classroom are no longer effective and teachers must develop new teaching strategies that are radically different from those employed in the traditional classrooms.</a:t>
            </a:r>
            <a:endParaRPr lang="pl-PL" dirty="0" smtClean="0"/>
          </a:p>
          <a:p>
            <a:r>
              <a:rPr lang="en-US" dirty="0" smtClean="0"/>
              <a:t>The modern day classroom should be </a:t>
            </a:r>
            <a:r>
              <a:rPr lang="en-US" u="sng" dirty="0" smtClean="0"/>
              <a:t>more centered on students</a:t>
            </a:r>
            <a:r>
              <a:rPr lang="en-US" dirty="0" smtClean="0"/>
              <a:t> and teachers should take the role of facilitators and guides instead of being mere providers of knowledge.</a:t>
            </a:r>
          </a:p>
          <a:p>
            <a:endParaRPr lang="pl-PL"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How to design a digital classroom</a:t>
            </a:r>
            <a:r>
              <a:rPr lang="pl-PL" dirty="0" smtClean="0"/>
              <a:t>?</a:t>
            </a:r>
            <a:endParaRPr lang="pl-PL" dirty="0"/>
          </a:p>
        </p:txBody>
      </p:sp>
      <p:sp>
        <p:nvSpPr>
          <p:cNvPr id="3" name="Symbol zastępczy zawartości 2"/>
          <p:cNvSpPr>
            <a:spLocks noGrp="1"/>
          </p:cNvSpPr>
          <p:nvPr>
            <p:ph idx="1"/>
          </p:nvPr>
        </p:nvSpPr>
        <p:spPr/>
        <p:txBody>
          <a:bodyPr>
            <a:normAutofit/>
          </a:bodyPr>
          <a:lstStyle/>
          <a:p>
            <a:r>
              <a:rPr lang="en-US" dirty="0" smtClean="0"/>
              <a:t>The teachers must ensure that they engage their students in learning and provide effective instruction following different pedagogical approaches aided with technology. </a:t>
            </a:r>
          </a:p>
          <a:p>
            <a:r>
              <a:rPr lang="en-US" dirty="0" smtClean="0"/>
              <a:t>The teachers should be active participants in learning process and must seek out professional development to improve their performance and their students’ learning. </a:t>
            </a: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How to design a digital classroom</a:t>
            </a:r>
            <a:r>
              <a:rPr lang="pl-PL" dirty="0" smtClean="0"/>
              <a:t>?</a:t>
            </a:r>
            <a:endParaRPr lang="pl-PL" dirty="0"/>
          </a:p>
        </p:txBody>
      </p:sp>
      <p:sp>
        <p:nvSpPr>
          <p:cNvPr id="3" name="Symbol zastępczy zawartości 2"/>
          <p:cNvSpPr>
            <a:spLocks noGrp="1"/>
          </p:cNvSpPr>
          <p:nvPr>
            <p:ph idx="1"/>
          </p:nvPr>
        </p:nvSpPr>
        <p:spPr/>
        <p:txBody>
          <a:bodyPr>
            <a:normAutofit fontScale="92500" lnSpcReduction="20000"/>
          </a:bodyPr>
          <a:lstStyle/>
          <a:p>
            <a:pPr>
              <a:buNone/>
            </a:pPr>
            <a:r>
              <a:rPr lang="pl-PL" dirty="0" smtClean="0"/>
              <a:t>A 21st </a:t>
            </a:r>
            <a:r>
              <a:rPr lang="pl-PL" dirty="0" err="1" smtClean="0"/>
              <a:t>century</a:t>
            </a:r>
            <a:r>
              <a:rPr lang="pl-PL" dirty="0" smtClean="0"/>
              <a:t> </a:t>
            </a:r>
            <a:r>
              <a:rPr lang="pl-PL" dirty="0" err="1" smtClean="0"/>
              <a:t>classroom</a:t>
            </a:r>
            <a:r>
              <a:rPr lang="pl-PL" dirty="0" smtClean="0"/>
              <a:t> </a:t>
            </a:r>
            <a:r>
              <a:rPr lang="pl-PL" dirty="0" err="1" smtClean="0"/>
              <a:t>has</a:t>
            </a:r>
            <a:r>
              <a:rPr lang="pl-PL" dirty="0" smtClean="0"/>
              <a:t> to be: </a:t>
            </a:r>
          </a:p>
          <a:p>
            <a:r>
              <a:rPr lang="en-US" b="1" dirty="0" smtClean="0"/>
              <a:t>Student-centric</a:t>
            </a:r>
            <a:r>
              <a:rPr lang="en-US" dirty="0" smtClean="0"/>
              <a:t>: In these classrooms, students play an active role in their learning and teachers serve as mere guides. They are more facilitators of learning than lecturers. They help students think critically and learn by doing and act as a resource while their students discover and master new concepts. Student-centric classroom environments put students’ interests first and are focused on each student’s needs, abilities and learning styles. </a:t>
            </a: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How to design a digital classroom</a:t>
            </a:r>
            <a:r>
              <a:rPr lang="pl-PL" dirty="0" smtClean="0"/>
              <a:t>?</a:t>
            </a:r>
            <a:endParaRPr lang="pl-PL" dirty="0"/>
          </a:p>
        </p:txBody>
      </p:sp>
      <p:sp>
        <p:nvSpPr>
          <p:cNvPr id="3" name="Symbol zastępczy zawartości 2"/>
          <p:cNvSpPr>
            <a:spLocks noGrp="1"/>
          </p:cNvSpPr>
          <p:nvPr>
            <p:ph idx="1"/>
          </p:nvPr>
        </p:nvSpPr>
        <p:spPr/>
        <p:txBody>
          <a:bodyPr>
            <a:normAutofit fontScale="92500" lnSpcReduction="20000"/>
          </a:bodyPr>
          <a:lstStyle/>
          <a:p>
            <a:r>
              <a:rPr lang="en-US" b="1" dirty="0" smtClean="0"/>
              <a:t>Computing devices</a:t>
            </a:r>
            <a:r>
              <a:rPr lang="en-US" dirty="0" smtClean="0"/>
              <a:t>: Computers are readily available in modern classrooms, since they are essential tools for 21</a:t>
            </a:r>
            <a:r>
              <a:rPr lang="en-US" baseline="30000" dirty="0" smtClean="0"/>
              <a:t>st</a:t>
            </a:r>
            <a:r>
              <a:rPr lang="en-US" dirty="0" smtClean="0"/>
              <a:t> century students and replace the utilities of pen and paper. They not only give students the means to conduct online research and master the technology skills they need, but they also give teachers the opportunity to enhance their lessons. The ability to deftly operate a computer is a critical 21st century skill. Computing devices greatly assist in teaching and learning and make them more engaging and effective.</a:t>
            </a: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How to design a digital classroom</a:t>
            </a:r>
            <a:r>
              <a:rPr lang="pl-PL" dirty="0" smtClean="0"/>
              <a:t>?</a:t>
            </a:r>
            <a:endParaRPr lang="pl-PL" dirty="0"/>
          </a:p>
        </p:txBody>
      </p:sp>
      <p:sp>
        <p:nvSpPr>
          <p:cNvPr id="3" name="Symbol zastępczy zawartości 2"/>
          <p:cNvSpPr>
            <a:spLocks noGrp="1"/>
          </p:cNvSpPr>
          <p:nvPr>
            <p:ph idx="1"/>
          </p:nvPr>
        </p:nvSpPr>
        <p:spPr/>
        <p:txBody>
          <a:bodyPr>
            <a:normAutofit fontScale="92500" lnSpcReduction="20000"/>
          </a:bodyPr>
          <a:lstStyle/>
          <a:p>
            <a:r>
              <a:rPr lang="en-US" b="1" dirty="0" smtClean="0"/>
              <a:t>Active learning</a:t>
            </a:r>
            <a:r>
              <a:rPr lang="en-US" dirty="0" smtClean="0"/>
              <a:t>: In modern classrooms, students are actively engaged in what they learn. Students participate in more active learning by working in groups or on computers and complete projects and other interesting activities that help them discover new skills. Students can learn actively by talking and listening, writing, reading and reflecting. When students are encouraged to take an active interest in learning, they are more likely to retain the knowledge they’ve accumulated. </a:t>
            </a:r>
            <a:endParaRPr lang="en-US"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How to design a digital classroom</a:t>
            </a:r>
            <a:r>
              <a:rPr lang="pl-PL" dirty="0" smtClean="0"/>
              <a:t>?</a:t>
            </a:r>
            <a:endParaRPr lang="pl-PL" dirty="0"/>
          </a:p>
        </p:txBody>
      </p:sp>
      <p:sp>
        <p:nvSpPr>
          <p:cNvPr id="3" name="Symbol zastępczy zawartości 2"/>
          <p:cNvSpPr>
            <a:spLocks noGrp="1"/>
          </p:cNvSpPr>
          <p:nvPr>
            <p:ph idx="1"/>
          </p:nvPr>
        </p:nvSpPr>
        <p:spPr/>
        <p:txBody>
          <a:bodyPr>
            <a:normAutofit fontScale="92500" lnSpcReduction="20000"/>
          </a:bodyPr>
          <a:lstStyle/>
          <a:p>
            <a:r>
              <a:rPr lang="en-US" b="1" dirty="0" smtClean="0"/>
              <a:t>Adaptive learning</a:t>
            </a:r>
            <a:r>
              <a:rPr lang="en-US" dirty="0" smtClean="0"/>
              <a:t>: Any classroom will always have students of different types of learning abilities in it which often makes it difficult for teachers to make sure that all of them understand the concepts. The modern approach of adaptive learning gives students the freedom to learn at their own pace and in the way they are most comfortable with. There are various kinds of software available for adaptive learning that teachers can use to enhance the learning of their students. </a:t>
            </a:r>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ł">
  <a:themeElements>
    <a:clrScheme name="Moduł">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ł">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ł">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376</TotalTime>
  <Words>1829</Words>
  <Application>Microsoft Office PowerPoint</Application>
  <PresentationFormat>Pokaz na ekranie (4:3)</PresentationFormat>
  <Paragraphs>103</Paragraphs>
  <Slides>33</Slides>
  <Notes>0</Notes>
  <HiddenSlides>0</HiddenSlides>
  <MMClips>0</MMClips>
  <ScaleCrop>false</ScaleCrop>
  <HeadingPairs>
    <vt:vector size="4" baseType="variant">
      <vt:variant>
        <vt:lpstr>Motyw</vt:lpstr>
      </vt:variant>
      <vt:variant>
        <vt:i4>1</vt:i4>
      </vt:variant>
      <vt:variant>
        <vt:lpstr>Tytuły slajdów</vt:lpstr>
      </vt:variant>
      <vt:variant>
        <vt:i4>33</vt:i4>
      </vt:variant>
    </vt:vector>
  </HeadingPairs>
  <TitlesOfParts>
    <vt:vector size="34" baseType="lpstr">
      <vt:lpstr>Moduł</vt:lpstr>
      <vt:lpstr>How to design a digital classroom?   Erasmus+ „We can do it together” project 7th October 2016, Rejowiec Fabryczny, POLAND </vt:lpstr>
      <vt:lpstr>How to design a digital classroom?</vt:lpstr>
      <vt:lpstr>How to design a digital classroom?</vt:lpstr>
      <vt:lpstr>How to design a digital classroom?</vt:lpstr>
      <vt:lpstr>How to design a digital classroom?</vt:lpstr>
      <vt:lpstr>How to design a digital classroom?</vt:lpstr>
      <vt:lpstr>How to design a digital classroom?</vt:lpstr>
      <vt:lpstr>How to design a digital classroom?</vt:lpstr>
      <vt:lpstr>How to design a digital classroom?</vt:lpstr>
      <vt:lpstr>How to design a digital classroom?</vt:lpstr>
      <vt:lpstr>How to design a digital classroom?</vt:lpstr>
      <vt:lpstr>How to design a digital classroom?</vt:lpstr>
      <vt:lpstr>How to design a digital classroom?</vt:lpstr>
      <vt:lpstr>How to design a digital classroom?</vt:lpstr>
      <vt:lpstr>How to design a digital classroom?</vt:lpstr>
      <vt:lpstr>How to design a digital classroom?</vt:lpstr>
      <vt:lpstr>How to design a digital classroom?</vt:lpstr>
      <vt:lpstr>Slajd 18</vt:lpstr>
      <vt:lpstr>Slajd 19</vt:lpstr>
      <vt:lpstr>Slajd 20</vt:lpstr>
      <vt:lpstr>Slajd 21</vt:lpstr>
      <vt:lpstr>Slajd 22</vt:lpstr>
      <vt:lpstr>How to design a digital classroom?</vt:lpstr>
      <vt:lpstr>Slajd 24</vt:lpstr>
      <vt:lpstr>Slajd 25</vt:lpstr>
      <vt:lpstr>How to design a digital classroom?</vt:lpstr>
      <vt:lpstr>Slajd 27</vt:lpstr>
      <vt:lpstr>How to design a digital classroom?</vt:lpstr>
      <vt:lpstr>How to design a digital classroom?</vt:lpstr>
      <vt:lpstr>Slajd 30</vt:lpstr>
      <vt:lpstr>How to design a digital classroom?</vt:lpstr>
      <vt:lpstr>How to design a digital classroom?</vt:lpstr>
      <vt:lpstr>How to design a digital classroom?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design a digital classroom? </dc:title>
  <dc:creator>Marek</dc:creator>
  <cp:lastModifiedBy>Marek</cp:lastModifiedBy>
  <cp:revision>44</cp:revision>
  <dcterms:created xsi:type="dcterms:W3CDTF">2016-10-07T05:18:55Z</dcterms:created>
  <dcterms:modified xsi:type="dcterms:W3CDTF">2017-02-10T22:14:48Z</dcterms:modified>
</cp:coreProperties>
</file>