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3"/>
  </p:notesMasterIdLst>
  <p:sldIdLst>
    <p:sldId id="283" r:id="rId2"/>
    <p:sldId id="286" r:id="rId3"/>
    <p:sldId id="299" r:id="rId4"/>
    <p:sldId id="291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1" r:id="rId18"/>
    <p:sldId id="273" r:id="rId19"/>
    <p:sldId id="274" r:id="rId20"/>
    <p:sldId id="275" r:id="rId21"/>
    <p:sldId id="300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1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2088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ACD26-5601-4311-8B56-E8289696C9C1}" type="datetimeFigureOut">
              <a:rPr lang="fr-FR" smtClean="0"/>
              <a:pPr/>
              <a:t>24/06/2019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28FBD-0680-47ED-9BC0-3741FF5698C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5441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6444C5B-544A-4797-A9F7-1346D8AD789D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1DD55-D8EA-4773-910E-AE8CA8C908A9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E9E779-FFE1-43B6-ABAF-160A1DFE4548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3B26FB-7448-44D2-82E9-1A7029D5B3AB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22966EE-3665-435B-8EFF-53BF23144941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BE5487-18F2-4A86-B638-E766AB3A8D11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B6371F-EE30-4573-B529-51C495CBFB62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118FFF-F855-47B2-8DD7-9107B3DB97EC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DD040F-55FD-4107-879D-17D8F8C25ECC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E2DDEF4-4035-4CE4-BABD-6D26E8C4FA28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AFD446E-FB68-4B18-8114-87830E0DE7AF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D80BF64E-F2B5-4912-81E8-EF96E9488C60}" type="datetime1">
              <a:rPr lang="fr-FR" smtClean="0"/>
              <a:pPr/>
              <a:t>24/06/2019</a:t>
            </a:fld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5FE3168-DC91-401E-967E-6F90F1A4BC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fr-FR" sz="4000" dirty="0" err="1" smtClean="0">
                <a:solidFill>
                  <a:schemeClr val="bg1"/>
                </a:solidFill>
                <a:latin typeface="Algerian" pitchFamily="82" charset="0"/>
              </a:rPr>
              <a:t>Where’s</a:t>
            </a:r>
            <a:r>
              <a:rPr lang="fr-FR" sz="4000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lgerian" pitchFamily="82" charset="0"/>
              </a:rPr>
              <a:t>Reunion</a:t>
            </a:r>
            <a:r>
              <a:rPr lang="fr-FR" sz="4000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lgerian" pitchFamily="82" charset="0"/>
              </a:rPr>
              <a:t>located</a:t>
            </a:r>
            <a:r>
              <a:rPr lang="fr-FR" sz="4000" dirty="0" smtClean="0">
                <a:solidFill>
                  <a:schemeClr val="bg1"/>
                </a:solidFill>
                <a:latin typeface="Algerian" pitchFamily="82" charset="0"/>
              </a:rPr>
              <a:t> ?</a:t>
            </a:r>
            <a:r>
              <a:rPr lang="fr-FR" sz="4000" dirty="0" smtClean="0">
                <a:solidFill>
                  <a:srgbClr val="C00000"/>
                </a:solidFill>
                <a:latin typeface="Algerian" pitchFamily="82" charset="0"/>
              </a:rPr>
              <a:t/>
            </a:r>
            <a:br>
              <a:rPr lang="fr-FR" sz="4000" dirty="0" smtClean="0">
                <a:solidFill>
                  <a:srgbClr val="C00000"/>
                </a:solidFill>
                <a:latin typeface="Algerian" pitchFamily="82" charset="0"/>
              </a:rPr>
            </a:br>
            <a:endParaRPr lang="fr-FR" dirty="0"/>
          </a:p>
        </p:txBody>
      </p:sp>
      <p:pic>
        <p:nvPicPr>
          <p:cNvPr id="4" name="Espace réservé du contenu 3" descr="Carte de la Réunion dans l'océan Indien Erasm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5905500" cy="3888432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732240" y="357301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Reunion is here. It’s really small ! </a:t>
            </a:r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580526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Reunion is situated in the Indian </a:t>
            </a:r>
            <a:r>
              <a:rPr lang="fr-FR" dirty="0" err="1">
                <a:solidFill>
                  <a:schemeClr val="bg1"/>
                </a:solidFill>
                <a:latin typeface="Comic Sans MS" pitchFamily="66" charset="0"/>
              </a:rPr>
              <a:t>O</a:t>
            </a:r>
            <a:r>
              <a:rPr lang="fr-FR" dirty="0" err="1" smtClean="0">
                <a:solidFill>
                  <a:schemeClr val="bg1"/>
                </a:solidFill>
                <a:latin typeface="Comic Sans MS" pitchFamily="66" charset="0"/>
              </a:rPr>
              <a:t>cean</a:t>
            </a:r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, next to Madagascar on the East coast of Africa. </a:t>
            </a:r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Flèche droite 6"/>
          <p:cNvSpPr/>
          <p:nvPr/>
        </p:nvSpPr>
        <p:spPr>
          <a:xfrm flipV="1">
            <a:off x="5652120" y="3861048"/>
            <a:ext cx="1080120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5626968" cy="1015224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THE FRUITS</a:t>
            </a:r>
            <a:endParaRPr lang="fr-FR" dirty="0">
              <a:solidFill>
                <a:srgbClr val="002060"/>
              </a:solidFill>
              <a:latin typeface="Algerian" pitchFamily="8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052737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200025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340768"/>
            <a:ext cx="29210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2172442" cy="167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869160"/>
            <a:ext cx="2789557" cy="15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293096"/>
            <a:ext cx="29210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467544" y="33569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LYCHEES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275856" y="42210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PINEAPPLES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28184" y="30689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MANGOES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1520" y="616530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DRAGON FRUITS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131840" y="63813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STAR FRUITS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56176" y="59492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PASSION FRUIT</a:t>
            </a:r>
            <a:endParaRPr lang="fr-FR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61048"/>
            <a:ext cx="1913273" cy="237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501008"/>
            <a:ext cx="2921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437112"/>
            <a:ext cx="29210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6672"/>
            <a:ext cx="29210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04664"/>
            <a:ext cx="2379663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0" y="2276872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TI’JACQUE OR JACK FRUIT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20072" y="29969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POMEGRANATE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9552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TAMARIND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03848" y="55892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GUAVAS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300192" y="62373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LOQUAT FRUITS</a:t>
            </a:r>
            <a:endParaRPr lang="fr-FR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5554960" cy="1143000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THE DRINKS</a:t>
            </a:r>
            <a:endParaRPr lang="fr-FR" dirty="0">
              <a:solidFill>
                <a:srgbClr val="002060"/>
              </a:solidFill>
              <a:latin typeface="Algerian" pitchFamily="82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2844824" cy="116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636912"/>
            <a:ext cx="1012007" cy="158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2631133" cy="209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836712"/>
            <a:ext cx="1398339" cy="18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251520" y="12687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JUICES AND SOFT DRINKS</a:t>
            </a:r>
            <a:endParaRPr lang="fr-FR" b="1" dirty="0">
              <a:latin typeface="Comic Sans MS" pitchFamily="66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988840"/>
            <a:ext cx="1731591" cy="173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581128"/>
            <a:ext cx="2379588" cy="178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797152"/>
            <a:ext cx="270172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5940152" y="14127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ALCOHOLS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452320" y="3068960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DODO, THE LOCAL BEER 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508104" y="37890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RHUM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491880" y="63813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CILAOS WINE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588224" y="6309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PUNCH</a:t>
            </a:r>
            <a:endParaRPr lang="fr-FR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rgbClr val="800080"/>
                </a:solidFill>
              </a:rPr>
              <a:t>The </a:t>
            </a:r>
            <a:r>
              <a:rPr lang="fr-FR" dirty="0" err="1" smtClean="0">
                <a:solidFill>
                  <a:srgbClr val="800080"/>
                </a:solidFill>
              </a:rPr>
              <a:t>endemic</a:t>
            </a:r>
            <a:r>
              <a:rPr lang="fr-FR" dirty="0" smtClean="0">
                <a:solidFill>
                  <a:srgbClr val="800080"/>
                </a:solidFill>
              </a:rPr>
              <a:t> </a:t>
            </a:r>
            <a:r>
              <a:rPr lang="fr-FR" dirty="0" err="1" smtClean="0">
                <a:solidFill>
                  <a:srgbClr val="800080"/>
                </a:solidFill>
              </a:rPr>
              <a:t>animals</a:t>
            </a:r>
            <a:r>
              <a:rPr lang="fr-FR" dirty="0" smtClean="0">
                <a:solidFill>
                  <a:srgbClr val="800080"/>
                </a:solidFill>
              </a:rPr>
              <a:t> </a:t>
            </a:r>
            <a:r>
              <a:rPr lang="fr-FR" dirty="0" err="1" smtClean="0">
                <a:solidFill>
                  <a:srgbClr val="800080"/>
                </a:solidFill>
              </a:rPr>
              <a:t>from</a:t>
            </a:r>
            <a:r>
              <a:rPr lang="fr-FR" dirty="0" smtClean="0">
                <a:solidFill>
                  <a:srgbClr val="800080"/>
                </a:solidFill>
              </a:rPr>
              <a:t> </a:t>
            </a:r>
            <a:r>
              <a:rPr lang="fr-FR" dirty="0" err="1" smtClean="0">
                <a:solidFill>
                  <a:srgbClr val="800080"/>
                </a:solidFill>
              </a:rPr>
              <a:t>Reunion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E0BF0545-ED4A-4FE7-AD3D-DE35C1054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101" r="13972"/>
          <a:stretch/>
        </p:blipFill>
        <p:spPr>
          <a:xfrm>
            <a:off x="251520" y="1268760"/>
            <a:ext cx="3165679" cy="240872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72DF01E8-A803-4203-9E1C-DC5646D974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5269"/>
          <a:stretch/>
        </p:blipFill>
        <p:spPr>
          <a:xfrm>
            <a:off x="6156176" y="4005064"/>
            <a:ext cx="2662312" cy="25172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62B9B7A8-7C50-440A-89F1-3F9D618FED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920"/>
          <a:stretch/>
        </p:blipFill>
        <p:spPr>
          <a:xfrm>
            <a:off x="3059832" y="2708920"/>
            <a:ext cx="3275856" cy="2611493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 smtClean="0">
                <a:solidFill>
                  <a:srgbClr val="0070C0"/>
                </a:solidFill>
                <a:latin typeface="Algerian" pitchFamily="82" charset="0"/>
              </a:rPr>
              <a:t>The Paille en queue</a:t>
            </a:r>
            <a:endParaRPr lang="fr-FR" dirty="0">
              <a:latin typeface="Algerian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98874691-1A87-420B-B3EE-E6CAB73B0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3206485" cy="2404864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6562EF3-861C-48A7-AF0B-15F36713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0432"/>
          <a:stretch/>
        </p:blipFill>
        <p:spPr>
          <a:xfrm>
            <a:off x="4572000" y="3789040"/>
            <a:ext cx="4286987" cy="28065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07904" y="184482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The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Tropic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bird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 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 an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emblematic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bird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 of Reunion Island.</a:t>
            </a:r>
            <a:endParaRPr lang="fr-FR" b="1" dirty="0">
              <a:solidFill>
                <a:srgbClr val="000F2E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465313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It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partly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feeds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 on fish and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nests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 on the </a:t>
            </a:r>
            <a:r>
              <a:rPr lang="fr-FR" b="1" dirty="0" err="1" smtClean="0">
                <a:solidFill>
                  <a:srgbClr val="000F2E"/>
                </a:solidFill>
                <a:latin typeface="Comic Sans MS" pitchFamily="66" charset="0"/>
              </a:rPr>
              <a:t>cliff</a:t>
            </a:r>
            <a:r>
              <a:rPr lang="fr-FR" b="1" dirty="0" smtClean="0">
                <a:solidFill>
                  <a:srgbClr val="000F2E"/>
                </a:solidFill>
                <a:latin typeface="Comic Sans MS" pitchFamily="66" charset="0"/>
              </a:rPr>
              <a:t>.</a:t>
            </a:r>
            <a:endParaRPr lang="fr-FR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15224"/>
          </a:xfrm>
        </p:spPr>
        <p:txBody>
          <a:bodyPr/>
          <a:lstStyle/>
          <a:p>
            <a:pPr algn="ctr"/>
            <a:r>
              <a:rPr lang="fr-FR" sz="4400" dirty="0" smtClean="0">
                <a:solidFill>
                  <a:srgbClr val="00B0F0"/>
                </a:solidFill>
                <a:latin typeface="Algerian" pitchFamily="82" charset="0"/>
              </a:rPr>
              <a:t>The Tangue</a:t>
            </a:r>
            <a:endParaRPr lang="fr-FR" dirty="0">
              <a:latin typeface="Algerian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F6F99D71-1868-4110-A0AF-062563DA0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268760"/>
            <a:ext cx="2857500" cy="2143125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5EE51C6D-52A8-4B36-AE33-7BF700CE6B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4134"/>
          <a:stretch/>
        </p:blipFill>
        <p:spPr>
          <a:xfrm>
            <a:off x="489399" y="3707908"/>
            <a:ext cx="4174720" cy="27348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5576" y="170080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This little mammal looks a lot like a hedgehog.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48064" y="4581128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It sleeps during the day and goes out at night to only feed on insects.</a:t>
            </a:r>
            <a:endParaRPr lang="fr-FR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15224"/>
          </a:xfrm>
        </p:spPr>
        <p:txBody>
          <a:bodyPr/>
          <a:lstStyle/>
          <a:p>
            <a:pPr algn="ctr"/>
            <a:r>
              <a:rPr lang="fr-FR" sz="4400" dirty="0" smtClean="0">
                <a:solidFill>
                  <a:srgbClr val="008000"/>
                </a:solidFill>
                <a:latin typeface="Algerian" pitchFamily="82" charset="0"/>
              </a:rPr>
              <a:t>The Margouillat</a:t>
            </a:r>
            <a:endParaRPr lang="fr-FR" dirty="0">
              <a:latin typeface="Algerian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BCFE562F-7D99-40DB-9AF8-1DB86E9CB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4186" t="24140" r="8460" b="15277"/>
          <a:stretch/>
        </p:blipFill>
        <p:spPr>
          <a:xfrm>
            <a:off x="251520" y="1340768"/>
            <a:ext cx="4056166" cy="2736304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A693CC3-44F2-407D-9889-18C7F4E251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933056"/>
            <a:ext cx="3960440" cy="26697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2000" y="170080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Comic Sans MS" pitchFamily="66" charset="0"/>
              </a:rPr>
              <a:t>It's a small lizard that lives inside the houses.</a:t>
            </a:r>
            <a:endParaRPr lang="fr-FR" b="1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1560" y="472514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00"/>
                </a:solidFill>
                <a:latin typeface="Comic Sans MS" pitchFamily="66" charset="0"/>
              </a:rPr>
              <a:t>It feeds on midges, spiders and cockroaches.</a:t>
            </a:r>
            <a:endParaRPr lang="fr-FR" b="1" dirty="0">
              <a:solidFill>
                <a:srgbClr val="00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err="1" smtClean="0">
                <a:solidFill>
                  <a:srgbClr val="002060"/>
                </a:solidFill>
                <a:latin typeface="Algerian" pitchFamily="82" charset="0"/>
              </a:rPr>
              <a:t>We</a:t>
            </a:r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lgerian" pitchFamily="82" charset="0"/>
              </a:rPr>
              <a:t>can</a:t>
            </a:r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lgerian" pitchFamily="82" charset="0"/>
              </a:rPr>
              <a:t>also</a:t>
            </a:r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lgerian" pitchFamily="82" charset="0"/>
              </a:rPr>
              <a:t>see</a:t>
            </a:r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 all sorts of </a:t>
            </a:r>
            <a:r>
              <a:rPr lang="fr-FR" dirty="0" err="1" smtClean="0">
                <a:solidFill>
                  <a:srgbClr val="002060"/>
                </a:solidFill>
                <a:latin typeface="Algerian" pitchFamily="82" charset="0"/>
              </a:rPr>
              <a:t>animals</a:t>
            </a:r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 ….</a:t>
            </a:r>
            <a:endParaRPr lang="fr-FR" dirty="0">
              <a:solidFill>
                <a:srgbClr val="002060"/>
              </a:solidFill>
              <a:latin typeface="Algerian" pitchFamily="82" charset="0"/>
            </a:endParaRPr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56792"/>
            <a:ext cx="3171092" cy="237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243998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572008"/>
            <a:ext cx="2940073" cy="196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653136"/>
            <a:ext cx="2876749" cy="191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000240"/>
            <a:ext cx="1900808" cy="19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87232"/>
          </a:xfrm>
        </p:spPr>
        <p:txBody>
          <a:bodyPr/>
          <a:lstStyle/>
          <a:p>
            <a:pPr algn="ctr"/>
            <a:r>
              <a:rPr lang="fr-FR" sz="4400" dirty="0" smtClean="0">
                <a:solidFill>
                  <a:srgbClr val="00CC00"/>
                </a:solidFill>
                <a:latin typeface="Algerian" pitchFamily="82" charset="0"/>
              </a:rPr>
              <a:t>And </a:t>
            </a:r>
            <a:r>
              <a:rPr lang="fr-FR" sz="4400" dirty="0" err="1" smtClean="0">
                <a:solidFill>
                  <a:srgbClr val="00CC00"/>
                </a:solidFill>
                <a:latin typeface="Algerian" pitchFamily="82" charset="0"/>
              </a:rPr>
              <a:t>its</a:t>
            </a:r>
            <a:r>
              <a:rPr lang="fr-FR" sz="4400" dirty="0" smtClean="0">
                <a:solidFill>
                  <a:srgbClr val="00CC00"/>
                </a:solidFill>
                <a:latin typeface="Algerian" pitchFamily="82" charset="0"/>
              </a:rPr>
              <a:t> </a:t>
            </a:r>
            <a:r>
              <a:rPr lang="fr-FR" sz="4400" dirty="0" err="1" smtClean="0">
                <a:solidFill>
                  <a:srgbClr val="00CC00"/>
                </a:solidFill>
                <a:latin typeface="Algerian" pitchFamily="82" charset="0"/>
              </a:rPr>
              <a:t>different</a:t>
            </a:r>
            <a:r>
              <a:rPr lang="fr-FR" sz="4400" dirty="0" smtClean="0">
                <a:solidFill>
                  <a:srgbClr val="00CC00"/>
                </a:solidFill>
                <a:latin typeface="Algerian" pitchFamily="82" charset="0"/>
              </a:rPr>
              <a:t> reliefs</a:t>
            </a:r>
            <a:endParaRPr lang="fr-FR" dirty="0">
              <a:latin typeface="Algerian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DCADE0E7-504F-4A89-A587-0D8BDB12E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6435" t="3946" r="13620"/>
          <a:stretch/>
        </p:blipFill>
        <p:spPr>
          <a:xfrm>
            <a:off x="323528" y="1340769"/>
            <a:ext cx="2801327" cy="216024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23B6C5BA-70A1-4C00-9E55-48D3EC318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121" r="14383"/>
          <a:stretch/>
        </p:blipFill>
        <p:spPr>
          <a:xfrm>
            <a:off x="3203848" y="2492896"/>
            <a:ext cx="2592288" cy="24515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88E62302-3EBB-48D2-96D5-30BBD0CAE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156" t="1545" r="5081" b="1555"/>
          <a:stretch/>
        </p:blipFill>
        <p:spPr>
          <a:xfrm>
            <a:off x="6012160" y="4509120"/>
            <a:ext cx="2800956" cy="2160240"/>
          </a:xfrm>
          <a:prstGeom prst="rect">
            <a:avLst/>
          </a:prstGeom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 smtClean="0">
                <a:solidFill>
                  <a:srgbClr val="FFCC00"/>
                </a:solidFill>
                <a:latin typeface="Algerian" pitchFamily="82" charset="0"/>
              </a:rPr>
              <a:t>Piton de la Fournaise</a:t>
            </a:r>
            <a:endParaRPr lang="fr-FR" dirty="0">
              <a:latin typeface="Algerian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F1E77320-DC5D-4611-B670-CB2668D7A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/>
        </p:blipFill>
        <p:spPr>
          <a:xfrm>
            <a:off x="5148064" y="3789040"/>
            <a:ext cx="3377348" cy="2533011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BEAA2BE-4888-477F-83B0-18FF1F1773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3991455" cy="26642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99992" y="155679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It's one of the most active volcanoes in the world.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49411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latin typeface="Comic Sans MS" pitchFamily="66" charset="0"/>
              </a:rPr>
              <a:t>It’s 2632m above sea level.</a:t>
            </a:r>
            <a:endParaRPr lang="fr-FR" b="1" dirty="0">
              <a:solidFill>
                <a:srgbClr val="66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The village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Algerian" pitchFamily="82" charset="0"/>
              </a:rPr>
              <a:t>of Entre Deux</a:t>
            </a:r>
            <a:endParaRPr lang="fr-FR" dirty="0">
              <a:latin typeface="Algerian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302437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The village of Entre-</a:t>
            </a:r>
            <a:r>
              <a:rPr lang="en-US" sz="1900" b="1" dirty="0" err="1" smtClean="0">
                <a:solidFill>
                  <a:schemeClr val="bg1"/>
                </a:solidFill>
                <a:latin typeface="Comic Sans MS" pitchFamily="66" charset="0"/>
              </a:rPr>
              <a:t>Deux</a:t>
            </a: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 is one of the most beautiful villages in Reunion, </a:t>
            </a:r>
          </a:p>
          <a:p>
            <a:pPr>
              <a:buNone/>
            </a:pP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In Entre-</a:t>
            </a:r>
            <a:r>
              <a:rPr lang="en-US" sz="1900" b="1" dirty="0" err="1" smtClean="0">
                <a:solidFill>
                  <a:schemeClr val="bg1"/>
                </a:solidFill>
                <a:latin typeface="Comic Sans MS" pitchFamily="66" charset="0"/>
              </a:rPr>
              <a:t>Deux</a:t>
            </a: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 , there are a lot of things to do. </a:t>
            </a:r>
          </a:p>
          <a:p>
            <a:endParaRPr lang="en-US" sz="19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 Entre </a:t>
            </a:r>
            <a:r>
              <a:rPr lang="en-US" sz="1900" b="1" dirty="0" err="1" smtClean="0">
                <a:solidFill>
                  <a:schemeClr val="bg1"/>
                </a:solidFill>
                <a:latin typeface="Comic Sans MS" pitchFamily="66" charset="0"/>
              </a:rPr>
              <a:t>Deux</a:t>
            </a: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 has a swimming pool, a soccer field, tennis courts, a dojo, etc. </a:t>
            </a:r>
          </a:p>
          <a:p>
            <a:pPr>
              <a:buNone/>
            </a:pP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You can also go shopping and then eat local food or ice-cream and crêpes   </a:t>
            </a:r>
          </a:p>
          <a:p>
            <a:pPr>
              <a:buNone/>
            </a:pPr>
            <a:r>
              <a:rPr lang="fr-FR" sz="19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1900" b="1" dirty="0" err="1" smtClean="0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fr-FR" sz="1900" b="1" dirty="0" smtClean="0">
                <a:solidFill>
                  <a:schemeClr val="bg1"/>
                </a:solidFill>
                <a:latin typeface="Comic Sans MS" pitchFamily="66" charset="0"/>
              </a:rPr>
              <a:t> have </a:t>
            </a:r>
            <a:r>
              <a:rPr lang="fr-FR" sz="1900" b="1" dirty="0" err="1" smtClean="0">
                <a:solidFill>
                  <a:schemeClr val="bg1"/>
                </a:solidFill>
                <a:latin typeface="Comic Sans MS" pitchFamily="66" charset="0"/>
              </a:rPr>
              <a:t>nice</a:t>
            </a:r>
            <a:r>
              <a:rPr lang="fr-FR" sz="1900" b="1" dirty="0" smtClean="0">
                <a:solidFill>
                  <a:schemeClr val="bg1"/>
                </a:solidFill>
                <a:latin typeface="Comic Sans MS" pitchFamily="66" charset="0"/>
              </a:rPr>
              <a:t> restaurants!</a:t>
            </a:r>
          </a:p>
          <a:p>
            <a:pPr>
              <a:buNone/>
            </a:pPr>
            <a:endParaRPr lang="fr-FR" sz="19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The name "Entre-</a:t>
            </a:r>
            <a:r>
              <a:rPr lang="en-US" sz="1900" b="1" dirty="0" err="1" smtClean="0">
                <a:solidFill>
                  <a:schemeClr val="bg1"/>
                </a:solidFill>
                <a:latin typeface="Comic Sans MS" pitchFamily="66" charset="0"/>
              </a:rPr>
              <a:t>Deux</a:t>
            </a: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" was given because this city is between two </a:t>
            </a:r>
          </a:p>
          <a:p>
            <a:pPr>
              <a:buNone/>
            </a:pPr>
            <a:r>
              <a:rPr lang="en-US" sz="1900" b="1" dirty="0" smtClean="0">
                <a:solidFill>
                  <a:schemeClr val="bg1"/>
                </a:solidFill>
                <a:latin typeface="Comic Sans MS" pitchFamily="66" charset="0"/>
              </a:rPr>
              <a:t> branches of the River Saint-Etienne.</a:t>
            </a:r>
          </a:p>
          <a:p>
            <a:endParaRPr lang="en-US" sz="19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fr-FR" sz="1900" b="1" dirty="0" smtClean="0">
                <a:solidFill>
                  <a:schemeClr val="bg1"/>
                </a:solidFill>
                <a:latin typeface="Comic Sans MS" pitchFamily="66" charset="0"/>
              </a:rPr>
              <a:t>In </a:t>
            </a:r>
            <a:r>
              <a:rPr lang="fr-FR" sz="1900" b="1" dirty="0" err="1" smtClean="0">
                <a:solidFill>
                  <a:schemeClr val="bg1"/>
                </a:solidFill>
                <a:latin typeface="Comic Sans MS" pitchFamily="66" charset="0"/>
              </a:rPr>
              <a:t>Entre-Deux</a:t>
            </a:r>
            <a:r>
              <a:rPr lang="fr-FR" sz="19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fr-FR" sz="1900" b="1" dirty="0" err="1" smtClean="0">
                <a:solidFill>
                  <a:schemeClr val="bg1"/>
                </a:solidFill>
                <a:latin typeface="Comic Sans MS" pitchFamily="66" charset="0"/>
              </a:rPr>
              <a:t>there</a:t>
            </a:r>
            <a:r>
              <a:rPr lang="fr-FR" sz="1900" b="1" dirty="0" smtClean="0">
                <a:solidFill>
                  <a:schemeClr val="bg1"/>
                </a:solidFill>
                <a:latin typeface="Comic Sans MS" pitchFamily="66" charset="0"/>
              </a:rPr>
              <a:t> are about 6000 </a:t>
            </a:r>
            <a:r>
              <a:rPr lang="fr-FR" sz="1900" b="1" dirty="0" err="1" smtClean="0">
                <a:solidFill>
                  <a:schemeClr val="bg1"/>
                </a:solidFill>
                <a:latin typeface="Comic Sans MS" pitchFamily="66" charset="0"/>
              </a:rPr>
              <a:t>inhabitants</a:t>
            </a:r>
            <a:r>
              <a:rPr lang="fr-FR" sz="19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fr-FR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4" name="Picture 3" descr="\\scribe\groupes\5a\travail\erasmus\Village\index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2178572" cy="1631826"/>
          </a:xfrm>
          <a:prstGeom prst="rect">
            <a:avLst/>
          </a:prstGeom>
          <a:noFill/>
        </p:spPr>
      </p:pic>
      <p:pic>
        <p:nvPicPr>
          <p:cNvPr id="5" name="Picture 4" descr="\\scribe\groupes\5a\travail\erasmus\Village\eglis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12776"/>
            <a:ext cx="2466975" cy="1584176"/>
          </a:xfrm>
          <a:prstGeom prst="rect">
            <a:avLst/>
          </a:prstGeom>
          <a:noFill/>
        </p:spPr>
      </p:pic>
      <p:pic>
        <p:nvPicPr>
          <p:cNvPr id="6" name="Picture 2" descr="\\scribe\groupes\5a\travail\erasmus\Village\majeur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412776"/>
            <a:ext cx="2466975" cy="1584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 smtClean="0">
                <a:solidFill>
                  <a:srgbClr val="FF6600"/>
                </a:solidFill>
                <a:latin typeface="Algerian" pitchFamily="82" charset="0"/>
              </a:rPr>
              <a:t>The Piton des Neiges</a:t>
            </a:r>
            <a:endParaRPr lang="fr-FR" dirty="0">
              <a:latin typeface="Algerian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7FD7B606-FA40-4456-901F-93CAA5CE9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600400" cy="187545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783FD788-F603-4302-91AC-EE358B3CE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50" b="13864"/>
          <a:stretch/>
        </p:blipFill>
        <p:spPr>
          <a:xfrm>
            <a:off x="4572000" y="3573016"/>
            <a:ext cx="4285957" cy="288387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27984" y="170080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  <a:latin typeface="Comic Sans MS" pitchFamily="66" charset="0"/>
              </a:rPr>
              <a:t>Piton des </a:t>
            </a:r>
            <a:r>
              <a:rPr lang="en-US" b="1" dirty="0" err="1" smtClean="0">
                <a:solidFill>
                  <a:srgbClr val="993300"/>
                </a:solidFill>
                <a:latin typeface="Comic Sans MS" pitchFamily="66" charset="0"/>
              </a:rPr>
              <a:t>Neiges</a:t>
            </a:r>
            <a:r>
              <a:rPr lang="en-US" b="1" dirty="0" smtClean="0">
                <a:solidFill>
                  <a:srgbClr val="993300"/>
                </a:solidFill>
                <a:latin typeface="Comic Sans MS" pitchFamily="66" charset="0"/>
              </a:rPr>
              <a:t> and the volcano are at the origin of the formation of  Reunion Island.</a:t>
            </a:r>
            <a:endParaRPr lang="fr-FR" b="1" dirty="0">
              <a:solidFill>
                <a:srgbClr val="993300"/>
              </a:solidFill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552" y="458112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  <a:latin typeface="Comic Sans MS" pitchFamily="66" charset="0"/>
              </a:rPr>
              <a:t>It’s the highest point of the island at 3070m above sea level.</a:t>
            </a:r>
            <a:endParaRPr lang="fr-FR" b="1" dirty="0">
              <a:solidFill>
                <a:srgbClr val="99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 smtClean="0">
                <a:solidFill>
                  <a:srgbClr val="FF0000"/>
                </a:solidFill>
                <a:latin typeface="Algerian" pitchFamily="82" charset="0"/>
              </a:rPr>
              <a:t>The Cirque de </a:t>
            </a:r>
            <a:r>
              <a:rPr lang="fr-FR" sz="4400" dirty="0" err="1" smtClean="0">
                <a:solidFill>
                  <a:srgbClr val="FF0000"/>
                </a:solidFill>
                <a:latin typeface="Algerian" pitchFamily="82" charset="0"/>
              </a:rPr>
              <a:t>Mafate</a:t>
            </a:r>
            <a:endParaRPr lang="fr-FR" dirty="0">
              <a:latin typeface="Algerian" pitchFamily="82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1833244D-A326-4F43-86E7-B8264E61F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3456384" cy="2306351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C1A4F31-F7B7-4C1E-BD95-27FBFA5586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077072"/>
            <a:ext cx="3581400" cy="23907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67944" y="177281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Its formation is due to important collapses of “Piton des </a:t>
            </a:r>
            <a:r>
              <a:rPr lang="en-US" b="1" dirty="0" err="1" smtClean="0">
                <a:solidFill>
                  <a:srgbClr val="990000"/>
                </a:solidFill>
                <a:latin typeface="Comic Sans MS" pitchFamily="66" charset="0"/>
              </a:rPr>
              <a:t>Neiges</a:t>
            </a: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”.</a:t>
            </a:r>
            <a:endParaRPr lang="fr-FR" b="1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71600" y="537321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990000"/>
                </a:solidFill>
                <a:latin typeface="Comic Sans MS" pitchFamily="66" charset="0"/>
              </a:rPr>
              <a:t>It’s</a:t>
            </a:r>
            <a:r>
              <a:rPr lang="fr-FR" b="1" dirty="0" smtClean="0">
                <a:solidFill>
                  <a:srgbClr val="990000"/>
                </a:solidFill>
                <a:latin typeface="Comic Sans MS" pitchFamily="66" charset="0"/>
              </a:rPr>
              <a:t> a </a:t>
            </a:r>
            <a:r>
              <a:rPr lang="fr-FR" b="1" dirty="0" err="1" smtClean="0">
                <a:solidFill>
                  <a:srgbClr val="990000"/>
                </a:solidFill>
                <a:latin typeface="Comic Sans MS" pitchFamily="66" charset="0"/>
              </a:rPr>
              <a:t>great</a:t>
            </a:r>
            <a:r>
              <a:rPr lang="fr-FR" b="1" dirty="0" smtClean="0">
                <a:solidFill>
                  <a:srgbClr val="990000"/>
                </a:solidFill>
                <a:latin typeface="Comic Sans MS" pitchFamily="66" charset="0"/>
              </a:rPr>
              <a:t> place for </a:t>
            </a:r>
            <a:r>
              <a:rPr lang="fr-FR" b="1" dirty="0" err="1" smtClean="0">
                <a:solidFill>
                  <a:srgbClr val="990000"/>
                </a:solidFill>
                <a:latin typeface="Comic Sans MS" pitchFamily="66" charset="0"/>
              </a:rPr>
              <a:t>hiking</a:t>
            </a:r>
            <a:r>
              <a:rPr lang="fr-FR" b="1" dirty="0" smtClean="0">
                <a:solidFill>
                  <a:srgbClr val="990000"/>
                </a:solidFill>
                <a:latin typeface="Comic Sans MS" pitchFamily="66" charset="0"/>
              </a:rPr>
              <a:t>.</a:t>
            </a:r>
            <a:endParaRPr lang="fr-FR" b="1" dirty="0">
              <a:solidFill>
                <a:srgbClr val="99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3168-DC91-401E-967E-6F90F1A4BC75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668838" y="188913"/>
            <a:ext cx="4475162" cy="132397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fr-FR" sz="2000" b="1" dirty="0">
                <a:solidFill>
                  <a:schemeClr val="bg1"/>
                </a:solidFill>
                <a:latin typeface="Comic Sans MS" pitchFamily="66" charset="0"/>
              </a:rPr>
              <a:t>The village </a:t>
            </a:r>
            <a:r>
              <a:rPr lang="fr-FR" sz="2000" b="1" dirty="0" err="1">
                <a:solidFill>
                  <a:schemeClr val="bg1"/>
                </a:solidFill>
                <a:latin typeface="Comic Sans MS" pitchFamily="66" charset="0"/>
              </a:rPr>
              <a:t>organizes</a:t>
            </a:r>
            <a:r>
              <a:rPr lang="fr-FR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omic Sans MS" pitchFamily="66" charset="0"/>
              </a:rPr>
              <a:t>festivities</a:t>
            </a:r>
            <a:r>
              <a:rPr lang="fr-FR" sz="2000" b="1" dirty="0">
                <a:solidFill>
                  <a:schemeClr val="bg1"/>
                </a:solidFill>
                <a:latin typeface="Comic Sans MS" pitchFamily="66" charset="0"/>
              </a:rPr>
              <a:t> like ‘La fête du </a:t>
            </a:r>
            <a:r>
              <a:rPr lang="fr-FR" sz="2000" b="1" dirty="0" err="1">
                <a:solidFill>
                  <a:schemeClr val="bg1"/>
                </a:solidFill>
                <a:latin typeface="Comic Sans MS" pitchFamily="66" charset="0"/>
              </a:rPr>
              <a:t>Choca</a:t>
            </a:r>
            <a:r>
              <a:rPr lang="fr-FR" sz="2000" b="1" dirty="0">
                <a:solidFill>
                  <a:schemeClr val="bg1"/>
                </a:solidFill>
                <a:latin typeface="Comic Sans MS" pitchFamily="66" charset="0"/>
              </a:rPr>
              <a:t>’, a cultural festival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around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itchFamily="66" charset="0"/>
              </a:rPr>
              <a:t>this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 local plant.</a:t>
            </a:r>
            <a:endParaRPr lang="fr-FR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4149080"/>
            <a:ext cx="2766844" cy="23042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19" y="4077071"/>
            <a:ext cx="2808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The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choca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is a plant which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transformed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make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everyday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objects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like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slippers,hats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or baskets. </a:t>
            </a:r>
          </a:p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Choca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weaving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is an old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craft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484784"/>
            <a:ext cx="3384376" cy="24442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149080"/>
            <a:ext cx="2705100" cy="23042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78802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1075793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Le Dimitile High School</a:t>
            </a:r>
            <a:endParaRPr lang="fr-FR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priprietaire\Desktop\Erasmus 2018\Diapo, vidéos, déroulé etc\diaporama sur la présentation de la reunion\Photos collège Erell\IMG_20190412_134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1250001" cy="2226029"/>
          </a:xfrm>
          <a:prstGeom prst="rect">
            <a:avLst/>
          </a:prstGeom>
          <a:noFill/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2053" name="Picture 5" descr="C:\Users\priprietaire\Desktop\Nouveau dossier\Capture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2712580" cy="1526932"/>
          </a:xfrm>
          <a:prstGeom prst="rect">
            <a:avLst/>
          </a:prstGeom>
          <a:noFill/>
        </p:spPr>
      </p:pic>
      <p:pic>
        <p:nvPicPr>
          <p:cNvPr id="2054" name="Picture 6" descr="C:\Users\priprietaire\Desktop\Nouveau dossier\Capture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301208"/>
            <a:ext cx="2362788" cy="1333476"/>
          </a:xfrm>
          <a:prstGeom prst="rect">
            <a:avLst/>
          </a:prstGeom>
          <a:noFill/>
        </p:spPr>
      </p:pic>
      <p:pic>
        <p:nvPicPr>
          <p:cNvPr id="2055" name="Picture 7" descr="C:\Users\priprietaire\Desktop\Nouveau dossier\Capture 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5085184"/>
            <a:ext cx="2316363" cy="1307232"/>
          </a:xfrm>
          <a:prstGeom prst="rect">
            <a:avLst/>
          </a:prstGeom>
          <a:noFill/>
        </p:spPr>
      </p:pic>
      <p:pic>
        <p:nvPicPr>
          <p:cNvPr id="2056" name="Picture 8" descr="C:\Users\priprietaire\Desktop\Nouveau dossier\Capture 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5301208"/>
            <a:ext cx="2483967" cy="1394790"/>
          </a:xfrm>
          <a:prstGeom prst="rect">
            <a:avLst/>
          </a:prstGeom>
          <a:noFill/>
        </p:spPr>
      </p:pic>
      <p:pic>
        <p:nvPicPr>
          <p:cNvPr id="2057" name="Picture 9" descr="C:\Users\priprietaire\Desktop\Nouveau dossier\Capture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2492896"/>
            <a:ext cx="2295890" cy="1292374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04664"/>
            <a:ext cx="5112568" cy="82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203848" y="2132856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There are about 400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pupils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in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our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school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 There are 16 classes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from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1st  to 4th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year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We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are in 2</a:t>
            </a:r>
            <a:r>
              <a:rPr lang="fr-FR" b="1" baseline="30000" dirty="0" smtClean="0">
                <a:solidFill>
                  <a:schemeClr val="bg1"/>
                </a:solidFill>
                <a:latin typeface="Comic Sans MS" pitchFamily="66" charset="0"/>
              </a:rPr>
              <a:t>nd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year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The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headteacher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called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Mr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Strintz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6779096" cy="943216"/>
          </a:xfrm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Algerian" pitchFamily="82" charset="0"/>
              </a:rPr>
              <a:t>FOOD AND DRINKS</a:t>
            </a:r>
            <a:endParaRPr lang="fr-FR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38721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412776"/>
            <a:ext cx="2186731" cy="15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73016"/>
            <a:ext cx="5088037" cy="290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2434282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Comic Sans MS" pitchFamily="66" charset="0"/>
              </a:rPr>
              <a:t>Reunionese cuisine or Creole cuisine from the Indian Ocean is the result of a mixture of Malagasy, French, Indian, African and Chinese influences brought to the island by successive immigrants. It is spicy and tasty , yum!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996952"/>
            <a:ext cx="6480522" cy="289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7571184" cy="871208"/>
          </a:xfrm>
        </p:spPr>
        <p:txBody>
          <a:bodyPr/>
          <a:lstStyle/>
          <a:p>
            <a:r>
              <a:rPr lang="fr-FR" dirty="0" err="1" smtClean="0">
                <a:solidFill>
                  <a:srgbClr val="002060"/>
                </a:solidFill>
                <a:latin typeface="Algerian" pitchFamily="82" charset="0"/>
              </a:rPr>
              <a:t>Appetizers</a:t>
            </a:r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 or snacks</a:t>
            </a:r>
            <a:endParaRPr lang="fr-FR" dirty="0">
              <a:solidFill>
                <a:srgbClr val="002060"/>
              </a:solidFill>
              <a:latin typeface="Algerian" pitchFamily="8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160240" cy="143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9504" y="134076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fr-FR" sz="2400" b="1" dirty="0" err="1" smtClean="0">
                <a:solidFill>
                  <a:srgbClr val="FF0000"/>
                </a:solidFill>
                <a:latin typeface="Comic Sans MS" pitchFamily="66" charset="0"/>
              </a:rPr>
              <a:t>most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Comic Sans MS" pitchFamily="66" charset="0"/>
              </a:rPr>
              <a:t>traditional</a:t>
            </a: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 are</a:t>
            </a:r>
            <a:endParaRPr lang="fr-FR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15816" y="184482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SAMOSAS</a:t>
            </a:r>
            <a:endParaRPr lang="fr-FR" b="1" dirty="0"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2371623" cy="157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2987824" y="37170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BOUCHONS</a:t>
            </a:r>
            <a:endParaRPr lang="fr-FR" b="1" dirty="0">
              <a:latin typeface="Comic Sans MS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916832"/>
            <a:ext cx="2160240" cy="135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573016"/>
            <a:ext cx="2066436" cy="13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7596336" y="1916832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BIG STUFFED PEPPERS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64288" y="508518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CHILI SWEETS</a:t>
            </a:r>
            <a:endParaRPr lang="fr-FR" b="1" dirty="0">
              <a:latin typeface="Comic Sans MS" pitchFamily="66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869160"/>
            <a:ext cx="2645633" cy="175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5436096" y="58772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SHRIMP FRITTERS</a:t>
            </a:r>
            <a:endParaRPr lang="fr-FR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6275040" cy="943216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MAIN DISHES</a:t>
            </a:r>
            <a:endParaRPr lang="fr-FR" dirty="0">
              <a:solidFill>
                <a:srgbClr val="002060"/>
              </a:solidFill>
              <a:latin typeface="Algerian" pitchFamily="82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035569" cy="163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68760"/>
            <a:ext cx="2771800" cy="194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085184"/>
            <a:ext cx="2557215" cy="153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492896"/>
            <a:ext cx="3132386" cy="179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869160"/>
            <a:ext cx="2628330" cy="172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2627784" y="141277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ROUGAIL SAUSSAGE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88224" y="35730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PIG’S LEG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87824" y="53732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PORK CARRY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21853" y="446755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CHICKEN CARRY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355976" y="60932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FISH CARRY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2996952"/>
            <a:ext cx="20882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These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dishes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are usually served with rice,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beans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and also a hot and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spicy</a:t>
            </a:r>
            <a:r>
              <a:rPr lang="fr-FR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side </a:t>
            </a:r>
            <a:r>
              <a:rPr lang="fr-FR" b="1" dirty="0" err="1" smtClean="0">
                <a:solidFill>
                  <a:schemeClr val="bg1"/>
                </a:solidFill>
                <a:latin typeface="Comic Sans MS" pitchFamily="66" charset="0"/>
              </a:rPr>
              <a:t>called</a:t>
            </a:r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 ‘rougail’.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7427168" cy="1143000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Algerian" pitchFamily="82" charset="0"/>
              </a:rPr>
              <a:t>No carry </a:t>
            </a:r>
            <a:r>
              <a:rPr lang="fr-FR" dirty="0" err="1" smtClean="0">
                <a:solidFill>
                  <a:srgbClr val="002060"/>
                </a:solidFill>
                <a:latin typeface="Algerian" pitchFamily="82" charset="0"/>
              </a:rPr>
              <a:t>without</a:t>
            </a:r>
            <a:endParaRPr lang="fr-FR" dirty="0">
              <a:solidFill>
                <a:srgbClr val="002060"/>
              </a:solidFill>
              <a:latin typeface="Algerian" pitchFamily="8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5114646" cy="354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55FE3168-DC91-401E-967E-6F90F1A4BC75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63888" y="544522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Comic Sans MS" pitchFamily="66" charset="0"/>
              </a:rPr>
              <a:t>ROUGAIL!!!</a:t>
            </a:r>
            <a:endParaRPr lang="fr-FR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1258</TotalTime>
  <Words>536</Words>
  <Application>Microsoft Office PowerPoint</Application>
  <PresentationFormat>Affichage à l'écran (4:3)</PresentationFormat>
  <Paragraphs>101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Fonderie</vt:lpstr>
      <vt:lpstr>Where’s Reunion located ? </vt:lpstr>
      <vt:lpstr>The village of Entre Deux</vt:lpstr>
      <vt:lpstr>Diapositive 3</vt:lpstr>
      <vt:lpstr>Le Dimitile High School</vt:lpstr>
      <vt:lpstr>FOOD AND DRINKS</vt:lpstr>
      <vt:lpstr>Reunionese cuisine or Creole cuisine from the Indian Ocean is the result of a mixture of Malagasy, French, Indian, African and Chinese influences brought to the island by successive immigrants. It is spicy and tasty , yum!</vt:lpstr>
      <vt:lpstr>Appetizers or snacks</vt:lpstr>
      <vt:lpstr>MAIN DISHES</vt:lpstr>
      <vt:lpstr>No carry without</vt:lpstr>
      <vt:lpstr>THE FRUITS</vt:lpstr>
      <vt:lpstr>Diapositive 11</vt:lpstr>
      <vt:lpstr>THE DRINKS</vt:lpstr>
      <vt:lpstr>The endemic animals from Reunion</vt:lpstr>
      <vt:lpstr>The Paille en queue</vt:lpstr>
      <vt:lpstr>The Tangue</vt:lpstr>
      <vt:lpstr>The Margouillat</vt:lpstr>
      <vt:lpstr>We can also see all sorts of animals ….</vt:lpstr>
      <vt:lpstr>And its different reliefs</vt:lpstr>
      <vt:lpstr>Piton de la Fournaise</vt:lpstr>
      <vt:lpstr>The Piton des Neiges</vt:lpstr>
      <vt:lpstr>The Cirque de Mafate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maelle.carpaye</dc:creator>
  <cp:lastModifiedBy>proprietaire</cp:lastModifiedBy>
  <cp:revision>166</cp:revision>
  <dcterms:created xsi:type="dcterms:W3CDTF">2019-02-26T08:49:10Z</dcterms:created>
  <dcterms:modified xsi:type="dcterms:W3CDTF">2019-06-24T01:48:52Z</dcterms:modified>
</cp:coreProperties>
</file>