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7"/>
  </p:notesMasterIdLst>
  <p:sldIdLst>
    <p:sldId id="308" r:id="rId2"/>
    <p:sldId id="309" r:id="rId3"/>
    <p:sldId id="310" r:id="rId4"/>
    <p:sldId id="258" r:id="rId5"/>
    <p:sldId id="259" r:id="rId6"/>
    <p:sldId id="277" r:id="rId7"/>
    <p:sldId id="278" r:id="rId8"/>
    <p:sldId id="279" r:id="rId9"/>
    <p:sldId id="280" r:id="rId10"/>
    <p:sldId id="285" r:id="rId11"/>
    <p:sldId id="289" r:id="rId12"/>
    <p:sldId id="304" r:id="rId13"/>
    <p:sldId id="301" r:id="rId14"/>
    <p:sldId id="302" r:id="rId15"/>
    <p:sldId id="311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1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3" d="100"/>
          <a:sy n="43" d="100"/>
        </p:scale>
        <p:origin x="-2088" y="-8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EACD26-5601-4311-8B56-E8289696C9C1}" type="datetimeFigureOut">
              <a:rPr lang="fr-FR" smtClean="0"/>
              <a:pPr/>
              <a:t>24/06/2019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028FBD-0680-47ED-9BC0-3741FF5698C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954417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28FBD-0680-47ED-9BC0-3741FF5698C9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ndir un rectangle avec un coin diagonal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6444C5B-544A-4797-A9F7-1346D8AD789D}" type="datetime1">
              <a:rPr lang="fr-FR" smtClean="0"/>
              <a:pPr/>
              <a:t>24/06/2019</a:t>
            </a:fld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5FE3168-DC91-401E-967E-6F90F1A4BC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71DD55-D8EA-4773-910E-AE8CA8C908A9}" type="datetime1">
              <a:rPr lang="fr-FR" smtClean="0"/>
              <a:pPr/>
              <a:t>24/06/2019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E3168-DC91-401E-967E-6F90F1A4BC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E9E779-FFE1-43B6-ABAF-160A1DFE4548}" type="datetime1">
              <a:rPr lang="fr-FR" smtClean="0"/>
              <a:pPr/>
              <a:t>24/06/2019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E3168-DC91-401E-967E-6F90F1A4BC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3B26FB-7448-44D2-82E9-1A7029D5B3AB}" type="datetime1">
              <a:rPr lang="fr-FR" smtClean="0"/>
              <a:pPr/>
              <a:t>24/06/2019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E3168-DC91-401E-967E-6F90F1A4BC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22966EE-3665-435B-8EFF-53BF23144941}" type="datetime1">
              <a:rPr lang="fr-FR" smtClean="0"/>
              <a:pPr/>
              <a:t>24/06/2019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5FE3168-DC91-401E-967E-6F90F1A4BC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BE5487-18F2-4A86-B638-E766AB3A8D11}" type="datetime1">
              <a:rPr lang="fr-FR" smtClean="0"/>
              <a:pPr/>
              <a:t>24/06/2019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5FE3168-DC91-401E-967E-6F90F1A4BC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B6371F-EE30-4573-B529-51C495CBFB62}" type="datetime1">
              <a:rPr lang="fr-FR" smtClean="0"/>
              <a:pPr/>
              <a:t>24/06/2019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5FE3168-DC91-401E-967E-6F90F1A4BC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118FFF-F855-47B2-8DD7-9107B3DB97EC}" type="datetime1">
              <a:rPr lang="fr-FR" smtClean="0"/>
              <a:pPr/>
              <a:t>24/06/2019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E3168-DC91-401E-967E-6F90F1A4BC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DD040F-55FD-4107-879D-17D8F8C25ECC}" type="datetime1">
              <a:rPr lang="fr-FR" smtClean="0"/>
              <a:pPr/>
              <a:t>24/06/2019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E3168-DC91-401E-967E-6F90F1A4BC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E2DDEF4-4035-4CE4-BABD-6D26E8C4FA28}" type="datetime1">
              <a:rPr lang="fr-FR" smtClean="0"/>
              <a:pPr/>
              <a:t>24/06/2019</a:t>
            </a:fld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5FE3168-DC91-401E-967E-6F90F1A4BC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3" name="Espace réservé pour une image 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AFD446E-FB68-4B18-8114-87830E0DE7AF}" type="datetime1">
              <a:rPr lang="fr-FR" smtClean="0"/>
              <a:pPr/>
              <a:t>24/06/2019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5FE3168-DC91-401E-967E-6F90F1A4BC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ndir un rectangle avec un coin diagonal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80BF64E-F2B5-4912-81E8-EF96E9488C60}" type="datetime1">
              <a:rPr lang="fr-FR" smtClean="0"/>
              <a:pPr/>
              <a:t>24/06/2019</a:t>
            </a:fld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55FE3168-DC91-401E-967E-6F90F1A4BC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800" dirty="0" smtClean="0">
                <a:solidFill>
                  <a:schemeClr val="bg1"/>
                </a:solidFill>
                <a:latin typeface="Algerian" pitchFamily="82" charset="0"/>
              </a:rPr>
              <a:t> HISTORY of REUNION</a:t>
            </a:r>
            <a:endParaRPr lang="fr-FR" sz="4800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24288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E3168-DC91-401E-967E-6F90F1A4BC75}" type="slidenum">
              <a:rPr lang="fr-FR" smtClean="0"/>
              <a:pPr/>
              <a:t>1</a:t>
            </a:fld>
            <a:endParaRPr lang="fr-FR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645024"/>
            <a:ext cx="2578205" cy="172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39552" y="4293097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The first </a:t>
            </a:r>
            <a:r>
              <a:rPr lang="fr-FR" b="1" dirty="0" err="1" smtClean="0">
                <a:solidFill>
                  <a:schemeClr val="bg1"/>
                </a:solidFill>
              </a:rPr>
              <a:t>map</a:t>
            </a:r>
            <a:r>
              <a:rPr lang="fr-FR" b="1" dirty="0" smtClean="0">
                <a:solidFill>
                  <a:schemeClr val="bg1"/>
                </a:solidFill>
              </a:rPr>
              <a:t> of </a:t>
            </a:r>
            <a:r>
              <a:rPr lang="fr-FR" b="1" dirty="0" err="1" smtClean="0">
                <a:solidFill>
                  <a:schemeClr val="bg1"/>
                </a:solidFill>
              </a:rPr>
              <a:t>Reunion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island</a:t>
            </a:r>
            <a:r>
              <a:rPr lang="fr-FR" b="1" dirty="0" smtClean="0">
                <a:solidFill>
                  <a:schemeClr val="bg1"/>
                </a:solidFill>
              </a:rPr>
              <a:t>. It </a:t>
            </a:r>
            <a:r>
              <a:rPr lang="fr-FR" b="1" dirty="0" err="1" smtClean="0">
                <a:solidFill>
                  <a:schemeClr val="bg1"/>
                </a:solidFill>
              </a:rPr>
              <a:t>was</a:t>
            </a:r>
            <a:r>
              <a:rPr lang="fr-FR" b="1" dirty="0" smtClean="0">
                <a:solidFill>
                  <a:schemeClr val="bg1"/>
                </a:solidFill>
              </a:rPr>
              <a:t> first </a:t>
            </a:r>
            <a:r>
              <a:rPr lang="fr-FR" b="1" dirty="0" err="1" smtClean="0">
                <a:solidFill>
                  <a:schemeClr val="bg1"/>
                </a:solidFill>
              </a:rPr>
              <a:t>called</a:t>
            </a:r>
            <a:r>
              <a:rPr lang="fr-FR" b="1" dirty="0" smtClean="0">
                <a:solidFill>
                  <a:schemeClr val="bg1"/>
                </a:solidFill>
              </a:rPr>
              <a:t> «  ile Bourbon »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 flipH="1">
            <a:off x="5764843" y="5589240"/>
            <a:ext cx="2644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The first </a:t>
            </a:r>
            <a:r>
              <a:rPr lang="fr-FR" b="1" dirty="0" err="1" smtClean="0">
                <a:solidFill>
                  <a:schemeClr val="bg1"/>
                </a:solidFill>
              </a:rPr>
              <a:t>inhabitants</a:t>
            </a:r>
            <a:r>
              <a:rPr lang="fr-FR" b="1" dirty="0" smtClean="0">
                <a:solidFill>
                  <a:schemeClr val="bg1"/>
                </a:solidFill>
              </a:rPr>
              <a:t> of the </a:t>
            </a:r>
            <a:r>
              <a:rPr lang="fr-FR" b="1" dirty="0" err="1" smtClean="0">
                <a:solidFill>
                  <a:schemeClr val="bg1"/>
                </a:solidFill>
              </a:rPr>
              <a:t>island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347864" y="1700808"/>
            <a:ext cx="532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chemeClr val="bg1"/>
                </a:solidFill>
              </a:rPr>
              <a:t>Reunion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was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often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visited</a:t>
            </a:r>
            <a:r>
              <a:rPr lang="fr-FR" b="1" dirty="0" smtClean="0">
                <a:solidFill>
                  <a:schemeClr val="bg1"/>
                </a:solidFill>
              </a:rPr>
              <a:t> but </a:t>
            </a:r>
            <a:r>
              <a:rPr lang="fr-FR" b="1" dirty="0" err="1" smtClean="0">
                <a:solidFill>
                  <a:schemeClr val="bg1"/>
                </a:solidFill>
              </a:rPr>
              <a:t>nobody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lived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smtClean="0">
                <a:solidFill>
                  <a:schemeClr val="bg1"/>
                </a:solidFill>
              </a:rPr>
              <a:t>there </a:t>
            </a:r>
            <a:r>
              <a:rPr lang="fr-FR" b="1" dirty="0" err="1" smtClean="0">
                <a:solidFill>
                  <a:schemeClr val="bg1"/>
                </a:solidFill>
              </a:rPr>
              <a:t>before</a:t>
            </a:r>
            <a:r>
              <a:rPr lang="fr-FR" b="1" dirty="0" smtClean="0">
                <a:solidFill>
                  <a:schemeClr val="bg1"/>
                </a:solidFill>
              </a:rPr>
              <a:t> 1642 </a:t>
            </a:r>
            <a:r>
              <a:rPr lang="fr-FR" b="1" dirty="0" err="1" smtClean="0">
                <a:solidFill>
                  <a:schemeClr val="bg1"/>
                </a:solidFill>
              </a:rPr>
              <a:t>when</a:t>
            </a:r>
            <a:r>
              <a:rPr lang="fr-FR" b="1" dirty="0" smtClean="0">
                <a:solidFill>
                  <a:schemeClr val="bg1"/>
                </a:solidFill>
              </a:rPr>
              <a:t> the French East </a:t>
            </a:r>
            <a:r>
              <a:rPr lang="fr-FR" b="1" dirty="0" err="1" smtClean="0">
                <a:solidFill>
                  <a:schemeClr val="bg1"/>
                </a:solidFill>
              </a:rPr>
              <a:t>India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Company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send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its</a:t>
            </a:r>
            <a:r>
              <a:rPr lang="fr-FR" b="1" dirty="0" smtClean="0">
                <a:solidFill>
                  <a:schemeClr val="bg1"/>
                </a:solidFill>
              </a:rPr>
              <a:t> first </a:t>
            </a:r>
            <a:r>
              <a:rPr lang="fr-FR" b="1" dirty="0" err="1" smtClean="0">
                <a:solidFill>
                  <a:schemeClr val="bg1"/>
                </a:solidFill>
              </a:rPr>
              <a:t>ship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there</a:t>
            </a:r>
            <a:r>
              <a:rPr lang="fr-FR" b="1" dirty="0" smtClean="0">
                <a:solidFill>
                  <a:schemeClr val="bg1"/>
                </a:solidFill>
              </a:rPr>
              <a:t>.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059832" y="3356992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1665: 12 </a:t>
            </a:r>
            <a:r>
              <a:rPr lang="fr-FR" b="1" dirty="0" err="1" smtClean="0">
                <a:solidFill>
                  <a:schemeClr val="bg1"/>
                </a:solidFill>
              </a:rPr>
              <a:t>inhabitants</a:t>
            </a:r>
            <a:endParaRPr lang="fr-FR" b="1" dirty="0" smtClean="0">
              <a:solidFill>
                <a:schemeClr val="bg1"/>
              </a:solidFill>
            </a:endParaRPr>
          </a:p>
          <a:p>
            <a:r>
              <a:rPr lang="fr-FR" b="1" dirty="0" smtClean="0">
                <a:solidFill>
                  <a:schemeClr val="bg1"/>
                </a:solidFill>
              </a:rPr>
              <a:t>1671: 100 </a:t>
            </a:r>
            <a:r>
              <a:rPr lang="fr-FR" b="1" dirty="0" err="1" smtClean="0">
                <a:solidFill>
                  <a:schemeClr val="bg1"/>
                </a:solidFill>
              </a:rPr>
              <a:t>inhabitants</a:t>
            </a:r>
            <a:endParaRPr lang="fr-FR" b="1" dirty="0" smtClean="0">
              <a:solidFill>
                <a:schemeClr val="bg1"/>
              </a:solidFill>
            </a:endParaRPr>
          </a:p>
          <a:p>
            <a:r>
              <a:rPr lang="fr-FR" b="1" dirty="0" smtClean="0">
                <a:solidFill>
                  <a:schemeClr val="bg1"/>
                </a:solidFill>
              </a:rPr>
              <a:t>1704: 734 </a:t>
            </a:r>
            <a:r>
              <a:rPr lang="fr-FR" b="1" dirty="0" err="1" smtClean="0">
                <a:solidFill>
                  <a:schemeClr val="bg1"/>
                </a:solidFill>
              </a:rPr>
              <a:t>inhabitants</a:t>
            </a:r>
            <a:endParaRPr lang="fr-FR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757118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  <a:latin typeface="Algerian" pitchFamily="82" charset="0"/>
              </a:rPr>
              <a:t>SPORTS AND ACTIVITIES IN </a:t>
            </a:r>
            <a:r>
              <a:rPr lang="fr-FR" dirty="0" err="1" smtClean="0">
                <a:solidFill>
                  <a:schemeClr val="bg1"/>
                </a:solidFill>
                <a:latin typeface="Algerian" pitchFamily="82" charset="0"/>
              </a:rPr>
              <a:t>Reunion</a:t>
            </a:r>
            <a:r>
              <a:rPr lang="fr-FR" dirty="0" smtClean="0">
                <a:solidFill>
                  <a:schemeClr val="bg1"/>
                </a:solidFill>
                <a:latin typeface="Algerian" pitchFamily="82" charset="0"/>
              </a:rPr>
              <a:t> </a:t>
            </a:r>
            <a:endParaRPr lang="fr-FR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205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62476" y="3037560"/>
            <a:ext cx="2619048" cy="1743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E3168-DC91-401E-967E-6F90F1A4BC75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12776"/>
            <a:ext cx="42481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295047"/>
            <a:ext cx="3888432" cy="243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52536" y="3717032"/>
            <a:ext cx="865187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60432" y="6237312"/>
            <a:ext cx="865187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60432" y="-171400"/>
            <a:ext cx="865187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ZoneTexte 15"/>
          <p:cNvSpPr txBox="1"/>
          <p:nvPr/>
        </p:nvSpPr>
        <p:spPr>
          <a:xfrm>
            <a:off x="5004048" y="1844824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C000"/>
                </a:solidFill>
                <a:latin typeface="Comic Sans MS" pitchFamily="66" charset="0"/>
              </a:rPr>
              <a:t>You </a:t>
            </a:r>
            <a:r>
              <a:rPr lang="fr-FR" sz="2400" dirty="0" err="1" smtClean="0">
                <a:solidFill>
                  <a:srgbClr val="FFC000"/>
                </a:solidFill>
                <a:latin typeface="Comic Sans MS" pitchFamily="66" charset="0"/>
              </a:rPr>
              <a:t>can</a:t>
            </a:r>
            <a:r>
              <a:rPr lang="fr-FR" sz="2400" dirty="0" smtClean="0">
                <a:solidFill>
                  <a:srgbClr val="FFC000"/>
                </a:solidFill>
                <a:latin typeface="Comic Sans MS" pitchFamily="66" charset="0"/>
              </a:rPr>
              <a:t> go </a:t>
            </a:r>
            <a:r>
              <a:rPr lang="fr-FR" sz="2400" dirty="0" err="1" smtClean="0">
                <a:solidFill>
                  <a:srgbClr val="FFC000"/>
                </a:solidFill>
                <a:latin typeface="Comic Sans MS" pitchFamily="66" charset="0"/>
              </a:rPr>
              <a:t>tree</a:t>
            </a:r>
            <a:r>
              <a:rPr lang="fr-FR" sz="24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fr-FR" sz="2400" dirty="0" err="1" smtClean="0">
                <a:solidFill>
                  <a:srgbClr val="FFC000"/>
                </a:solidFill>
                <a:latin typeface="Comic Sans MS" pitchFamily="66" charset="0"/>
              </a:rPr>
              <a:t>climbing</a:t>
            </a:r>
            <a:endParaRPr lang="fr-FR" sz="24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23528" y="5157192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solidFill>
                  <a:srgbClr val="FFC000"/>
                </a:solidFill>
                <a:latin typeface="Comic Sans MS" pitchFamily="66" charset="0"/>
              </a:rPr>
              <a:t>It’s</a:t>
            </a:r>
            <a:r>
              <a:rPr lang="fr-FR" sz="24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fr-FR" sz="2400" dirty="0" err="1" smtClean="0">
                <a:solidFill>
                  <a:srgbClr val="FFC000"/>
                </a:solidFill>
                <a:latin typeface="Comic Sans MS" pitchFamily="66" charset="0"/>
              </a:rPr>
              <a:t>really</a:t>
            </a:r>
            <a:r>
              <a:rPr lang="fr-FR" sz="2400" dirty="0" smtClean="0">
                <a:solidFill>
                  <a:srgbClr val="FFC000"/>
                </a:solidFill>
                <a:latin typeface="Comic Sans MS" pitchFamily="66" charset="0"/>
              </a:rPr>
              <a:t> cool!</a:t>
            </a:r>
            <a:endParaRPr lang="fr-FR" sz="2400" dirty="0">
              <a:solidFill>
                <a:srgbClr val="FFC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6275040" cy="943216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  <a:latin typeface="Algerian" pitchFamily="82" charset="0"/>
              </a:rPr>
              <a:t>You </a:t>
            </a:r>
            <a:r>
              <a:rPr lang="fr-FR" dirty="0" err="1" smtClean="0">
                <a:solidFill>
                  <a:schemeClr val="bg1"/>
                </a:solidFill>
                <a:latin typeface="Algerian" pitchFamily="82" charset="0"/>
              </a:rPr>
              <a:t>can</a:t>
            </a:r>
            <a:r>
              <a:rPr lang="fr-FR" dirty="0" smtClean="0">
                <a:solidFill>
                  <a:schemeClr val="bg1"/>
                </a:solidFill>
                <a:latin typeface="Algerian" pitchFamily="82" charset="0"/>
              </a:rPr>
              <a:t> go </a:t>
            </a:r>
            <a:r>
              <a:rPr lang="fr-FR" dirty="0" err="1" smtClean="0">
                <a:solidFill>
                  <a:schemeClr val="bg1"/>
                </a:solidFill>
                <a:latin typeface="Algerian" pitchFamily="82" charset="0"/>
              </a:rPr>
              <a:t>diving</a:t>
            </a:r>
            <a:endParaRPr lang="fr-FR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1029" name="Picture 5" descr="C:\Users\priprietaire\Desktop\plongee sous marine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1872208" cy="1454082"/>
          </a:xfrm>
          <a:prstGeom prst="rect">
            <a:avLst/>
          </a:prstGeom>
          <a:noFill/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E3168-DC91-401E-967E-6F90F1A4BC75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1030" name="Picture 6" descr="C:\Users\priprietaire\Desktop\plongée sous mari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204864"/>
            <a:ext cx="2232248" cy="1222948"/>
          </a:xfrm>
          <a:prstGeom prst="rect">
            <a:avLst/>
          </a:prstGeom>
          <a:noFill/>
        </p:spPr>
      </p:pic>
      <p:pic>
        <p:nvPicPr>
          <p:cNvPr id="1033" name="Picture 9" descr="C:\Users\priprietaire\Desktop\Captur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412776"/>
            <a:ext cx="2232248" cy="1618703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89825">
            <a:off x="751524" y="3739780"/>
            <a:ext cx="2191617" cy="2504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4653136"/>
            <a:ext cx="1819362" cy="1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ZoneTexte 7"/>
          <p:cNvSpPr txBox="1"/>
          <p:nvPr/>
        </p:nvSpPr>
        <p:spPr>
          <a:xfrm>
            <a:off x="5940152" y="4005064"/>
            <a:ext cx="30243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chemeClr val="bg1"/>
                </a:solidFill>
                <a:latin typeface="Comic Sans MS" pitchFamily="66" charset="0"/>
              </a:rPr>
              <a:t>You </a:t>
            </a:r>
            <a:r>
              <a:rPr lang="fr-FR" sz="3600" b="1" dirty="0" err="1" smtClean="0">
                <a:solidFill>
                  <a:schemeClr val="bg1"/>
                </a:solidFill>
                <a:latin typeface="Comic Sans MS" pitchFamily="66" charset="0"/>
              </a:rPr>
              <a:t>can</a:t>
            </a:r>
            <a:r>
              <a:rPr lang="fr-FR" sz="36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fr-FR" sz="3600" b="1" dirty="0" err="1" smtClean="0">
                <a:solidFill>
                  <a:schemeClr val="bg1"/>
                </a:solidFill>
                <a:latin typeface="Comic Sans MS" pitchFamily="66" charset="0"/>
              </a:rPr>
              <a:t>also</a:t>
            </a:r>
            <a:r>
              <a:rPr lang="fr-FR" sz="3600" b="1" dirty="0" smtClean="0">
                <a:solidFill>
                  <a:schemeClr val="bg1"/>
                </a:solidFill>
                <a:latin typeface="Comic Sans MS" pitchFamily="66" charset="0"/>
              </a:rPr>
              <a:t> go </a:t>
            </a:r>
            <a:r>
              <a:rPr lang="fr-FR" sz="3600" b="1" dirty="0" err="1" smtClean="0">
                <a:solidFill>
                  <a:schemeClr val="bg1"/>
                </a:solidFill>
                <a:latin typeface="Comic Sans MS" pitchFamily="66" charset="0"/>
              </a:rPr>
              <a:t>parachuting</a:t>
            </a:r>
            <a:r>
              <a:rPr lang="fr-FR" sz="3600" b="1" dirty="0" smtClean="0">
                <a:solidFill>
                  <a:schemeClr val="bg1"/>
                </a:solidFill>
                <a:latin typeface="Comic Sans MS" pitchFamily="66" charset="0"/>
              </a:rPr>
              <a:t>!!</a:t>
            </a:r>
            <a:endParaRPr lang="fr-FR" sz="3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1008112"/>
          </a:xfrm>
        </p:spPr>
        <p:txBody>
          <a:bodyPr>
            <a:noAutofit/>
          </a:bodyPr>
          <a:lstStyle/>
          <a:p>
            <a:pPr algn="ctr"/>
            <a:r>
              <a:rPr lang="fr-FR" sz="3600" dirty="0" smtClean="0">
                <a:solidFill>
                  <a:schemeClr val="bg1"/>
                </a:solidFill>
                <a:latin typeface="Algerian" pitchFamily="82" charset="0"/>
              </a:rPr>
              <a:t>AND YOU CAN GO </a:t>
            </a:r>
            <a:r>
              <a:rPr lang="fr-FR" sz="3600" dirty="0" err="1" smtClean="0">
                <a:solidFill>
                  <a:schemeClr val="bg1"/>
                </a:solidFill>
                <a:latin typeface="Algerian" pitchFamily="82" charset="0"/>
              </a:rPr>
              <a:t>Paragliding</a:t>
            </a:r>
            <a:r>
              <a:rPr lang="fr-FR" sz="3600" dirty="0" smtClean="0">
                <a:solidFill>
                  <a:schemeClr val="bg1"/>
                </a:solidFill>
                <a:latin typeface="Algerian" pitchFamily="82" charset="0"/>
              </a:rPr>
              <a:t> OF COURSE! </a:t>
            </a:r>
            <a:r>
              <a:rPr lang="fr-FR" sz="3600" dirty="0" err="1" smtClean="0">
                <a:solidFill>
                  <a:schemeClr val="bg1"/>
                </a:solidFill>
                <a:latin typeface="Algerian" pitchFamily="82" charset="0"/>
              </a:rPr>
              <a:t>It’S</a:t>
            </a:r>
            <a:r>
              <a:rPr lang="fr-FR" sz="3600" dirty="0" smtClean="0">
                <a:solidFill>
                  <a:schemeClr val="bg1"/>
                </a:solidFill>
                <a:latin typeface="Algerian" pitchFamily="82" charset="0"/>
              </a:rPr>
              <a:t> VERY POPULAR!</a:t>
            </a:r>
            <a:endParaRPr lang="fr-FR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552" y="1556792"/>
            <a:ext cx="8424936" cy="2592288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In Reunion, we can also practice paragliding. In St-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Leu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, in the west of the island, there is the most famous site. But it is possible to practice in many different places.</a:t>
            </a:r>
            <a:endParaRPr lang="fr-FR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FE3168-DC91-401E-967E-6F90F1A4BC75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24944"/>
            <a:ext cx="2688379" cy="1788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43744" y="2924944"/>
            <a:ext cx="52487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When paragliding, you can see the lagoon or the mountains depending on where you are.</a:t>
            </a:r>
            <a:endParaRPr lang="fr-FR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93096"/>
            <a:ext cx="3264024" cy="2172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27209796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4223636" cy="2560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E3168-DC91-401E-967E-6F90F1A4BC75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077072"/>
            <a:ext cx="3656013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2924944"/>
            <a:ext cx="18478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611560" y="332656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lgerian" pitchFamily="82" charset="0"/>
              </a:rPr>
              <a:t>Let's go </a:t>
            </a:r>
            <a:r>
              <a:rPr lang="en-US" sz="2400" b="1" dirty="0" err="1" smtClean="0">
                <a:solidFill>
                  <a:schemeClr val="bg1"/>
                </a:solidFill>
                <a:latin typeface="Algerian" pitchFamily="82" charset="0"/>
              </a:rPr>
              <a:t>canyoning</a:t>
            </a:r>
            <a:r>
              <a:rPr lang="en-US" sz="2400" b="1" dirty="0" smtClean="0">
                <a:solidFill>
                  <a:schemeClr val="bg1"/>
                </a:solidFill>
                <a:latin typeface="Algerian" pitchFamily="82" charset="0"/>
              </a:rPr>
              <a:t> to the depths of the earth with a rope !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 smtClean="0">
                <a:solidFill>
                  <a:schemeClr val="bg1"/>
                </a:solidFill>
                <a:latin typeface="Algerian" pitchFamily="82" charset="0"/>
              </a:rPr>
              <a:t>Let’s have fun on a banana boat with  </a:t>
            </a:r>
            <a:r>
              <a:rPr lang="en-US" sz="3100" dirty="0" err="1" smtClean="0">
                <a:solidFill>
                  <a:schemeClr val="bg1"/>
                </a:solidFill>
                <a:latin typeface="Algerian" pitchFamily="82" charset="0"/>
              </a:rPr>
              <a:t>funki</a:t>
            </a:r>
            <a:r>
              <a:rPr lang="en-US" sz="3100" dirty="0" smtClean="0">
                <a:solidFill>
                  <a:schemeClr val="bg1"/>
                </a:solidFill>
                <a:latin typeface="Algerian" pitchFamily="82" charset="0"/>
              </a:rPr>
              <a:t> jet !!!!!!!!!!!!!!!!!!!!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4016124" cy="323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E3168-DC91-401E-967E-6F90F1A4BC75}" type="slidenum">
              <a:rPr lang="fr-FR" smtClean="0"/>
              <a:pPr/>
              <a:t>14</a:t>
            </a:fld>
            <a:endParaRPr lang="fr-F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149080"/>
            <a:ext cx="4079875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440160"/>
          </a:xfrm>
        </p:spPr>
        <p:txBody>
          <a:bodyPr>
            <a:normAutofit/>
          </a:bodyPr>
          <a:lstStyle/>
          <a:p>
            <a:pPr algn="ctr"/>
            <a:r>
              <a:rPr lang="fr-FR" sz="3600" dirty="0" smtClean="0">
                <a:solidFill>
                  <a:schemeClr val="bg1"/>
                </a:solidFill>
                <a:latin typeface="Algerian" pitchFamily="82" charset="0"/>
              </a:rPr>
              <a:t>And of course, </a:t>
            </a:r>
            <a:r>
              <a:rPr lang="fr-FR" sz="3600" dirty="0" err="1" smtClean="0">
                <a:solidFill>
                  <a:schemeClr val="bg1"/>
                </a:solidFill>
                <a:latin typeface="Algerian" pitchFamily="82" charset="0"/>
              </a:rPr>
              <a:t>let’s</a:t>
            </a:r>
            <a:r>
              <a:rPr lang="fr-FR" sz="3600" dirty="0" smtClean="0">
                <a:solidFill>
                  <a:schemeClr val="bg1"/>
                </a:solidFill>
                <a:latin typeface="Algerian" pitchFamily="82" charset="0"/>
              </a:rPr>
              <a:t> go </a:t>
            </a:r>
            <a:r>
              <a:rPr lang="fr-FR" sz="3600" dirty="0" err="1" smtClean="0">
                <a:solidFill>
                  <a:schemeClr val="bg1"/>
                </a:solidFill>
                <a:latin typeface="Algerian" pitchFamily="82" charset="0"/>
              </a:rPr>
              <a:t>hiking</a:t>
            </a:r>
            <a:r>
              <a:rPr lang="fr-FR" sz="3600" dirty="0" smtClean="0">
                <a:solidFill>
                  <a:schemeClr val="bg1"/>
                </a:solidFill>
                <a:latin typeface="Algerian" pitchFamily="82" charset="0"/>
              </a:rPr>
              <a:t> or …..running in the </a:t>
            </a:r>
            <a:r>
              <a:rPr lang="fr-FR" sz="3600" dirty="0" err="1" smtClean="0">
                <a:solidFill>
                  <a:schemeClr val="bg1"/>
                </a:solidFill>
                <a:latin typeface="Algerian" pitchFamily="82" charset="0"/>
              </a:rPr>
              <a:t>mountains</a:t>
            </a:r>
            <a:r>
              <a:rPr lang="fr-FR" dirty="0" smtClean="0">
                <a:solidFill>
                  <a:schemeClr val="bg1"/>
                </a:solidFill>
                <a:latin typeface="Algerian" pitchFamily="82" charset="0"/>
              </a:rPr>
              <a:t>!</a:t>
            </a:r>
            <a:endParaRPr lang="fr-FR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sz="2000" b="1" dirty="0" smtClean="0">
                <a:solidFill>
                  <a:schemeClr val="bg1"/>
                </a:solidFill>
                <a:latin typeface="Comic Sans MS" pitchFamily="66" charset="0"/>
              </a:rPr>
              <a:t>Have </a:t>
            </a:r>
            <a:r>
              <a:rPr lang="fr-FR" sz="2000" b="1" dirty="0" err="1" smtClean="0">
                <a:solidFill>
                  <a:schemeClr val="bg1"/>
                </a:solidFill>
                <a:latin typeface="Comic Sans MS" pitchFamily="66" charset="0"/>
              </a:rPr>
              <a:t>you</a:t>
            </a:r>
            <a:r>
              <a:rPr lang="fr-FR" sz="20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fr-FR" sz="2000" b="1" dirty="0" err="1" smtClean="0">
                <a:solidFill>
                  <a:schemeClr val="bg1"/>
                </a:solidFill>
                <a:latin typeface="Comic Sans MS" pitchFamily="66" charset="0"/>
              </a:rPr>
              <a:t>ever</a:t>
            </a:r>
            <a:r>
              <a:rPr lang="fr-FR" sz="20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fr-FR" sz="2000" b="1" dirty="0" err="1" smtClean="0">
                <a:solidFill>
                  <a:schemeClr val="bg1"/>
                </a:solidFill>
                <a:latin typeface="Comic Sans MS" pitchFamily="66" charset="0"/>
              </a:rPr>
              <a:t>heard</a:t>
            </a:r>
            <a:r>
              <a:rPr lang="fr-FR" sz="2000" b="1" dirty="0" smtClean="0">
                <a:solidFill>
                  <a:schemeClr val="bg1"/>
                </a:solidFill>
                <a:latin typeface="Comic Sans MS" pitchFamily="66" charset="0"/>
              </a:rPr>
              <a:t> of the </a:t>
            </a:r>
            <a:r>
              <a:rPr lang="fr-FR" sz="2400" b="1" dirty="0" err="1" smtClean="0">
                <a:solidFill>
                  <a:schemeClr val="bg1"/>
                </a:solidFill>
                <a:latin typeface="Comic Sans MS" pitchFamily="66" charset="0"/>
              </a:rPr>
              <a:t>very</a:t>
            </a:r>
            <a:r>
              <a:rPr lang="fr-FR" sz="20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fr-FR" sz="2000" b="1" dirty="0" err="1" smtClean="0">
                <a:solidFill>
                  <a:schemeClr val="bg1"/>
                </a:solidFill>
                <a:latin typeface="Comic Sans MS" pitchFamily="66" charset="0"/>
              </a:rPr>
              <a:t>famous</a:t>
            </a:r>
            <a:r>
              <a:rPr lang="fr-FR" sz="20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fr-FR" sz="2000" b="1" dirty="0" err="1" smtClean="0">
                <a:solidFill>
                  <a:schemeClr val="bg1"/>
                </a:solidFill>
                <a:latin typeface="Comic Sans MS" pitchFamily="66" charset="0"/>
              </a:rPr>
              <a:t>mountain</a:t>
            </a:r>
            <a:r>
              <a:rPr lang="fr-FR" sz="2000" b="1" dirty="0" smtClean="0">
                <a:solidFill>
                  <a:schemeClr val="bg1"/>
                </a:solidFill>
                <a:latin typeface="Comic Sans MS" pitchFamily="66" charset="0"/>
              </a:rPr>
              <a:t> race?</a:t>
            </a:r>
            <a:endParaRPr lang="fr-FR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E3168-DC91-401E-967E-6F90F1A4BC75}" type="slidenum">
              <a:rPr lang="fr-FR" smtClean="0"/>
              <a:pPr/>
              <a:t>15</a:t>
            </a:fld>
            <a:endParaRPr lang="fr-FR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564904"/>
            <a:ext cx="4158090" cy="26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204864"/>
            <a:ext cx="2736304" cy="3464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755576" y="5661248"/>
            <a:ext cx="5832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Comic Sans MS" pitchFamily="66" charset="0"/>
              </a:rPr>
              <a:t>You must </a:t>
            </a:r>
            <a:r>
              <a:rPr lang="fr-FR" b="1" dirty="0" err="1" smtClean="0">
                <a:solidFill>
                  <a:schemeClr val="bg1"/>
                </a:solidFill>
                <a:latin typeface="Comic Sans MS" pitchFamily="66" charset="0"/>
              </a:rPr>
              <a:t>be</a:t>
            </a:r>
            <a:r>
              <a:rPr lang="fr-FR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fr-FR" b="1" dirty="0" err="1" smtClean="0">
                <a:solidFill>
                  <a:schemeClr val="bg1"/>
                </a:solidFill>
                <a:latin typeface="Comic Sans MS" pitchFamily="66" charset="0"/>
              </a:rPr>
              <a:t>totally</a:t>
            </a:r>
            <a:r>
              <a:rPr lang="fr-FR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fr-FR" b="1" dirty="0" err="1" smtClean="0">
                <a:solidFill>
                  <a:schemeClr val="bg1"/>
                </a:solidFill>
                <a:latin typeface="Comic Sans MS" pitchFamily="66" charset="0"/>
              </a:rPr>
              <a:t>crazy</a:t>
            </a:r>
            <a:r>
              <a:rPr lang="fr-FR" b="1" dirty="0" smtClean="0">
                <a:solidFill>
                  <a:schemeClr val="bg1"/>
                </a:solidFill>
                <a:latin typeface="Comic Sans MS" pitchFamily="66" charset="0"/>
              </a:rPr>
              <a:t> to </a:t>
            </a:r>
            <a:r>
              <a:rPr lang="fr-FR" b="1" dirty="0" err="1" smtClean="0">
                <a:solidFill>
                  <a:schemeClr val="bg1"/>
                </a:solidFill>
                <a:latin typeface="Comic Sans MS" pitchFamily="66" charset="0"/>
              </a:rPr>
              <a:t>run</a:t>
            </a:r>
            <a:r>
              <a:rPr lang="fr-FR" b="1" dirty="0" smtClean="0">
                <a:solidFill>
                  <a:schemeClr val="bg1"/>
                </a:solidFill>
                <a:latin typeface="Comic Sans MS" pitchFamily="66" charset="0"/>
              </a:rPr>
              <a:t> 165km in the </a:t>
            </a:r>
            <a:r>
              <a:rPr lang="fr-FR" b="1" dirty="0" err="1" smtClean="0">
                <a:solidFill>
                  <a:schemeClr val="bg1"/>
                </a:solidFill>
                <a:latin typeface="Comic Sans MS" pitchFamily="66" charset="0"/>
              </a:rPr>
              <a:t>mountains</a:t>
            </a:r>
            <a:r>
              <a:rPr lang="fr-FR" b="1" dirty="0" smtClean="0">
                <a:solidFill>
                  <a:schemeClr val="bg1"/>
                </a:solidFill>
                <a:latin typeface="Comic Sans MS" pitchFamily="66" charset="0"/>
              </a:rPr>
              <a:t> in </a:t>
            </a:r>
            <a:r>
              <a:rPr lang="fr-FR" b="1" dirty="0" err="1" smtClean="0">
                <a:solidFill>
                  <a:schemeClr val="bg1"/>
                </a:solidFill>
                <a:latin typeface="Comic Sans MS" pitchFamily="66" charset="0"/>
              </a:rPr>
              <a:t>less</a:t>
            </a:r>
            <a:r>
              <a:rPr lang="fr-FR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fr-FR" b="1" dirty="0" err="1" smtClean="0">
                <a:solidFill>
                  <a:schemeClr val="bg1"/>
                </a:solidFill>
                <a:latin typeface="Comic Sans MS" pitchFamily="66" charset="0"/>
              </a:rPr>
              <a:t>than</a:t>
            </a:r>
            <a:r>
              <a:rPr lang="fr-FR" b="1" dirty="0" smtClean="0">
                <a:solidFill>
                  <a:schemeClr val="bg1"/>
                </a:solidFill>
                <a:latin typeface="Comic Sans MS" pitchFamily="66" charset="0"/>
              </a:rPr>
              <a:t> 3 </a:t>
            </a:r>
            <a:r>
              <a:rPr lang="fr-FR" b="1" dirty="0" err="1" smtClean="0">
                <a:solidFill>
                  <a:schemeClr val="bg1"/>
                </a:solidFill>
                <a:latin typeface="Comic Sans MS" pitchFamily="66" charset="0"/>
              </a:rPr>
              <a:t>days</a:t>
            </a:r>
            <a:r>
              <a:rPr lang="fr-FR" b="1" dirty="0" smtClean="0">
                <a:solidFill>
                  <a:schemeClr val="bg1"/>
                </a:solidFill>
                <a:latin typeface="Comic Sans MS" pitchFamily="66" charset="0"/>
              </a:rPr>
              <a:t>! </a:t>
            </a:r>
            <a:r>
              <a:rPr lang="fr-FR" b="1" dirty="0" err="1" smtClean="0">
                <a:solidFill>
                  <a:schemeClr val="bg1"/>
                </a:solidFill>
                <a:latin typeface="Comic Sans MS" pitchFamily="66" charset="0"/>
              </a:rPr>
              <a:t>Less</a:t>
            </a:r>
            <a:r>
              <a:rPr lang="fr-FR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fr-FR" b="1" dirty="0" err="1" smtClean="0">
                <a:solidFill>
                  <a:schemeClr val="bg1"/>
                </a:solidFill>
                <a:latin typeface="Comic Sans MS" pitchFamily="66" charset="0"/>
              </a:rPr>
              <a:t>than</a:t>
            </a:r>
            <a:r>
              <a:rPr lang="fr-FR" b="1" dirty="0" smtClean="0">
                <a:solidFill>
                  <a:schemeClr val="bg1"/>
                </a:solidFill>
                <a:latin typeface="Comic Sans MS" pitchFamily="66" charset="0"/>
              </a:rPr>
              <a:t> 24 </a:t>
            </a:r>
            <a:r>
              <a:rPr lang="fr-FR" b="1" dirty="0" err="1" smtClean="0">
                <a:solidFill>
                  <a:schemeClr val="bg1"/>
                </a:solidFill>
                <a:latin typeface="Comic Sans MS" pitchFamily="66" charset="0"/>
              </a:rPr>
              <a:t>hours</a:t>
            </a:r>
            <a:r>
              <a:rPr lang="fr-FR" b="1" dirty="0" smtClean="0">
                <a:solidFill>
                  <a:schemeClr val="bg1"/>
                </a:solidFill>
                <a:latin typeface="Comic Sans MS" pitchFamily="66" charset="0"/>
              </a:rPr>
              <a:t> for the first </a:t>
            </a:r>
            <a:r>
              <a:rPr lang="fr-FR" b="1" dirty="0" err="1" smtClean="0">
                <a:solidFill>
                  <a:schemeClr val="bg1"/>
                </a:solidFill>
                <a:latin typeface="Comic Sans MS" pitchFamily="66" charset="0"/>
              </a:rPr>
              <a:t>ones</a:t>
            </a:r>
            <a:r>
              <a:rPr lang="fr-FR" b="1" dirty="0" smtClean="0">
                <a:solidFill>
                  <a:schemeClr val="bg1"/>
                </a:solidFill>
                <a:latin typeface="Comic Sans MS" pitchFamily="66" charset="0"/>
              </a:rPr>
              <a:t>!!!!!!</a:t>
            </a:r>
            <a:endParaRPr lang="fr-FR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E3168-DC91-401E-967E-6F90F1A4BC75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24944"/>
            <a:ext cx="2784309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755576" y="980728"/>
            <a:ext cx="471154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1715/1730: Coffee </a:t>
            </a:r>
            <a:r>
              <a:rPr lang="fr-FR" b="1" dirty="0" err="1" smtClean="0">
                <a:solidFill>
                  <a:schemeClr val="bg1"/>
                </a:solidFill>
              </a:rPr>
              <a:t>was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introduced</a:t>
            </a:r>
            <a:r>
              <a:rPr lang="fr-FR" b="1" dirty="0" smtClean="0">
                <a:solidFill>
                  <a:schemeClr val="bg1"/>
                </a:solidFill>
              </a:rPr>
              <a:t>, </a:t>
            </a:r>
          </a:p>
          <a:p>
            <a:r>
              <a:rPr lang="fr-FR" b="1" dirty="0" err="1" smtClean="0">
                <a:solidFill>
                  <a:schemeClr val="bg1"/>
                </a:solidFill>
              </a:rPr>
              <a:t>then</a:t>
            </a:r>
            <a:r>
              <a:rPr lang="fr-FR" b="1" dirty="0" smtClean="0">
                <a:solidFill>
                  <a:schemeClr val="bg1"/>
                </a:solidFill>
              </a:rPr>
              <a:t>  </a:t>
            </a:r>
            <a:r>
              <a:rPr lang="fr-FR" b="1" dirty="0" err="1" smtClean="0">
                <a:solidFill>
                  <a:schemeClr val="bg1"/>
                </a:solidFill>
              </a:rPr>
              <a:t>sugar</a:t>
            </a:r>
            <a:r>
              <a:rPr lang="fr-FR" b="1" dirty="0" smtClean="0">
                <a:solidFill>
                  <a:schemeClr val="bg1"/>
                </a:solidFill>
              </a:rPr>
              <a:t> cane </a:t>
            </a:r>
            <a:r>
              <a:rPr lang="fr-FR" b="1" dirty="0" err="1" smtClean="0">
                <a:solidFill>
                  <a:schemeClr val="bg1"/>
                </a:solidFill>
              </a:rPr>
              <a:t>so</a:t>
            </a:r>
            <a:endParaRPr lang="fr-FR" b="1" dirty="0" smtClean="0">
              <a:solidFill>
                <a:schemeClr val="bg1"/>
              </a:solidFill>
            </a:endParaRPr>
          </a:p>
          <a:p>
            <a:r>
              <a:rPr lang="fr-FR" b="1" dirty="0" smtClean="0">
                <a:solidFill>
                  <a:schemeClr val="bg1"/>
                </a:solidFill>
              </a:rPr>
              <a:t> the </a:t>
            </a:r>
            <a:r>
              <a:rPr lang="fr-FR" b="1" dirty="0" err="1" smtClean="0">
                <a:solidFill>
                  <a:schemeClr val="bg1"/>
                </a:solidFill>
              </a:rPr>
              <a:t>economy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changed</a:t>
            </a:r>
            <a:r>
              <a:rPr lang="fr-FR" b="1" dirty="0" smtClean="0">
                <a:solidFill>
                  <a:schemeClr val="bg1"/>
                </a:solidFill>
              </a:rPr>
              <a:t> a lot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and more and more slaves </a:t>
            </a:r>
            <a:r>
              <a:rPr lang="fr-FR" b="1" dirty="0" err="1" smtClean="0">
                <a:solidFill>
                  <a:schemeClr val="bg1"/>
                </a:solidFill>
              </a:rPr>
              <a:t>were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needed</a:t>
            </a:r>
            <a:r>
              <a:rPr lang="fr-FR" b="1" dirty="0" smtClean="0">
                <a:solidFill>
                  <a:schemeClr val="bg1"/>
                </a:solidFill>
              </a:rPr>
              <a:t>!!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!1788: 47 195 </a:t>
            </a:r>
            <a:r>
              <a:rPr lang="fr-FR" b="1" dirty="0" err="1" smtClean="0">
                <a:solidFill>
                  <a:schemeClr val="bg1"/>
                </a:solidFill>
              </a:rPr>
              <a:t>inhabitants</a:t>
            </a:r>
            <a:endParaRPr lang="fr-FR" b="1" dirty="0" smtClean="0">
              <a:solidFill>
                <a:schemeClr val="bg1"/>
              </a:solidFill>
            </a:endParaRPr>
          </a:p>
          <a:p>
            <a:r>
              <a:rPr lang="fr-FR" b="1" dirty="0" smtClean="0">
                <a:solidFill>
                  <a:schemeClr val="bg1"/>
                </a:solidFill>
              </a:rPr>
              <a:t> ( 37 984 black slaves)</a:t>
            </a:r>
          </a:p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4283968" y="3429000"/>
            <a:ext cx="48590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chemeClr val="bg1"/>
                </a:solidFill>
              </a:rPr>
              <a:t>Late</a:t>
            </a:r>
            <a:r>
              <a:rPr lang="fr-FR" b="1" dirty="0" smtClean="0">
                <a:solidFill>
                  <a:schemeClr val="bg1"/>
                </a:solidFill>
              </a:rPr>
              <a:t> 18th </a:t>
            </a:r>
            <a:r>
              <a:rPr lang="fr-FR" b="1" dirty="0" err="1" smtClean="0">
                <a:solidFill>
                  <a:schemeClr val="bg1"/>
                </a:solidFill>
              </a:rPr>
              <a:t>century</a:t>
            </a:r>
            <a:r>
              <a:rPr lang="fr-FR" b="1" dirty="0" smtClean="0">
                <a:solidFill>
                  <a:schemeClr val="bg1"/>
                </a:solidFill>
              </a:rPr>
              <a:t>: a lot of slaves </a:t>
            </a:r>
            <a:r>
              <a:rPr lang="fr-FR" b="1" dirty="0" err="1" smtClean="0">
                <a:solidFill>
                  <a:schemeClr val="bg1"/>
                </a:solidFill>
              </a:rPr>
              <a:t>escaped</a:t>
            </a:r>
            <a:r>
              <a:rPr lang="fr-FR" b="1" dirty="0" smtClean="0">
                <a:solidFill>
                  <a:schemeClr val="bg1"/>
                </a:solidFill>
              </a:rPr>
              <a:t> in  the </a:t>
            </a:r>
            <a:r>
              <a:rPr lang="fr-FR" b="1" dirty="0" err="1" smtClean="0">
                <a:solidFill>
                  <a:schemeClr val="bg1"/>
                </a:solidFill>
              </a:rPr>
              <a:t>mountains</a:t>
            </a:r>
            <a:r>
              <a:rPr lang="fr-FR" b="1" dirty="0" smtClean="0">
                <a:solidFill>
                  <a:schemeClr val="bg1"/>
                </a:solidFill>
              </a:rPr>
              <a:t> and </a:t>
            </a:r>
            <a:r>
              <a:rPr lang="fr-FR" b="1" dirty="0" err="1" smtClean="0">
                <a:solidFill>
                  <a:schemeClr val="bg1"/>
                </a:solidFill>
              </a:rPr>
              <a:t>built</a:t>
            </a:r>
            <a:r>
              <a:rPr lang="fr-FR" b="1" dirty="0" smtClean="0">
                <a:solidFill>
                  <a:schemeClr val="bg1"/>
                </a:solidFill>
              </a:rPr>
              <a:t> villages but </a:t>
            </a:r>
            <a:r>
              <a:rPr lang="fr-FR" b="1" dirty="0" err="1" smtClean="0">
                <a:solidFill>
                  <a:schemeClr val="bg1"/>
                </a:solidFill>
              </a:rPr>
              <a:t>they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had</a:t>
            </a:r>
            <a:r>
              <a:rPr lang="fr-FR" b="1" dirty="0" smtClean="0">
                <a:solidFill>
                  <a:schemeClr val="bg1"/>
                </a:solidFill>
              </a:rPr>
              <a:t> to </a:t>
            </a:r>
            <a:r>
              <a:rPr lang="fr-FR" b="1" dirty="0" err="1" smtClean="0">
                <a:solidFill>
                  <a:schemeClr val="bg1"/>
                </a:solidFill>
              </a:rPr>
              <a:t>wait</a:t>
            </a:r>
            <a:r>
              <a:rPr lang="fr-FR" b="1" dirty="0" smtClean="0">
                <a:solidFill>
                  <a:schemeClr val="bg1"/>
                </a:solidFill>
              </a:rPr>
              <a:t> 1948 to </a:t>
            </a:r>
            <a:r>
              <a:rPr lang="fr-FR" b="1" dirty="0" err="1" smtClean="0">
                <a:solidFill>
                  <a:schemeClr val="bg1"/>
                </a:solidFill>
              </a:rPr>
              <a:t>be</a:t>
            </a:r>
            <a:r>
              <a:rPr lang="fr-FR" b="1" dirty="0" smtClean="0">
                <a:solidFill>
                  <a:schemeClr val="bg1"/>
                </a:solidFill>
              </a:rPr>
              <a:t> free!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707904" y="5229200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chemeClr val="bg1"/>
                </a:solidFill>
              </a:rPr>
              <a:t>Did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you</a:t>
            </a:r>
            <a:r>
              <a:rPr lang="fr-FR" b="1" dirty="0" smtClean="0">
                <a:solidFill>
                  <a:schemeClr val="bg1"/>
                </a:solidFill>
              </a:rPr>
              <a:t> know </a:t>
            </a:r>
            <a:r>
              <a:rPr lang="fr-FR" b="1" dirty="0" err="1" smtClean="0">
                <a:solidFill>
                  <a:schemeClr val="bg1"/>
                </a:solidFill>
              </a:rPr>
              <a:t>Reunion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had</a:t>
            </a:r>
            <a:r>
              <a:rPr lang="fr-FR" b="1" dirty="0" smtClean="0">
                <a:solidFill>
                  <a:schemeClr val="bg1"/>
                </a:solidFill>
              </a:rPr>
              <a:t> been British for 5 </a:t>
            </a:r>
            <a:r>
              <a:rPr lang="fr-FR" b="1" dirty="0" err="1" smtClean="0">
                <a:solidFill>
                  <a:schemeClr val="bg1"/>
                </a:solidFill>
              </a:rPr>
              <a:t>years</a:t>
            </a:r>
            <a:r>
              <a:rPr lang="fr-FR" b="1" dirty="0" smtClean="0">
                <a:solidFill>
                  <a:schemeClr val="bg1"/>
                </a:solidFill>
              </a:rPr>
              <a:t>, </a:t>
            </a:r>
            <a:r>
              <a:rPr lang="fr-FR" b="1" dirty="0" err="1" smtClean="0">
                <a:solidFill>
                  <a:schemeClr val="bg1"/>
                </a:solidFill>
              </a:rPr>
              <a:t>from</a:t>
            </a:r>
            <a:r>
              <a:rPr lang="fr-FR" b="1" dirty="0" smtClean="0">
                <a:solidFill>
                  <a:schemeClr val="bg1"/>
                </a:solidFill>
              </a:rPr>
              <a:t> 1810 to 1815??</a:t>
            </a:r>
          </a:p>
          <a:p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548680"/>
            <a:ext cx="3123149" cy="215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RÃ©sultat de recherche d'images pour &quot;RÃ©union drapeau anglais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157192"/>
            <a:ext cx="2933700" cy="145732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916832"/>
            <a:ext cx="5472608" cy="3744416"/>
          </a:xfrm>
        </p:spPr>
        <p:txBody>
          <a:bodyPr>
            <a:normAutofit fontScale="90000"/>
          </a:bodyPr>
          <a:lstStyle/>
          <a:p>
            <a:r>
              <a:rPr lang="fr-FR" sz="2000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fr-FR" sz="20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fr-FR" sz="2000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fr-FR" sz="20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fr-FR" sz="2000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fr-FR" sz="20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fr-FR" sz="2000" dirty="0" err="1" smtClean="0">
                <a:solidFill>
                  <a:schemeClr val="bg1"/>
                </a:solidFill>
                <a:latin typeface="Comic Sans MS" pitchFamily="66" charset="0"/>
              </a:rPr>
              <a:t>With</a:t>
            </a:r>
            <a:r>
              <a:rPr lang="fr-FR" sz="2000" dirty="0" smtClean="0">
                <a:solidFill>
                  <a:schemeClr val="bg1"/>
                </a:solidFill>
                <a:latin typeface="Comic Sans MS" pitchFamily="66" charset="0"/>
              </a:rPr>
              <a:t> the abolition of </a:t>
            </a:r>
            <a:r>
              <a:rPr lang="fr-FR" sz="2000" dirty="0" err="1" smtClean="0">
                <a:solidFill>
                  <a:schemeClr val="bg1"/>
                </a:solidFill>
                <a:latin typeface="Comic Sans MS" pitchFamily="66" charset="0"/>
              </a:rPr>
              <a:t>slavery</a:t>
            </a:r>
            <a:r>
              <a:rPr lang="fr-FR" sz="2000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fr-FR" sz="2000" dirty="0" err="1" smtClean="0">
                <a:solidFill>
                  <a:schemeClr val="bg1"/>
                </a:solidFill>
                <a:latin typeface="Comic Sans MS" pitchFamily="66" charset="0"/>
              </a:rPr>
              <a:t>workers</a:t>
            </a:r>
            <a:r>
              <a:rPr lang="fr-FR" sz="2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Comic Sans MS" pitchFamily="66" charset="0"/>
              </a:rPr>
              <a:t>from</a:t>
            </a:r>
            <a:r>
              <a:rPr lang="fr-FR" sz="2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Comic Sans MS" pitchFamily="66" charset="0"/>
              </a:rPr>
              <a:t>different</a:t>
            </a:r>
            <a:r>
              <a:rPr lang="fr-FR" sz="2000" dirty="0" smtClean="0">
                <a:solidFill>
                  <a:schemeClr val="bg1"/>
                </a:solidFill>
                <a:latin typeface="Comic Sans MS" pitchFamily="66" charset="0"/>
              </a:rPr>
              <a:t> parts </a:t>
            </a:r>
            <a:r>
              <a:rPr lang="fr-FR" sz="2000" dirty="0" err="1" smtClean="0">
                <a:solidFill>
                  <a:schemeClr val="bg1"/>
                </a:solidFill>
                <a:latin typeface="Comic Sans MS" pitchFamily="66" charset="0"/>
              </a:rPr>
              <a:t>ofAsia</a:t>
            </a:r>
            <a:r>
              <a:rPr lang="fr-FR" sz="2000" dirty="0" smtClean="0">
                <a:solidFill>
                  <a:schemeClr val="bg1"/>
                </a:solidFill>
                <a:latin typeface="Comic Sans MS" pitchFamily="66" charset="0"/>
              </a:rPr>
              <a:t> and </a:t>
            </a:r>
            <a:r>
              <a:rPr lang="fr-FR" sz="2000" dirty="0" err="1" smtClean="0">
                <a:solidFill>
                  <a:schemeClr val="bg1"/>
                </a:solidFill>
                <a:latin typeface="Comic Sans MS" pitchFamily="66" charset="0"/>
              </a:rPr>
              <a:t>Africa</a:t>
            </a:r>
            <a:r>
              <a:rPr lang="fr-FR" sz="2000" dirty="0" smtClean="0">
                <a:solidFill>
                  <a:schemeClr val="bg1"/>
                </a:solidFill>
                <a:latin typeface="Comic Sans MS" pitchFamily="66" charset="0"/>
              </a:rPr>
              <a:t> came. </a:t>
            </a:r>
            <a:br>
              <a:rPr lang="fr-FR" sz="20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fr-FR" sz="2000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fr-FR" sz="20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fr-FR" sz="2000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fr-FR" sz="20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fr-FR" sz="2000" dirty="0" smtClean="0">
                <a:solidFill>
                  <a:schemeClr val="bg1"/>
                </a:solidFill>
                <a:latin typeface="Comic Sans MS" pitchFamily="66" charset="0"/>
              </a:rPr>
              <a:t>A lot of white </a:t>
            </a:r>
            <a:r>
              <a:rPr lang="fr-FR" sz="2000" dirty="0" err="1" smtClean="0">
                <a:solidFill>
                  <a:schemeClr val="bg1"/>
                </a:solidFill>
                <a:latin typeface="Comic Sans MS" pitchFamily="66" charset="0"/>
              </a:rPr>
              <a:t>settlers</a:t>
            </a:r>
            <a:r>
              <a:rPr lang="fr-FR" sz="2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Comic Sans MS" pitchFamily="66" charset="0"/>
              </a:rPr>
              <a:t>went</a:t>
            </a:r>
            <a:r>
              <a:rPr lang="fr-FR" sz="2000" dirty="0" smtClean="0">
                <a:solidFill>
                  <a:schemeClr val="bg1"/>
                </a:solidFill>
                <a:latin typeface="Comic Sans MS" pitchFamily="66" charset="0"/>
              </a:rPr>
              <a:t> to live in the Highlands but </a:t>
            </a:r>
            <a:r>
              <a:rPr lang="fr-FR" sz="2000" dirty="0" err="1" smtClean="0">
                <a:solidFill>
                  <a:schemeClr val="bg1"/>
                </a:solidFill>
                <a:latin typeface="Comic Sans MS" pitchFamily="66" charset="0"/>
              </a:rPr>
              <a:t>they</a:t>
            </a:r>
            <a:r>
              <a:rPr lang="fr-FR" sz="2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Comic Sans MS" pitchFamily="66" charset="0"/>
              </a:rPr>
              <a:t>were</a:t>
            </a:r>
            <a:r>
              <a:rPr lang="fr-FR" sz="2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Comic Sans MS" pitchFamily="66" charset="0"/>
              </a:rPr>
              <a:t>very</a:t>
            </a:r>
            <a:r>
              <a:rPr lang="fr-FR" sz="2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Comic Sans MS" pitchFamily="66" charset="0"/>
              </a:rPr>
              <a:t>poor</a:t>
            </a:r>
            <a:r>
              <a:rPr lang="fr-FR" sz="2000" dirty="0" smtClean="0">
                <a:solidFill>
                  <a:schemeClr val="bg1"/>
                </a:solidFill>
                <a:latin typeface="Comic Sans MS" pitchFamily="66" charset="0"/>
              </a:rPr>
              <a:t>.</a:t>
            </a:r>
            <a:br>
              <a:rPr lang="fr-FR" sz="20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fr-FR" sz="2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Comic Sans MS" pitchFamily="66" charset="0"/>
              </a:rPr>
              <a:t>They</a:t>
            </a:r>
            <a:r>
              <a:rPr lang="fr-FR" sz="2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Comic Sans MS" pitchFamily="66" charset="0"/>
              </a:rPr>
              <a:t>were</a:t>
            </a:r>
            <a:r>
              <a:rPr lang="fr-FR" sz="2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Comic Sans MS" pitchFamily="66" charset="0"/>
              </a:rPr>
              <a:t>called</a:t>
            </a:r>
            <a:r>
              <a:rPr lang="fr-FR" sz="2000" dirty="0" smtClean="0">
                <a:solidFill>
                  <a:schemeClr val="bg1"/>
                </a:solidFill>
                <a:latin typeface="Comic Sans MS" pitchFamily="66" charset="0"/>
              </a:rPr>
              <a:t> «  </a:t>
            </a:r>
            <a:r>
              <a:rPr lang="fr-FR" sz="2000" dirty="0" err="1" smtClean="0">
                <a:solidFill>
                  <a:schemeClr val="bg1"/>
                </a:solidFill>
                <a:latin typeface="Comic Sans MS" pitchFamily="66" charset="0"/>
              </a:rPr>
              <a:t>Yab</a:t>
            </a:r>
            <a:r>
              <a:rPr lang="fr-FR" sz="2000" dirty="0" smtClean="0">
                <a:solidFill>
                  <a:schemeClr val="bg1"/>
                </a:solidFill>
                <a:latin typeface="Comic Sans MS" pitchFamily="66" charset="0"/>
              </a:rPr>
              <a:t> »</a:t>
            </a:r>
            <a:br>
              <a:rPr lang="fr-FR" sz="20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fr-FR" sz="2000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fr-FR" sz="20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fr-FR" sz="2000" dirty="0" err="1" smtClean="0">
                <a:solidFill>
                  <a:schemeClr val="bg1"/>
                </a:solidFill>
                <a:latin typeface="Comic Sans MS" pitchFamily="66" charset="0"/>
              </a:rPr>
              <a:t>At</a:t>
            </a:r>
            <a:r>
              <a:rPr lang="fr-FR" sz="2000" dirty="0" smtClean="0">
                <a:solidFill>
                  <a:schemeClr val="bg1"/>
                </a:solidFill>
                <a:latin typeface="Comic Sans MS" pitchFamily="66" charset="0"/>
              </a:rPr>
              <a:t> the </a:t>
            </a:r>
            <a:r>
              <a:rPr lang="fr-FR" sz="2000" dirty="0" err="1" smtClean="0">
                <a:solidFill>
                  <a:schemeClr val="bg1"/>
                </a:solidFill>
                <a:latin typeface="Comic Sans MS" pitchFamily="66" charset="0"/>
              </a:rPr>
              <a:t>turn</a:t>
            </a:r>
            <a:r>
              <a:rPr lang="fr-FR" sz="2000" dirty="0" smtClean="0">
                <a:solidFill>
                  <a:schemeClr val="bg1"/>
                </a:solidFill>
                <a:latin typeface="Comic Sans MS" pitchFamily="66" charset="0"/>
              </a:rPr>
              <a:t> of the </a:t>
            </a:r>
            <a:r>
              <a:rPr lang="fr-FR" sz="2000" dirty="0" err="1" smtClean="0">
                <a:solidFill>
                  <a:schemeClr val="bg1"/>
                </a:solidFill>
                <a:latin typeface="Comic Sans MS" pitchFamily="66" charset="0"/>
              </a:rPr>
              <a:t>century</a:t>
            </a:r>
            <a:r>
              <a:rPr lang="fr-FR" sz="2000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fr-FR" sz="2000" dirty="0" err="1" smtClean="0">
                <a:solidFill>
                  <a:schemeClr val="bg1"/>
                </a:solidFill>
                <a:latin typeface="Comic Sans MS" pitchFamily="66" charset="0"/>
              </a:rPr>
              <a:t>Chinese</a:t>
            </a:r>
            <a:r>
              <a:rPr lang="fr-FR" sz="2000" dirty="0" smtClean="0">
                <a:solidFill>
                  <a:schemeClr val="bg1"/>
                </a:solidFill>
                <a:latin typeface="Comic Sans MS" pitchFamily="66" charset="0"/>
              </a:rPr>
              <a:t> and </a:t>
            </a:r>
            <a:r>
              <a:rPr lang="fr-FR" sz="2000" dirty="0" err="1" smtClean="0">
                <a:solidFill>
                  <a:schemeClr val="bg1"/>
                </a:solidFill>
                <a:latin typeface="Comic Sans MS" pitchFamily="66" charset="0"/>
              </a:rPr>
              <a:t>Muslim</a:t>
            </a:r>
            <a:r>
              <a:rPr lang="fr-FR" sz="2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Comic Sans MS" pitchFamily="66" charset="0"/>
              </a:rPr>
              <a:t>arrived</a:t>
            </a:r>
            <a:r>
              <a:rPr lang="fr-FR" sz="2000" dirty="0" smtClean="0">
                <a:solidFill>
                  <a:schemeClr val="bg1"/>
                </a:solidFill>
                <a:latin typeface="Comic Sans MS" pitchFamily="66" charset="0"/>
              </a:rPr>
              <a:t> to </a:t>
            </a:r>
            <a:r>
              <a:rPr lang="fr-FR" sz="2000" dirty="0" err="1" smtClean="0">
                <a:solidFill>
                  <a:schemeClr val="bg1"/>
                </a:solidFill>
                <a:latin typeface="Comic Sans MS" pitchFamily="66" charset="0"/>
              </a:rPr>
              <a:t>sell</a:t>
            </a:r>
            <a:r>
              <a:rPr lang="fr-FR" sz="2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Comic Sans MS" pitchFamily="66" charset="0"/>
              </a:rPr>
              <a:t>food</a:t>
            </a:r>
            <a:r>
              <a:rPr lang="fr-FR" sz="2000" dirty="0" smtClean="0">
                <a:solidFill>
                  <a:schemeClr val="bg1"/>
                </a:solidFill>
                <a:latin typeface="Comic Sans MS" pitchFamily="66" charset="0"/>
              </a:rPr>
              <a:t> and textile.</a:t>
            </a:r>
            <a:br>
              <a:rPr lang="fr-FR" sz="20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fr-FR" sz="2000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fr-FR" sz="20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fr-FR" sz="2000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fr-FR" sz="20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fr-FR" sz="2000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fr-FR" sz="20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fr-FR" sz="2000" dirty="0" err="1" smtClean="0">
                <a:solidFill>
                  <a:srgbClr val="C00000"/>
                </a:solidFill>
                <a:latin typeface="Comic Sans MS" pitchFamily="66" charset="0"/>
              </a:rPr>
              <a:t>That’s</a:t>
            </a:r>
            <a:r>
              <a:rPr lang="fr-FR" sz="20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fr-FR" sz="2000" dirty="0" err="1" smtClean="0">
                <a:solidFill>
                  <a:srgbClr val="C00000"/>
                </a:solidFill>
                <a:latin typeface="Comic Sans MS" pitchFamily="66" charset="0"/>
              </a:rPr>
              <a:t>why</a:t>
            </a:r>
            <a:r>
              <a:rPr lang="fr-FR" sz="20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fr-FR" sz="2000" dirty="0" err="1" smtClean="0">
                <a:solidFill>
                  <a:srgbClr val="C00000"/>
                </a:solidFill>
                <a:latin typeface="Comic Sans MS" pitchFamily="66" charset="0"/>
              </a:rPr>
              <a:t>Reunion</a:t>
            </a:r>
            <a:r>
              <a:rPr lang="fr-FR" sz="20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fr-FR" sz="2000" dirty="0" err="1" smtClean="0">
                <a:solidFill>
                  <a:srgbClr val="C00000"/>
                </a:solidFill>
                <a:latin typeface="Comic Sans MS" pitchFamily="66" charset="0"/>
              </a:rPr>
              <a:t>is</a:t>
            </a:r>
            <a:r>
              <a:rPr lang="fr-FR" sz="2000" dirty="0" smtClean="0">
                <a:solidFill>
                  <a:srgbClr val="C00000"/>
                </a:solidFill>
                <a:latin typeface="Comic Sans MS" pitchFamily="66" charset="0"/>
              </a:rPr>
              <a:t> a land of </a:t>
            </a:r>
            <a:r>
              <a:rPr lang="fr-FR" sz="2000" dirty="0" err="1" smtClean="0">
                <a:solidFill>
                  <a:srgbClr val="C00000"/>
                </a:solidFill>
                <a:latin typeface="Comic Sans MS" pitchFamily="66" charset="0"/>
              </a:rPr>
              <a:t>diversity</a:t>
            </a:r>
            <a:r>
              <a:rPr lang="fr-FR" sz="2000" dirty="0" smtClean="0">
                <a:solidFill>
                  <a:srgbClr val="C00000"/>
                </a:solidFill>
                <a:latin typeface="Comic Sans MS" pitchFamily="66" charset="0"/>
              </a:rPr>
              <a:t>!!!</a:t>
            </a:r>
            <a:br>
              <a:rPr lang="fr-FR" sz="2000" dirty="0" smtClean="0">
                <a:solidFill>
                  <a:srgbClr val="C00000"/>
                </a:solidFill>
                <a:latin typeface="Comic Sans MS" pitchFamily="66" charset="0"/>
              </a:rPr>
            </a:br>
            <a:endParaRPr lang="fr-FR" sz="2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E3168-DC91-401E-967E-6F90F1A4BC75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547664" y="3140968"/>
            <a:ext cx="4392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fr-FR" b="1" dirty="0" smtClean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99592" y="35730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88640"/>
            <a:ext cx="2667571" cy="1806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348880"/>
            <a:ext cx="18669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365104"/>
            <a:ext cx="2390303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1694" y="-171400"/>
            <a:ext cx="7189789" cy="83099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800" b="1" u="sng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Religious</a:t>
            </a:r>
            <a:r>
              <a:rPr lang="fr-FR" sz="4800" b="1" u="sng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fr-FR" sz="4800" b="1" u="sng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diversity</a:t>
            </a:r>
            <a:endParaRPr lang="fr-FR" sz="4800" b="1" u="sng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512" y="980728"/>
            <a:ext cx="3744416" cy="5632311"/>
          </a:xfrm>
          <a:prstGeom prst="rect">
            <a:avLst/>
          </a:prstGeom>
          <a:noFill/>
          <a:ln w="12700">
            <a:solidFill>
              <a:schemeClr val="accent3">
                <a:lumMod val="75000"/>
              </a:schemeClr>
            </a:solidFill>
            <a:prstDash val="lgDashDot"/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In  </a:t>
            </a:r>
            <a:r>
              <a:rPr lang="fr-FR" b="1" dirty="0" err="1" smtClean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Reunion</a:t>
            </a:r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Island, </a:t>
            </a:r>
            <a:r>
              <a:rPr lang="fr-FR" b="1" dirty="0" err="1" smtClean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we</a:t>
            </a:r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have a </a:t>
            </a:r>
            <a:r>
              <a:rPr lang="fr-FR" b="1" dirty="0" err="1" smtClean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great</a:t>
            </a:r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fr-FR" b="1" dirty="0" err="1" smtClean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religious</a:t>
            </a:r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fr-FR" b="1" dirty="0" err="1" smtClean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diversity</a:t>
            </a:r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pPr>
              <a:buFontTx/>
              <a:buChar char="-"/>
            </a:pPr>
            <a:r>
              <a:rPr lang="fr-FR" b="1" dirty="0" err="1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Hinduism</a:t>
            </a:r>
            <a:r>
              <a:rPr lang="fr-FR" b="1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,(</a:t>
            </a:r>
            <a:r>
              <a:rPr lang="fr-FR" b="1" dirty="0" err="1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Malbars</a:t>
            </a:r>
            <a:r>
              <a:rPr lang="fr-FR" b="1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) </a:t>
            </a:r>
            <a:r>
              <a:rPr lang="fr-FR" b="1" dirty="0" err="1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who</a:t>
            </a:r>
            <a:r>
              <a:rPr lang="fr-FR" b="1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fr-FR" b="1" dirty="0" err="1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pray</a:t>
            </a:r>
            <a:r>
              <a:rPr lang="fr-FR" b="1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 in the temples.</a:t>
            </a:r>
          </a:p>
          <a:p>
            <a:pPr>
              <a:buFontTx/>
              <a:buChar char="-"/>
            </a:pPr>
            <a:r>
              <a:rPr lang="fr-FR" b="1" dirty="0" err="1" smtClean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Muslims</a:t>
            </a:r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fr-FR" b="1" dirty="0" err="1" smtClean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Zarabes</a:t>
            </a:r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) </a:t>
            </a:r>
            <a:r>
              <a:rPr lang="fr-FR" b="1" dirty="0" err="1" smtClean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who</a:t>
            </a:r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fr-FR" b="1" dirty="0" err="1" smtClean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pray</a:t>
            </a:r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in the </a:t>
            </a:r>
            <a:r>
              <a:rPr lang="fr-FR" b="1" dirty="0" err="1" smtClean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mosques</a:t>
            </a:r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  <a:p>
            <a:pPr>
              <a:buFontTx/>
              <a:buChar char="-"/>
            </a:pPr>
            <a:r>
              <a:rPr lang="fr-FR" b="1" dirty="0" err="1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Buddhists</a:t>
            </a:r>
            <a:r>
              <a:rPr lang="fr-FR" b="1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fr-FR" b="1" dirty="0" err="1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Chinese</a:t>
            </a:r>
            <a:r>
              <a:rPr lang="fr-FR" b="1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) </a:t>
            </a:r>
            <a:r>
              <a:rPr lang="fr-FR" b="1" dirty="0" err="1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who</a:t>
            </a:r>
            <a:r>
              <a:rPr lang="fr-FR" b="1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fr-FR" b="1" dirty="0" err="1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pray</a:t>
            </a:r>
            <a:r>
              <a:rPr lang="fr-FR" b="1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 in the temples.</a:t>
            </a:r>
          </a:p>
          <a:p>
            <a:pPr>
              <a:buFontTx/>
              <a:buChar char="-"/>
            </a:pPr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The </a:t>
            </a:r>
            <a:r>
              <a:rPr lang="fr-FR" b="1" dirty="0" err="1" smtClean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Catholics</a:t>
            </a:r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fr-FR" b="1" dirty="0" err="1" smtClean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Christians</a:t>
            </a:r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) </a:t>
            </a:r>
            <a:r>
              <a:rPr lang="fr-FR" b="1" dirty="0" err="1" smtClean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who</a:t>
            </a:r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fr-FR" b="1" dirty="0" err="1" smtClean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pray</a:t>
            </a:r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in the </a:t>
            </a:r>
            <a:r>
              <a:rPr lang="fr-FR" b="1" dirty="0" err="1" smtClean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churches</a:t>
            </a:r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  <a:p>
            <a:pPr>
              <a:buFontTx/>
              <a:buChar char="-"/>
            </a:pPr>
            <a:r>
              <a:rPr lang="fr-FR" b="1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The </a:t>
            </a:r>
            <a:r>
              <a:rPr lang="fr-FR" b="1" dirty="0" err="1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Jews</a:t>
            </a:r>
            <a:r>
              <a:rPr lang="fr-FR" b="1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fr-FR" b="1" dirty="0" err="1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Jewish</a:t>
            </a:r>
            <a:r>
              <a:rPr lang="fr-FR" b="1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) </a:t>
            </a:r>
            <a:r>
              <a:rPr lang="fr-FR" b="1" dirty="0" err="1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who</a:t>
            </a:r>
            <a:r>
              <a:rPr lang="fr-FR" b="1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fr-FR" b="1" dirty="0" err="1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pray</a:t>
            </a:r>
            <a:r>
              <a:rPr lang="fr-FR" b="1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 in the synagogues.</a:t>
            </a:r>
          </a:p>
          <a:p>
            <a:r>
              <a:rPr lang="fr-FR" b="1" dirty="0" err="1" smtClean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Even</a:t>
            </a:r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fr-FR" b="1" dirty="0" err="1" smtClean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with</a:t>
            </a:r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a lot of religions, </a:t>
            </a:r>
            <a:r>
              <a:rPr lang="fr-FR" b="1" dirty="0" err="1" smtClean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everyone</a:t>
            </a:r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respects the religion of the </a:t>
            </a:r>
            <a:r>
              <a:rPr lang="fr-FR" b="1" dirty="0" err="1" smtClean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other</a:t>
            </a:r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  <a:p>
            <a:r>
              <a:rPr lang="fr-FR" b="1" dirty="0" err="1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It’s</a:t>
            </a:r>
            <a:r>
              <a:rPr lang="fr-FR" b="1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 all </a:t>
            </a:r>
            <a:r>
              <a:rPr lang="fr-FR" b="1" dirty="0" err="1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these</a:t>
            </a:r>
            <a:r>
              <a:rPr lang="fr-FR" b="1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 religions </a:t>
            </a:r>
            <a:r>
              <a:rPr lang="fr-FR" b="1" dirty="0" err="1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that</a:t>
            </a:r>
            <a:r>
              <a:rPr lang="fr-FR" b="1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fr-FR" b="1" dirty="0" err="1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make</a:t>
            </a:r>
            <a:r>
              <a:rPr lang="fr-FR" b="1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fr-FR" b="1" dirty="0" err="1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our</a:t>
            </a:r>
            <a:r>
              <a:rPr lang="fr-FR" b="1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fr-FR" b="1" dirty="0" err="1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genaration</a:t>
            </a:r>
            <a:r>
              <a:rPr lang="fr-FR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.</a:t>
            </a:r>
            <a:endParaRPr lang="fr-FR" dirty="0">
              <a:solidFill>
                <a:srgbClr val="92D050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1" name="Image 10" descr="Zarab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2204864"/>
            <a:ext cx="2095500" cy="1394460"/>
          </a:xfrm>
          <a:prstGeom prst="rect">
            <a:avLst/>
          </a:prstGeom>
        </p:spPr>
      </p:pic>
      <p:pic>
        <p:nvPicPr>
          <p:cNvPr id="12" name="Image 11" descr="MALBA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980728"/>
            <a:ext cx="2095500" cy="1394460"/>
          </a:xfrm>
          <a:prstGeom prst="rect">
            <a:avLst/>
          </a:prstGeom>
        </p:spPr>
      </p:pic>
      <p:pic>
        <p:nvPicPr>
          <p:cNvPr id="13" name="Image 12" descr="CHINOI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67944" y="3789040"/>
            <a:ext cx="1872208" cy="1245869"/>
          </a:xfrm>
          <a:prstGeom prst="rect">
            <a:avLst/>
          </a:prstGeom>
        </p:spPr>
      </p:pic>
      <p:pic>
        <p:nvPicPr>
          <p:cNvPr id="14" name="Image 13" descr="Chrétien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92280" y="4725144"/>
            <a:ext cx="1684020" cy="173736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144153" y="980728"/>
            <a:ext cx="126188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2000" b="1" cap="none" spc="0" dirty="0" err="1" smtClean="0">
                <a:ln/>
                <a:solidFill>
                  <a:srgbClr val="92D050"/>
                </a:solidFill>
                <a:effectLst/>
                <a:latin typeface="Courier New" pitchFamily="49" charset="0"/>
                <a:cs typeface="Courier New" pitchFamily="49" charset="0"/>
              </a:rPr>
              <a:t>Malbars</a:t>
            </a:r>
            <a:endParaRPr lang="fr-FR" sz="2000" b="1" cap="none" spc="0" dirty="0">
              <a:ln/>
              <a:solidFill>
                <a:srgbClr val="92D050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58357" y="2348880"/>
            <a:ext cx="126188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Zarabes</a:t>
            </a:r>
            <a:endParaRPr lang="fr-FR" sz="2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00872" y="3789040"/>
            <a:ext cx="126188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2000" b="1" cap="none" spc="0" dirty="0" err="1" smtClean="0">
                <a:ln/>
                <a:solidFill>
                  <a:srgbClr val="92D050"/>
                </a:solidFill>
                <a:effectLst/>
                <a:latin typeface="Courier New" pitchFamily="49" charset="0"/>
                <a:cs typeface="Courier New" pitchFamily="49" charset="0"/>
              </a:rPr>
              <a:t>Chinese</a:t>
            </a:r>
            <a:endParaRPr lang="fr-FR" sz="2000" b="1" cap="none" spc="0" dirty="0">
              <a:ln/>
              <a:solidFill>
                <a:srgbClr val="92D050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212604" y="5229200"/>
            <a:ext cx="172354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Christians</a:t>
            </a:r>
            <a:endParaRPr lang="fr-FR" sz="2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E3168-DC91-401E-967E-6F90F1A4BC75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2292" y="0"/>
            <a:ext cx="868699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urier New" pitchFamily="49" charset="0"/>
                <a:cs typeface="Courier New" pitchFamily="49" charset="0"/>
              </a:rPr>
              <a:t>Musical </a:t>
            </a:r>
            <a:r>
              <a:rPr lang="fr-FR" sz="6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urier New" pitchFamily="49" charset="0"/>
                <a:cs typeface="Courier New" pitchFamily="49" charset="0"/>
              </a:rPr>
              <a:t>Diversity</a:t>
            </a:r>
            <a:endParaRPr lang="fr-FR" sz="6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3528" y="1268760"/>
            <a:ext cx="4752528" cy="5355312"/>
          </a:xfrm>
          <a:prstGeom prst="rect">
            <a:avLst/>
          </a:prstGeom>
          <a:noFill/>
          <a:ln w="15875">
            <a:solidFill>
              <a:schemeClr val="tx2">
                <a:lumMod val="50000"/>
              </a:schemeClr>
            </a:solidFill>
            <a:prstDash val="lgDashDot"/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In </a:t>
            </a:r>
            <a:r>
              <a:rPr lang="fr-FR" dirty="0" err="1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Reunion</a:t>
            </a:r>
            <a:r>
              <a:rPr lang="fr-FR" dirty="0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island</a:t>
            </a:r>
            <a:r>
              <a:rPr lang="fr-FR" dirty="0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, </a:t>
            </a:r>
            <a:r>
              <a:rPr lang="fr-FR" dirty="0" err="1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we</a:t>
            </a:r>
            <a:r>
              <a:rPr lang="fr-FR" dirty="0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  have  </a:t>
            </a:r>
            <a:r>
              <a:rPr lang="fr-FR" dirty="0" err="1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two</a:t>
            </a:r>
            <a:r>
              <a:rPr lang="fr-FR" dirty="0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  </a:t>
            </a:r>
            <a:r>
              <a:rPr lang="fr-FR" dirty="0" err="1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traditionnal</a:t>
            </a:r>
            <a:r>
              <a:rPr lang="fr-FR" dirty="0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  </a:t>
            </a:r>
            <a:r>
              <a:rPr lang="fr-FR" dirty="0" err="1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dances</a:t>
            </a:r>
            <a:r>
              <a:rPr lang="fr-FR" dirty="0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:</a:t>
            </a:r>
          </a:p>
          <a:p>
            <a:r>
              <a:rPr lang="fr-FR" dirty="0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-The </a:t>
            </a:r>
            <a:r>
              <a:rPr lang="fr-FR" b="1" dirty="0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 </a:t>
            </a:r>
            <a:r>
              <a:rPr lang="fr-FR" b="1" dirty="0" err="1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maloya</a:t>
            </a:r>
            <a:r>
              <a:rPr lang="fr-FR" b="1" dirty="0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is</a:t>
            </a:r>
            <a:r>
              <a:rPr lang="fr-FR" dirty="0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  a  dance  </a:t>
            </a:r>
            <a:r>
              <a:rPr lang="fr-FR" dirty="0" err="1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that</a:t>
            </a:r>
            <a:r>
              <a:rPr lang="fr-FR" dirty="0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  </a:t>
            </a:r>
            <a:r>
              <a:rPr lang="fr-FR" dirty="0" err="1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comes</a:t>
            </a:r>
            <a:r>
              <a:rPr lang="fr-FR" dirty="0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  </a:t>
            </a:r>
            <a:r>
              <a:rPr lang="fr-FR" dirty="0" err="1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from</a:t>
            </a:r>
            <a:r>
              <a:rPr lang="fr-FR" dirty="0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  the  slaves</a:t>
            </a:r>
          </a:p>
          <a:p>
            <a:r>
              <a:rPr lang="fr-FR" dirty="0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-The </a:t>
            </a:r>
            <a:r>
              <a:rPr lang="fr-FR" b="1" dirty="0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 </a:t>
            </a:r>
            <a:r>
              <a:rPr lang="fr-FR" b="1" dirty="0" err="1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séga</a:t>
            </a:r>
            <a:r>
              <a:rPr lang="fr-FR" b="1" dirty="0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  </a:t>
            </a:r>
            <a:r>
              <a:rPr lang="fr-FR" dirty="0" err="1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comes</a:t>
            </a:r>
            <a:r>
              <a:rPr lang="fr-FR" dirty="0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  </a:t>
            </a:r>
            <a:r>
              <a:rPr lang="fr-FR" dirty="0" err="1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from</a:t>
            </a:r>
            <a:r>
              <a:rPr lang="fr-FR" dirty="0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  </a:t>
            </a:r>
            <a:r>
              <a:rPr lang="fr-FR" dirty="0" err="1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Mauritius</a:t>
            </a:r>
            <a:endParaRPr lang="fr-FR" dirty="0" smtClean="0">
              <a:solidFill>
                <a:schemeClr val="bg1"/>
              </a:solidFill>
              <a:latin typeface="Comic Sans MS" pitchFamily="66" charset="0"/>
              <a:cs typeface="Courier New" pitchFamily="49" charset="0"/>
            </a:endParaRPr>
          </a:p>
          <a:p>
            <a:r>
              <a:rPr lang="fr-FR" dirty="0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In   </a:t>
            </a:r>
            <a:r>
              <a:rPr lang="fr-FR" dirty="0" err="1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these</a:t>
            </a:r>
            <a:r>
              <a:rPr lang="fr-FR" dirty="0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  </a:t>
            </a:r>
            <a:r>
              <a:rPr lang="fr-FR" dirty="0" err="1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two</a:t>
            </a:r>
            <a:r>
              <a:rPr lang="fr-FR" dirty="0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  </a:t>
            </a:r>
            <a:r>
              <a:rPr lang="fr-FR" dirty="0" err="1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dances</a:t>
            </a:r>
            <a:r>
              <a:rPr lang="fr-FR" dirty="0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, </a:t>
            </a:r>
            <a:r>
              <a:rPr lang="fr-FR" dirty="0" err="1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we</a:t>
            </a:r>
            <a:r>
              <a:rPr lang="fr-FR" dirty="0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  wear  the  </a:t>
            </a:r>
            <a:r>
              <a:rPr lang="fr-FR" dirty="0" err="1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same</a:t>
            </a:r>
            <a:r>
              <a:rPr lang="fr-FR" dirty="0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  </a:t>
            </a:r>
            <a:r>
              <a:rPr lang="fr-FR" dirty="0" err="1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outfits</a:t>
            </a:r>
            <a:r>
              <a:rPr lang="fr-FR" dirty="0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 :</a:t>
            </a:r>
          </a:p>
          <a:p>
            <a:r>
              <a:rPr lang="fr-FR" dirty="0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A   long  </a:t>
            </a:r>
            <a:r>
              <a:rPr lang="fr-FR" dirty="0" err="1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skirt</a:t>
            </a:r>
            <a:r>
              <a:rPr lang="fr-FR" dirty="0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  and  a  short  top . The   </a:t>
            </a:r>
            <a:r>
              <a:rPr lang="fr-FR" dirty="0" err="1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whole</a:t>
            </a:r>
            <a:r>
              <a:rPr lang="fr-FR" dirty="0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  </a:t>
            </a:r>
            <a:r>
              <a:rPr lang="fr-FR" dirty="0" err="1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is</a:t>
            </a:r>
            <a:r>
              <a:rPr lang="fr-FR" dirty="0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  </a:t>
            </a:r>
            <a:r>
              <a:rPr lang="fr-FR" dirty="0" err="1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flowery</a:t>
            </a:r>
            <a:r>
              <a:rPr lang="fr-FR" dirty="0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  and  </a:t>
            </a:r>
            <a:r>
              <a:rPr lang="fr-FR" dirty="0" err="1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colorful</a:t>
            </a:r>
            <a:r>
              <a:rPr lang="fr-FR" dirty="0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 . This   </a:t>
            </a:r>
            <a:r>
              <a:rPr lang="fr-FR" dirty="0" err="1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outfit</a:t>
            </a:r>
            <a:r>
              <a:rPr lang="fr-FR" dirty="0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  </a:t>
            </a:r>
            <a:r>
              <a:rPr lang="fr-FR" dirty="0" err="1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is</a:t>
            </a:r>
            <a:r>
              <a:rPr lang="fr-FR" dirty="0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   </a:t>
            </a:r>
            <a:r>
              <a:rPr lang="fr-FR" dirty="0" err="1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called</a:t>
            </a:r>
            <a:r>
              <a:rPr lang="fr-FR" dirty="0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  «  Robe  </a:t>
            </a:r>
            <a:r>
              <a:rPr lang="fr-FR" dirty="0" err="1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Maloya</a:t>
            </a:r>
            <a:r>
              <a:rPr lang="fr-FR" dirty="0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  » .</a:t>
            </a:r>
            <a:r>
              <a:rPr lang="fr-FR" dirty="0" err="1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We</a:t>
            </a:r>
            <a:r>
              <a:rPr lang="fr-FR" dirty="0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   </a:t>
            </a:r>
            <a:r>
              <a:rPr lang="fr-FR" dirty="0" err="1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also</a:t>
            </a:r>
            <a:r>
              <a:rPr lang="fr-FR" dirty="0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  </a:t>
            </a:r>
            <a:r>
              <a:rPr lang="fr-FR" dirty="0" err="1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listen</a:t>
            </a:r>
            <a:r>
              <a:rPr lang="fr-FR" dirty="0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  to  all  </a:t>
            </a:r>
            <a:r>
              <a:rPr lang="fr-FR" dirty="0" err="1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kinds</a:t>
            </a:r>
            <a:r>
              <a:rPr lang="fr-FR" dirty="0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  of  music</a:t>
            </a:r>
          </a:p>
          <a:p>
            <a:r>
              <a:rPr lang="fr-FR" dirty="0" err="1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Every</a:t>
            </a:r>
            <a:r>
              <a:rPr lang="fr-FR" dirty="0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year</a:t>
            </a:r>
            <a:r>
              <a:rPr lang="fr-FR" dirty="0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, </a:t>
            </a:r>
            <a:r>
              <a:rPr lang="fr-FR" dirty="0" err="1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great</a:t>
            </a:r>
            <a:r>
              <a:rPr lang="fr-FR" dirty="0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 musical </a:t>
            </a:r>
            <a:r>
              <a:rPr lang="fr-FR" dirty="0" err="1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evens</a:t>
            </a:r>
            <a:r>
              <a:rPr lang="fr-FR" dirty="0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take</a:t>
            </a:r>
            <a:r>
              <a:rPr lang="fr-FR" dirty="0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 place: The « </a:t>
            </a:r>
            <a:r>
              <a:rPr lang="fr-FR" dirty="0" err="1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Sakifo</a:t>
            </a:r>
            <a:r>
              <a:rPr lang="fr-FR" dirty="0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 » and the « Francofolies ».</a:t>
            </a:r>
          </a:p>
          <a:p>
            <a:r>
              <a:rPr lang="fr-FR" dirty="0" err="1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They</a:t>
            </a:r>
            <a:r>
              <a:rPr lang="fr-FR" dirty="0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take</a:t>
            </a:r>
            <a:r>
              <a:rPr lang="fr-FR" dirty="0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 place in </a:t>
            </a:r>
            <a:r>
              <a:rPr lang="fr-FR" dirty="0" err="1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southern</a:t>
            </a:r>
            <a:r>
              <a:rPr lang="fr-FR" dirty="0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Reunion</a:t>
            </a:r>
            <a:r>
              <a:rPr lang="fr-FR" dirty="0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.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Sakifo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 and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Francofolies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 last three days during which there are several concerts.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Francofolies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  are in March and the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Sakifo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 is in June.</a:t>
            </a:r>
            <a:endParaRPr lang="fr-FR" dirty="0">
              <a:solidFill>
                <a:schemeClr val="bg1"/>
              </a:solidFill>
              <a:latin typeface="Comic Sans MS" pitchFamily="66" charset="0"/>
              <a:cs typeface="Courier New" pitchFamily="49" charset="0"/>
            </a:endParaRPr>
          </a:p>
        </p:txBody>
      </p:sp>
      <p:pic>
        <p:nvPicPr>
          <p:cNvPr id="6" name="Image 5" descr="malo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1484784"/>
            <a:ext cx="2627784" cy="19708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16016" y="908720"/>
            <a:ext cx="41044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r-FR" sz="2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Maloya</a:t>
            </a:r>
            <a:r>
              <a:rPr lang="fr-FR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and  </a:t>
            </a:r>
            <a:r>
              <a:rPr lang="fr-FR" sz="2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séga</a:t>
            </a:r>
            <a:endParaRPr lang="fr-FR" sz="2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8" name="Image 7" descr="Sakif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3861048"/>
            <a:ext cx="2232248" cy="807918"/>
          </a:xfrm>
          <a:prstGeom prst="rect">
            <a:avLst/>
          </a:prstGeom>
        </p:spPr>
      </p:pic>
      <p:pic>
        <p:nvPicPr>
          <p:cNvPr id="9" name="Image 8" descr="fancofoli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5157192"/>
            <a:ext cx="1080120" cy="144201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516216" y="3429000"/>
            <a:ext cx="11099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r-FR" sz="2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sakifo</a:t>
            </a:r>
            <a:endParaRPr lang="fr-FR" sz="2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84168" y="4653136"/>
            <a:ext cx="25922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r-FR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Francofolies</a:t>
            </a:r>
            <a:endParaRPr lang="fr-FR" sz="2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E3168-DC91-401E-967E-6F90F1A4BC75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-171400"/>
            <a:ext cx="84882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Linguistic</a:t>
            </a:r>
            <a:r>
              <a:rPr lang="fr-FR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fr-FR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diversity</a:t>
            </a:r>
            <a:endParaRPr lang="fr-FR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7030A0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267744" y="692696"/>
            <a:ext cx="4536504" cy="5909310"/>
          </a:xfrm>
          <a:prstGeom prst="rect">
            <a:avLst/>
          </a:prstGeom>
          <a:noFill/>
          <a:ln w="15875">
            <a:solidFill>
              <a:schemeClr val="accent4">
                <a:lumMod val="75000"/>
              </a:schemeClr>
            </a:solidFill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-The </a:t>
            </a:r>
            <a:r>
              <a:rPr lang="fr-FR" b="1" dirty="0" err="1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Malbars</a:t>
            </a:r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fr-FR" b="1" dirty="0" err="1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speak</a:t>
            </a:r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Hindou and « </a:t>
            </a:r>
            <a:r>
              <a:rPr lang="fr-FR" b="1" dirty="0" err="1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Creol</a:t>
            </a:r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 »</a:t>
            </a:r>
          </a:p>
          <a:p>
            <a:r>
              <a:rPr lang="fr-FR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-The </a:t>
            </a:r>
            <a:r>
              <a:rPr lang="fr-FR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Yabs</a:t>
            </a:r>
            <a:r>
              <a:rPr lang="fr-FR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(The </a:t>
            </a:r>
            <a:r>
              <a:rPr lang="fr-FR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whites</a:t>
            </a:r>
            <a:r>
              <a:rPr lang="fr-FR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fr-FR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who</a:t>
            </a:r>
            <a:r>
              <a:rPr lang="fr-FR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live in the </a:t>
            </a:r>
            <a:r>
              <a:rPr lang="fr-FR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highlands</a:t>
            </a:r>
            <a:r>
              <a:rPr lang="fr-FR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) </a:t>
            </a:r>
            <a:r>
              <a:rPr lang="fr-FR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speak</a:t>
            </a:r>
            <a:r>
              <a:rPr lang="fr-FR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fr-FR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creol</a:t>
            </a:r>
            <a:r>
              <a:rPr lang="fr-FR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but </a:t>
            </a:r>
            <a:r>
              <a:rPr lang="fr-FR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with</a:t>
            </a:r>
            <a:r>
              <a:rPr lang="fr-FR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a </a:t>
            </a:r>
            <a:r>
              <a:rPr lang="fr-FR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singing</a:t>
            </a:r>
            <a:r>
              <a:rPr lang="fr-FR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accent</a:t>
            </a:r>
          </a:p>
          <a:p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-The </a:t>
            </a:r>
            <a:r>
              <a:rPr lang="fr-FR" b="1" dirty="0" err="1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Zoreils</a:t>
            </a:r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(the </a:t>
            </a:r>
            <a:r>
              <a:rPr lang="fr-FR" b="1" dirty="0" err="1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metropolitans</a:t>
            </a:r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) </a:t>
            </a:r>
            <a:r>
              <a:rPr lang="fr-FR" b="1" dirty="0" err="1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who</a:t>
            </a:r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fr-FR" b="1" dirty="0" err="1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can</a:t>
            </a:r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fr-FR" b="1" dirty="0" err="1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also</a:t>
            </a:r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fr-FR" b="1" dirty="0" err="1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be</a:t>
            </a:r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fr-FR" b="1" dirty="0" err="1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called</a:t>
            </a:r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« </a:t>
            </a:r>
            <a:r>
              <a:rPr lang="fr-FR" b="1" dirty="0" err="1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Zoréoles</a:t>
            </a:r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 » </a:t>
            </a:r>
            <a:r>
              <a:rPr lang="fr-FR" b="1" dirty="0" err="1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speak</a:t>
            </a:r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fr-FR" b="1" dirty="0" err="1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fluently</a:t>
            </a:r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French and </a:t>
            </a:r>
            <a:r>
              <a:rPr lang="fr-FR" b="1" dirty="0" err="1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try</a:t>
            </a:r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to talk  </a:t>
            </a:r>
            <a:r>
              <a:rPr lang="fr-FR" b="1" dirty="0" err="1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Creol</a:t>
            </a:r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 .</a:t>
            </a:r>
          </a:p>
          <a:p>
            <a:r>
              <a:rPr lang="fr-FR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-The </a:t>
            </a:r>
            <a:r>
              <a:rPr lang="fr-FR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Zarabes</a:t>
            </a:r>
            <a:r>
              <a:rPr lang="fr-FR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fr-FR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speak</a:t>
            </a:r>
            <a:r>
              <a:rPr lang="fr-FR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fr-FR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Arab</a:t>
            </a:r>
            <a:r>
              <a:rPr lang="fr-FR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and  </a:t>
            </a:r>
            <a:r>
              <a:rPr lang="fr-FR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Creol</a:t>
            </a:r>
            <a:r>
              <a:rPr lang="fr-FR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  a </a:t>
            </a:r>
            <a:r>
              <a:rPr lang="fr-FR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little</a:t>
            </a:r>
            <a:endParaRPr lang="fr-FR" b="1" dirty="0" smtClean="0">
              <a:solidFill>
                <a:srgbClr val="7030A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-The </a:t>
            </a:r>
            <a:r>
              <a:rPr lang="fr-FR" b="1" dirty="0" err="1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Chinese</a:t>
            </a:r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fr-FR" b="1" dirty="0" err="1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speak</a:t>
            </a:r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Mandarin but more </a:t>
            </a:r>
            <a:r>
              <a:rPr lang="fr-FR" b="1" dirty="0" err="1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often</a:t>
            </a:r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fr-FR" b="1" dirty="0" err="1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Creol</a:t>
            </a:r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  <a:p>
            <a:r>
              <a:rPr lang="fr-FR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-The </a:t>
            </a:r>
            <a:r>
              <a:rPr lang="fr-FR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Comorians</a:t>
            </a:r>
            <a:r>
              <a:rPr lang="fr-FR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fr-FR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speak</a:t>
            </a:r>
            <a:r>
              <a:rPr lang="fr-FR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the « </a:t>
            </a:r>
            <a:r>
              <a:rPr lang="fr-FR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Shikomori</a:t>
            </a:r>
            <a:r>
              <a:rPr lang="fr-FR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 » and </a:t>
            </a:r>
            <a:r>
              <a:rPr lang="fr-FR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Creol</a:t>
            </a:r>
            <a:r>
              <a:rPr lang="fr-FR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  <a:p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The official </a:t>
            </a:r>
            <a:r>
              <a:rPr lang="fr-FR" b="1" dirty="0" err="1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language</a:t>
            </a:r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in Réunion </a:t>
            </a:r>
            <a:r>
              <a:rPr lang="fr-FR" b="1" dirty="0" err="1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is</a:t>
            </a:r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French but the first </a:t>
            </a:r>
            <a:r>
              <a:rPr lang="fr-FR" b="1" dirty="0" err="1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spoken</a:t>
            </a:r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fr-FR" b="1" dirty="0" err="1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language</a:t>
            </a:r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fr-FR" b="1" dirty="0" err="1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is</a:t>
            </a:r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fr-FR" b="1" dirty="0" err="1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Creol</a:t>
            </a:r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  <a:p>
            <a:r>
              <a:rPr lang="fr-FR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In Réunion, all </a:t>
            </a:r>
            <a:r>
              <a:rPr lang="fr-FR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these</a:t>
            </a:r>
            <a:r>
              <a:rPr lang="fr-FR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fr-FR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languages</a:t>
            </a:r>
            <a:r>
              <a:rPr lang="fr-FR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fr-FR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make</a:t>
            </a:r>
            <a:r>
              <a:rPr lang="fr-FR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fr-FR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our</a:t>
            </a:r>
            <a:r>
              <a:rPr lang="fr-FR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fr-FR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beautiful</a:t>
            </a:r>
            <a:r>
              <a:rPr lang="fr-FR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culture</a:t>
            </a:r>
            <a:endParaRPr lang="fr-FR" b="1" dirty="0">
              <a:solidFill>
                <a:srgbClr val="7030A0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7" name="Image 6" descr="MALB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92696"/>
            <a:ext cx="1981200" cy="1478280"/>
          </a:xfrm>
          <a:prstGeom prst="rect">
            <a:avLst/>
          </a:prstGeom>
        </p:spPr>
      </p:pic>
      <p:pic>
        <p:nvPicPr>
          <p:cNvPr id="8" name="Image 7" descr="YA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692696"/>
            <a:ext cx="2055748" cy="1371478"/>
          </a:xfrm>
          <a:prstGeom prst="rect">
            <a:avLst/>
          </a:prstGeom>
        </p:spPr>
      </p:pic>
      <p:pic>
        <p:nvPicPr>
          <p:cNvPr id="9" name="Image 8" descr="ZOREI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348880"/>
            <a:ext cx="1979712" cy="1112347"/>
          </a:xfrm>
          <a:prstGeom prst="rect">
            <a:avLst/>
          </a:prstGeom>
        </p:spPr>
      </p:pic>
      <p:pic>
        <p:nvPicPr>
          <p:cNvPr id="10" name="Image 9" descr="Zarab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248" y="2132856"/>
            <a:ext cx="2095500" cy="1394460"/>
          </a:xfrm>
          <a:prstGeom prst="rect">
            <a:avLst/>
          </a:prstGeom>
        </p:spPr>
      </p:pic>
      <p:pic>
        <p:nvPicPr>
          <p:cNvPr id="11" name="Image 10" descr="CHINOI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3573016"/>
            <a:ext cx="1714500" cy="1714500"/>
          </a:xfrm>
          <a:prstGeom prst="rect">
            <a:avLst/>
          </a:prstGeom>
        </p:spPr>
      </p:pic>
      <p:pic>
        <p:nvPicPr>
          <p:cNvPr id="12" name="Image 11" descr="COMORIE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36296" y="3573016"/>
            <a:ext cx="1277888" cy="1916832"/>
          </a:xfrm>
          <a:prstGeom prst="rect">
            <a:avLst/>
          </a:prstGeom>
        </p:spPr>
      </p:pic>
      <p:pic>
        <p:nvPicPr>
          <p:cNvPr id="13" name="Image 12" descr="CAFR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7544" y="5373216"/>
            <a:ext cx="1340768" cy="1340768"/>
          </a:xfrm>
          <a:prstGeom prst="rect">
            <a:avLst/>
          </a:prstGeom>
        </p:spPr>
      </p:pic>
      <p:pic>
        <p:nvPicPr>
          <p:cNvPr id="14" name="Image 13" descr="TLM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64288" y="5589240"/>
            <a:ext cx="1480585" cy="985262"/>
          </a:xfrm>
          <a:prstGeom prst="rect">
            <a:avLst/>
          </a:prstGeom>
        </p:spPr>
      </p:pic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E3168-DC91-401E-967E-6F90F1A4BC75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699792" y="980728"/>
            <a:ext cx="3600400" cy="5170646"/>
          </a:xfrm>
          <a:prstGeom prst="rect">
            <a:avLst/>
          </a:prstGeom>
          <a:noFill/>
          <a:ln w="50800" cap="rnd" cmpd="tri">
            <a:solidFill>
              <a:schemeClr val="accent6"/>
            </a:solidFill>
            <a:prstDash val="solid"/>
            <a:round/>
          </a:ln>
          <a:effectLst>
            <a:outerShdw blurRad="254000" dir="8700000" sx="110000" sy="110000" algn="ctr" rotWithShape="0">
              <a:srgbClr val="000000">
                <a:alpha val="55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In Reunion, we have a famous graffiti artist, JACE , who created the famous </a:t>
            </a:r>
            <a:r>
              <a:rPr lang="en-US" sz="2200" b="1" dirty="0" err="1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Gouzou</a:t>
            </a:r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: the little orange characters that we can see everywhere on the island:</a:t>
            </a:r>
          </a:p>
          <a:p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on bridges, walls, in hospitals, and on buses. His creations went beyond the borders of Reunion because he exhibited in Paris and New York</a:t>
            </a:r>
            <a:endParaRPr lang="fr-FR" sz="2200" b="1" dirty="0">
              <a:solidFill>
                <a:schemeClr val="bg1"/>
              </a:solidFill>
              <a:latin typeface="Comic Sans MS" pitchFamily="66" charset="0"/>
              <a:cs typeface="Courier New" pitchFamily="49" charset="0"/>
            </a:endParaRPr>
          </a:p>
        </p:txBody>
      </p:sp>
      <p:pic>
        <p:nvPicPr>
          <p:cNvPr id="6" name="Image 5" descr="gouzo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3861048"/>
            <a:ext cx="1368152" cy="2088232"/>
          </a:xfrm>
          <a:prstGeom prst="rect">
            <a:avLst/>
          </a:prstGeom>
        </p:spPr>
      </p:pic>
      <p:pic>
        <p:nvPicPr>
          <p:cNvPr id="7" name="Image 6" descr="gouzou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692696"/>
            <a:ext cx="2141220" cy="1363980"/>
          </a:xfrm>
          <a:prstGeom prst="rect">
            <a:avLst/>
          </a:prstGeom>
        </p:spPr>
      </p:pic>
      <p:pic>
        <p:nvPicPr>
          <p:cNvPr id="8" name="Image 7" descr="gouzou 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280" y="692696"/>
            <a:ext cx="1394460" cy="2103120"/>
          </a:xfrm>
          <a:prstGeom prst="rect">
            <a:avLst/>
          </a:prstGeom>
        </p:spPr>
      </p:pic>
      <p:pic>
        <p:nvPicPr>
          <p:cNvPr id="9" name="Image 8" descr="bus gouzo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2564904"/>
            <a:ext cx="2167508" cy="1394460"/>
          </a:xfrm>
          <a:prstGeom prst="rect">
            <a:avLst/>
          </a:prstGeom>
        </p:spPr>
      </p:pic>
      <p:pic>
        <p:nvPicPr>
          <p:cNvPr id="10" name="Image 9" descr="CHU st pierre gouzou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4365104"/>
            <a:ext cx="2160240" cy="155448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802067" y="0"/>
            <a:ext cx="1430200" cy="92333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ART</a:t>
            </a:r>
            <a:endParaRPr lang="fr-FR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FE3168-DC91-401E-967E-6F90F1A4BC75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188640"/>
            <a:ext cx="8487965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fr-FR" sz="5400" b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Culture, tradition &amp; </a:t>
            </a:r>
            <a:r>
              <a:rPr lang="fr-FR" sz="5400" b="1" dirty="0" err="1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legends</a:t>
            </a:r>
            <a:endParaRPr lang="fr-FR" sz="5400" b="1" cap="none" spc="0" dirty="0">
              <a:ln w="127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95536" y="1412776"/>
            <a:ext cx="2592288" cy="3293209"/>
          </a:xfrm>
          <a:prstGeom prst="rect">
            <a:avLst/>
          </a:prstGeom>
          <a:noFill/>
          <a:ln w="25400" cmpd="sng">
            <a:solidFill>
              <a:schemeClr val="accent2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 smtClean="0">
                <a:solidFill>
                  <a:schemeClr val="accent2">
                    <a:lumMod val="50000"/>
                  </a:schemeClr>
                </a:solidFill>
                <a:latin typeface="Broadway" pitchFamily="82" charset="0"/>
                <a:cs typeface="Courier New" pitchFamily="49" charset="0"/>
              </a:rPr>
              <a:t>Grand-</a:t>
            </a:r>
            <a:r>
              <a:rPr lang="en-US" sz="1600" u="sng" dirty="0" err="1" smtClean="0">
                <a:solidFill>
                  <a:schemeClr val="accent2">
                    <a:lumMod val="50000"/>
                  </a:schemeClr>
                </a:solidFill>
                <a:latin typeface="Broadway" pitchFamily="82" charset="0"/>
                <a:cs typeface="Courier New" pitchFamily="49" charset="0"/>
              </a:rPr>
              <a:t>Mère</a:t>
            </a:r>
            <a:r>
              <a:rPr lang="en-US" sz="1600" u="sng" dirty="0" smtClean="0">
                <a:solidFill>
                  <a:schemeClr val="accent2">
                    <a:lumMod val="50000"/>
                  </a:schemeClr>
                </a:solidFill>
                <a:latin typeface="Broadway" pitchFamily="82" charset="0"/>
                <a:cs typeface="Courier New" pitchFamily="49" charset="0"/>
              </a:rPr>
              <a:t> </a:t>
            </a:r>
            <a:r>
              <a:rPr lang="en-US" sz="1600" u="sng" dirty="0" err="1" smtClean="0">
                <a:solidFill>
                  <a:schemeClr val="accent2">
                    <a:lumMod val="50000"/>
                  </a:schemeClr>
                </a:solidFill>
                <a:latin typeface="Broadway" pitchFamily="82" charset="0"/>
                <a:cs typeface="Courier New" pitchFamily="49" charset="0"/>
              </a:rPr>
              <a:t>kalle</a:t>
            </a:r>
            <a:endParaRPr lang="en-US" sz="1600" u="sng" dirty="0" smtClean="0">
              <a:solidFill>
                <a:schemeClr val="accent2">
                  <a:lumMod val="50000"/>
                </a:schemeClr>
              </a:solidFill>
              <a:latin typeface="Broadway" pitchFamily="82" charset="0"/>
              <a:cs typeface="Courier New" pitchFamily="49" charset="0"/>
            </a:endParaRPr>
          </a:p>
          <a:p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It’s a scary old woman who lives under the volcano, she tells misfortune and practices witchcraft.</a:t>
            </a:r>
          </a:p>
          <a:p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To scare the children, they are told that she will pick them up and eat them</a:t>
            </a:r>
            <a:endParaRPr lang="fr-FR" sz="1600" b="1" dirty="0">
              <a:solidFill>
                <a:schemeClr val="accent4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6" name="Image 5" descr="grand mere kal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5085184"/>
            <a:ext cx="1152128" cy="162760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203848" y="1412776"/>
            <a:ext cx="2736304" cy="3293209"/>
          </a:xfrm>
          <a:prstGeom prst="rect">
            <a:avLst/>
          </a:prstGeom>
          <a:noFill/>
          <a:ln w="25400">
            <a:solidFill>
              <a:schemeClr val="accent2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 smtClean="0">
                <a:solidFill>
                  <a:schemeClr val="accent2">
                    <a:lumMod val="50000"/>
                  </a:schemeClr>
                </a:solidFill>
                <a:latin typeface="Broadway" pitchFamily="82" charset="0"/>
                <a:cs typeface="Courier New" pitchFamily="49" charset="0"/>
              </a:rPr>
              <a:t>Cockfights</a:t>
            </a:r>
          </a:p>
          <a:p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Probably imported from Asia, cockfights are a true Reunion tradition. Players bet money on a rooster. The roosters fight and the one which puts the crest of the other on the ground is the winner.</a:t>
            </a:r>
            <a:endParaRPr lang="fr-FR" sz="1600" b="1" dirty="0">
              <a:solidFill>
                <a:schemeClr val="tx2">
                  <a:lumMod val="40000"/>
                  <a:lumOff val="6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8" name="Image 7" descr="bataille co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5157192"/>
            <a:ext cx="1973580" cy="147828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156176" y="1412776"/>
            <a:ext cx="2771800" cy="3046988"/>
          </a:xfrm>
          <a:prstGeom prst="rect">
            <a:avLst/>
          </a:prstGeom>
          <a:noFill/>
          <a:ln w="25400">
            <a:solidFill>
              <a:schemeClr val="accent2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roadway" pitchFamily="82" charset="0"/>
              </a:rPr>
              <a:t>The </a:t>
            </a:r>
            <a:r>
              <a:rPr lang="fr-FR" sz="1600" u="sng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roadway" pitchFamily="82" charset="0"/>
              </a:rPr>
              <a:t>Walking</a:t>
            </a:r>
            <a:r>
              <a:rPr lang="fr-FR" sz="1600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roadway" pitchFamily="82" charset="0"/>
              </a:rPr>
              <a:t> on </a:t>
            </a:r>
            <a:r>
              <a:rPr lang="fr-FR" sz="1600" u="sng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roadway" pitchFamily="82" charset="0"/>
              </a:rPr>
              <a:t>fire</a:t>
            </a:r>
            <a:endParaRPr lang="fr-FR" sz="1600" u="sng" dirty="0" smtClean="0">
              <a:solidFill>
                <a:schemeClr val="accent1">
                  <a:lumMod val="40000"/>
                  <a:lumOff val="60000"/>
                </a:schemeClr>
              </a:solidFill>
              <a:latin typeface="Broadway" pitchFamily="82" charset="0"/>
            </a:endParaRPr>
          </a:p>
          <a:p>
            <a:r>
              <a:rPr lang="en-US" sz="1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It takes place in the context of a religious vow in which the devotee  walks on fire in exchange of a wish or a blessing granted by the goddess </a:t>
            </a:r>
            <a:r>
              <a:rPr lang="en-US" sz="16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Draupadi</a:t>
            </a:r>
            <a:r>
              <a:rPr lang="en-US" sz="1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. The walking on fire is very popular in Reunion  </a:t>
            </a:r>
          </a:p>
        </p:txBody>
      </p:sp>
      <p:pic>
        <p:nvPicPr>
          <p:cNvPr id="10" name="Image 9" descr="la marche sur le fe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5157192"/>
            <a:ext cx="2095500" cy="1394460"/>
          </a:xfrm>
          <a:prstGeom prst="rect">
            <a:avLst/>
          </a:prstGeom>
        </p:spPr>
      </p:pic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E3168-DC91-401E-967E-6F90F1A4BC75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-747464"/>
            <a:ext cx="8280920" cy="3456384"/>
          </a:xfrm>
        </p:spPr>
        <p:txBody>
          <a:bodyPr>
            <a:normAutofit fontScale="90000"/>
          </a:bodyPr>
          <a:lstStyle/>
          <a:p>
            <a:r>
              <a:rPr lang="fr-FR" sz="1400" dirty="0" smtClean="0"/>
              <a:t/>
            </a:r>
            <a:br>
              <a:rPr lang="fr-FR" sz="1400" dirty="0" smtClean="0"/>
            </a:br>
            <a:r>
              <a:rPr lang="fr-FR" sz="1400" dirty="0" smtClean="0"/>
              <a:t/>
            </a:r>
            <a:br>
              <a:rPr lang="fr-FR" sz="1400" dirty="0" smtClean="0"/>
            </a:br>
            <a:r>
              <a:rPr lang="fr-FR" sz="1400" dirty="0" smtClean="0"/>
              <a:t/>
            </a:r>
            <a:br>
              <a:rPr lang="fr-FR" sz="1400" dirty="0" smtClean="0"/>
            </a:br>
            <a:r>
              <a:rPr lang="fr-FR" sz="1400" dirty="0" smtClean="0"/>
              <a:t/>
            </a:r>
            <a:br>
              <a:rPr lang="fr-FR" sz="1400" dirty="0" smtClean="0"/>
            </a:br>
            <a:r>
              <a:rPr lang="fr-FR" sz="1400" dirty="0" smtClean="0"/>
              <a:t/>
            </a:r>
            <a:br>
              <a:rPr lang="fr-FR" sz="1400" dirty="0" smtClean="0"/>
            </a:br>
            <a:r>
              <a:rPr lang="fr-FR" sz="1400" dirty="0" smtClean="0"/>
              <a:t/>
            </a:r>
            <a:br>
              <a:rPr lang="fr-FR" sz="1400" dirty="0" smtClean="0"/>
            </a:br>
            <a:r>
              <a:rPr lang="fr-FR" sz="1400" dirty="0" smtClean="0"/>
              <a:t/>
            </a:r>
            <a:br>
              <a:rPr lang="fr-FR" sz="1400" dirty="0" smtClean="0"/>
            </a:br>
            <a:r>
              <a:rPr lang="fr-FR" sz="1400" dirty="0" smtClean="0"/>
              <a:t/>
            </a:r>
            <a:br>
              <a:rPr lang="fr-FR" sz="1400" dirty="0" smtClean="0"/>
            </a:br>
            <a:r>
              <a:rPr lang="en-US" sz="1600" dirty="0" smtClean="0">
                <a:solidFill>
                  <a:schemeClr val="bg1"/>
                </a:solidFill>
                <a:latin typeface="Comic Sans MS" pitchFamily="66" charset="0"/>
              </a:rPr>
              <a:t>Reunion has a humid tropical </a:t>
            </a:r>
            <a:r>
              <a:rPr lang="en-US" sz="1600" dirty="0" err="1" smtClean="0">
                <a:solidFill>
                  <a:schemeClr val="bg1"/>
                </a:solidFill>
                <a:latin typeface="Comic Sans MS" pitchFamily="66" charset="0"/>
              </a:rPr>
              <a:t>climate.There</a:t>
            </a:r>
            <a:r>
              <a:rPr lang="en-US" sz="1600" dirty="0" smtClean="0">
                <a:solidFill>
                  <a:schemeClr val="bg1"/>
                </a:solidFill>
                <a:latin typeface="Comic Sans MS" pitchFamily="66" charset="0"/>
              </a:rPr>
              <a:t> are two seasons: a rainy season from January to March, during which most of the year's precipitation falls and</a:t>
            </a:r>
            <a:r>
              <a:rPr lang="en-US" sz="1400" dirty="0" smtClean="0">
                <a:solidFill>
                  <a:schemeClr val="bg1"/>
                </a:solidFill>
                <a:latin typeface="Comic Sans MS" pitchFamily="66" charset="0"/>
              </a:rPr>
              <a:t> a dry season from May to November. Rain can be important even in the dry season</a:t>
            </a:r>
            <a:r>
              <a:rPr lang="en-US" sz="16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br>
              <a:rPr lang="en-US" sz="16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US" sz="2200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en-US" sz="22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fr-FR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fr-FR" dirty="0" smtClean="0">
                <a:solidFill>
                  <a:schemeClr val="bg1"/>
                </a:solidFill>
                <a:latin typeface="Comic Sans MS" pitchFamily="66" charset="0"/>
              </a:rPr>
            </a:br>
            <a:endParaRPr lang="fr-FR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645024"/>
            <a:ext cx="2574698" cy="1811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E3168-DC91-401E-967E-6F90F1A4BC75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2628900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4221088"/>
            <a:ext cx="2390775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1196752"/>
            <a:ext cx="24860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ZoneTexte 7"/>
          <p:cNvSpPr txBox="1"/>
          <p:nvPr/>
        </p:nvSpPr>
        <p:spPr>
          <a:xfrm>
            <a:off x="6429388" y="1214423"/>
            <a:ext cx="235745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mic Sans MS" pitchFamily="66" charset="0"/>
              </a:rPr>
              <a:t>It's very hot in summer and it's often hot in winter too. </a:t>
            </a:r>
            <a:br>
              <a:rPr lang="en-US" sz="16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Comic Sans MS" pitchFamily="66" charset="0"/>
              </a:rPr>
              <a:t>But, if you go to the volcano, it’s much colder. It can even be under zero!!!!</a:t>
            </a:r>
            <a:endParaRPr lang="fr-FR" sz="16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3501008"/>
            <a:ext cx="20955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ZoneTexte 9"/>
          <p:cNvSpPr txBox="1"/>
          <p:nvPr/>
        </p:nvSpPr>
        <p:spPr>
          <a:xfrm>
            <a:off x="395536" y="6093297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lgerian" pitchFamily="82" charset="0"/>
              </a:rPr>
              <a:t>Climates in Reunion Island</a:t>
            </a:r>
            <a:r>
              <a:rPr lang="en-US" dirty="0" smtClean="0"/>
              <a:t>.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14282" y="3068960"/>
            <a:ext cx="2989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Comic Sans MS" pitchFamily="66" charset="0"/>
              </a:rPr>
              <a:t>The biggest cyclone in Reunion was “ Hyacinth” in 1980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.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3131840" y="5517232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Comic Sans MS" pitchFamily="66" charset="0"/>
              </a:rPr>
              <a:t>On this picture, we can see temperatures in different towns </a:t>
            </a:r>
            <a:endParaRPr lang="fr-FR" sz="14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nderi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Fonderie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nderi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1258</TotalTime>
  <Words>710</Words>
  <Application>Microsoft Office PowerPoint</Application>
  <PresentationFormat>Affichage à l'écran (4:3)</PresentationFormat>
  <Paragraphs>100</Paragraphs>
  <Slides>15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Fonderie</vt:lpstr>
      <vt:lpstr> HISTORY of REUNION</vt:lpstr>
      <vt:lpstr>Diapositive 2</vt:lpstr>
      <vt:lpstr>   With the abolition of slavery, workers from different parts ofAsia and Africa came.    A lot of white settlers went to live in the Highlands but they were very poor.  They were called «  Yab »  At the turn of the century, Chinese and Muslim arrived to sell food and textile.    That’s why Reunion is a land of diversity!!! </vt:lpstr>
      <vt:lpstr>Diapositive 4</vt:lpstr>
      <vt:lpstr>Diapositive 5</vt:lpstr>
      <vt:lpstr>Diapositive 6</vt:lpstr>
      <vt:lpstr>Diapositive 7</vt:lpstr>
      <vt:lpstr>Diapositive 8</vt:lpstr>
      <vt:lpstr>        Reunion has a humid tropical climate.There are two seasons: a rainy season from January to March, during which most of the year's precipitation falls and a dry season from May to November. Rain can be important even in the dry season    </vt:lpstr>
      <vt:lpstr>SPORTS AND ACTIVITIES IN Reunion </vt:lpstr>
      <vt:lpstr>You can go diving</vt:lpstr>
      <vt:lpstr>AND YOU CAN GO Paragliding OF COURSE! It’S VERY POPULAR!</vt:lpstr>
      <vt:lpstr>Diapositive 13</vt:lpstr>
      <vt:lpstr>Let’s have fun on a banana boat with  funki jet !!!!!!!!!!!!!!!!!!!! </vt:lpstr>
      <vt:lpstr>And of course, let’s go hiking or …..running in the mountains!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maelle.carpaye</dc:creator>
  <cp:lastModifiedBy>proprietaire</cp:lastModifiedBy>
  <cp:revision>165</cp:revision>
  <dcterms:created xsi:type="dcterms:W3CDTF">2019-02-26T08:49:10Z</dcterms:created>
  <dcterms:modified xsi:type="dcterms:W3CDTF">2019-06-24T01:49:24Z</dcterms:modified>
</cp:coreProperties>
</file>