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Default Extension="ppt" ContentType="application/vnd.ms-powerpoint"/>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29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7" name="6 - Ισοσκελές τρίγωνο"/>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540544" y="776288"/>
            <a:ext cx="8062912" cy="1470025"/>
          </a:xfrm>
        </p:spPr>
        <p:txBody>
          <a:bodyPr anchor="b">
            <a:normAutofit/>
          </a:bodyPr>
          <a:lstStyle>
            <a:lvl1pPr algn="r">
              <a:defRPr sz="4400"/>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1371600" y="6012656"/>
            <a:ext cx="5791200" cy="365125"/>
          </a:xfrm>
        </p:spPr>
        <p:txBody>
          <a:bodyPr tIns="0" bIns="0" anchor="t"/>
          <a:lstStyle>
            <a:lvl1pPr algn="r">
              <a:defRPr sz="1000"/>
            </a:lvl1pPr>
          </a:lstStyle>
          <a:p>
            <a:fld id="{2342CEA3-3058-4D43-AE35-B3DA76CB4003}" type="datetimeFigureOut">
              <a:rPr lang="el-GR" smtClean="0"/>
              <a:pPr/>
              <a:t>24/3/2016</a:t>
            </a:fld>
            <a:endParaRPr lang="el-GR"/>
          </a:p>
        </p:txBody>
      </p:sp>
      <p:sp>
        <p:nvSpPr>
          <p:cNvPr id="17" name="16 - Θέση υποσέλιδου"/>
          <p:cNvSpPr>
            <a:spLocks noGrp="1"/>
          </p:cNvSpPr>
          <p:nvPr>
            <p:ph type="ftr" sz="quarter" idx="11"/>
          </p:nvPr>
        </p:nvSpPr>
        <p:spPr>
          <a:xfrm>
            <a:off x="1371600" y="5650704"/>
            <a:ext cx="5791200" cy="365125"/>
          </a:xfrm>
        </p:spPr>
        <p:txBody>
          <a:bodyPr tIns="0" bIns="0" anchor="b"/>
          <a:lstStyle>
            <a:lvl1pPr algn="r">
              <a:defRPr sz="1100"/>
            </a:lvl1pPr>
          </a:lstStyle>
          <a:p>
            <a:endParaRPr lang="el-GR"/>
          </a:p>
        </p:txBody>
      </p:sp>
      <p:sp>
        <p:nvSpPr>
          <p:cNvPr id="29" name="28 - Θέση αριθμού διαφάνειας"/>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D3F1D1C4-C2D9-4231-9FB2-B2D9D97AA41D}" type="slidenum">
              <a:rPr lang="el-GR" smtClean="0"/>
              <a:pPr/>
              <a:t>‹#›</a:t>
            </a:fld>
            <a:endParaRPr lang="el-GR"/>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24/3/2016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81800" y="381000"/>
            <a:ext cx="1905000" cy="5486400"/>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381000"/>
            <a:ext cx="6248400" cy="5486400"/>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24/3/2016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67494"/>
            <a:ext cx="8229600" cy="1399032"/>
          </a:xfrm>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a:xfrm>
            <a:off x="457200" y="1882808"/>
            <a:ext cx="8229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a:xfrm>
            <a:off x="4791456" y="6480048"/>
            <a:ext cx="2133600" cy="301752"/>
          </a:xfrm>
        </p:spPr>
        <p:txBody>
          <a:bodyPr/>
          <a:lstStyle/>
          <a:p>
            <a:fld id="{2342CEA3-3058-4D43-AE35-B3DA76CB4003}" type="datetimeFigureOut">
              <a:rPr lang="el-GR" smtClean="0"/>
              <a:pPr/>
              <a:t>24/3/2016</a:t>
            </a:fld>
            <a:endParaRPr lang="el-GR"/>
          </a:p>
        </p:txBody>
      </p:sp>
      <p:sp>
        <p:nvSpPr>
          <p:cNvPr id="5" name="4 - Θέση υποσέλιδου"/>
          <p:cNvSpPr>
            <a:spLocks noGrp="1"/>
          </p:cNvSpPr>
          <p:nvPr>
            <p:ph type="ftr" sz="quarter" idx="11"/>
          </p:nvPr>
        </p:nvSpPr>
        <p:spPr>
          <a:xfrm>
            <a:off x="457200" y="6480969"/>
            <a:ext cx="4260056" cy="300831"/>
          </a:xfrm>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2">
        <a:schemeClr val="bg1"/>
      </p:bgRef>
    </p:bg>
    <p:spTree>
      <p:nvGrpSpPr>
        <p:cNvPr id="1" name=""/>
        <p:cNvGrpSpPr/>
        <p:nvPr/>
      </p:nvGrpSpPr>
      <p:grpSpPr>
        <a:xfrm>
          <a:off x="0" y="0"/>
          <a:ext cx="0" cy="0"/>
          <a:chOff x="0" y="0"/>
          <a:chExt cx="0" cy="0"/>
        </a:xfrm>
      </p:grpSpPr>
      <p:sp>
        <p:nvSpPr>
          <p:cNvPr id="9" name="8 - Ορθογώνιο τρίγωνο"/>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 Ισοσκελές τρίγωνο"/>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 Θέση ημερομηνίας"/>
          <p:cNvSpPr>
            <a:spLocks noGrp="1"/>
          </p:cNvSpPr>
          <p:nvPr>
            <p:ph type="dt" sz="half" idx="10"/>
          </p:nvPr>
        </p:nvSpPr>
        <p:spPr>
          <a:xfrm>
            <a:off x="6955632" y="6477000"/>
            <a:ext cx="2133600" cy="304800"/>
          </a:xfrm>
        </p:spPr>
        <p:txBody>
          <a:bodyPr/>
          <a:lstStyle/>
          <a:p>
            <a:fld id="{2342CEA3-3058-4D43-AE35-B3DA76CB4003}" type="datetimeFigureOut">
              <a:rPr lang="el-GR" smtClean="0"/>
              <a:pPr/>
              <a:t>24/3/2016</a:t>
            </a:fld>
            <a:endParaRPr lang="el-GR"/>
          </a:p>
        </p:txBody>
      </p:sp>
      <p:sp>
        <p:nvSpPr>
          <p:cNvPr id="5" name="4 - Θέση υποσέλιδου"/>
          <p:cNvSpPr>
            <a:spLocks noGrp="1"/>
          </p:cNvSpPr>
          <p:nvPr>
            <p:ph type="ftr" sz="quarter" idx="11"/>
          </p:nvPr>
        </p:nvSpPr>
        <p:spPr>
          <a:xfrm>
            <a:off x="2619376" y="6480969"/>
            <a:ext cx="4260056" cy="300831"/>
          </a:xfrm>
        </p:spPr>
        <p:txBody>
          <a:bodyPr/>
          <a:lstStyle/>
          <a:p>
            <a:endParaRPr lang="el-GR"/>
          </a:p>
        </p:txBody>
      </p:sp>
      <p:sp>
        <p:nvSpPr>
          <p:cNvPr id="6" name="5 - Θέση αριθμού διαφάνειας"/>
          <p:cNvSpPr>
            <a:spLocks noGrp="1"/>
          </p:cNvSpPr>
          <p:nvPr>
            <p:ph type="sldNum" sz="quarter" idx="12"/>
          </p:nvPr>
        </p:nvSpPr>
        <p:spPr>
          <a:xfrm>
            <a:off x="8451056" y="809624"/>
            <a:ext cx="502920" cy="300831"/>
          </a:xfrm>
        </p:spPr>
        <p:txBody>
          <a:bodyPr/>
          <a:lstStyle/>
          <a:p>
            <a:fld id="{D3F1D1C4-C2D9-4231-9FB2-B2D9D97AA41D}" type="slidenum">
              <a:rPr lang="el-GR" smtClean="0"/>
              <a:pPr/>
              <a:t>‹#›</a:t>
            </a:fld>
            <a:endParaRPr lang="el-GR"/>
          </a:p>
        </p:txBody>
      </p:sp>
      <p:cxnSp>
        <p:nvCxnSpPr>
          <p:cNvPr id="11" name="10 - Ευθεία γραμμή σύνδεσης"/>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 Ευθεία γραμμή σύνδεσης"/>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 Τίτλος"/>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Tree>
  </p:cSld>
  <p:clrMapOvr>
    <a:overrideClrMapping bg1="dk1" tx1="lt1" bg2="dk2" tx2="lt2" accent1="accent1" accent2="accent2" accent3="accent3" accent4="accent4" accent5="accent5" accent6="accent6" hlink="hlink" folHlink="folHlink"/>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marL="0" algn="l">
              <a:defRPr/>
            </a:lvl1p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a:xfrm>
            <a:off x="4791456" y="6480969"/>
            <a:ext cx="2133600" cy="301752"/>
          </a:xfrm>
        </p:spPr>
        <p:txBody>
          <a:bodyPr/>
          <a:lstStyle/>
          <a:p>
            <a:fld id="{2342CEA3-3058-4D43-AE35-B3DA76CB4003}" type="datetimeFigureOut">
              <a:rPr lang="el-GR" smtClean="0"/>
              <a:pPr/>
              <a:t>24/3/2016</a:t>
            </a:fld>
            <a:endParaRPr lang="el-GR"/>
          </a:p>
        </p:txBody>
      </p:sp>
      <p:sp>
        <p:nvSpPr>
          <p:cNvPr id="6" name="5 - Θέση υποσέλιδου"/>
          <p:cNvSpPr>
            <a:spLocks noGrp="1"/>
          </p:cNvSpPr>
          <p:nvPr>
            <p:ph type="ftr" sz="quarter" idx="11"/>
          </p:nvPr>
        </p:nvSpPr>
        <p:spPr>
          <a:xfrm>
            <a:off x="457200" y="6480969"/>
            <a:ext cx="4260056" cy="301752"/>
          </a:xfrm>
        </p:spPr>
        <p:txBody>
          <a:bodyPr/>
          <a:lstStyle/>
          <a:p>
            <a:endParaRPr lang="el-GR"/>
          </a:p>
        </p:txBody>
      </p:sp>
      <p:sp>
        <p:nvSpPr>
          <p:cNvPr id="7" name="6 - Θέση αριθμού διαφάνειας"/>
          <p:cNvSpPr>
            <a:spLocks noGrp="1"/>
          </p:cNvSpPr>
          <p:nvPr>
            <p:ph type="sldNum" sz="quarter" idx="12"/>
          </p:nvPr>
        </p:nvSpPr>
        <p:spPr>
          <a:xfrm>
            <a:off x="7589520" y="6480969"/>
            <a:ext cx="502920" cy="301752"/>
          </a:xfrm>
        </p:spPr>
        <p:txBody>
          <a:bodyPr/>
          <a:lstStyle/>
          <a:p>
            <a:fld id="{D3F1D1C4-C2D9-4231-9FB2-B2D9D97AA41D}" type="slidenum">
              <a:rPr lang="el-GR" smtClean="0"/>
              <a:pPr/>
              <a:t>‹#›</a:t>
            </a:fld>
            <a:endParaRPr lang="el-GR"/>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a:xfrm>
            <a:off x="4791456" y="6480969"/>
            <a:ext cx="2130552" cy="301752"/>
          </a:xfrm>
        </p:spPr>
        <p:txBody>
          <a:bodyPr/>
          <a:lstStyle/>
          <a:p>
            <a:fld id="{2342CEA3-3058-4D43-AE35-B3DA76CB4003}" type="datetimeFigureOut">
              <a:rPr lang="el-GR" smtClean="0"/>
              <a:pPr/>
              <a:t>24/3/2016</a:t>
            </a:fld>
            <a:endParaRPr lang="el-GR"/>
          </a:p>
        </p:txBody>
      </p:sp>
      <p:sp>
        <p:nvSpPr>
          <p:cNvPr id="8" name="7 - Θέση υποσέλιδου"/>
          <p:cNvSpPr>
            <a:spLocks noGrp="1"/>
          </p:cNvSpPr>
          <p:nvPr>
            <p:ph type="ftr" sz="quarter" idx="11"/>
          </p:nvPr>
        </p:nvSpPr>
        <p:spPr>
          <a:xfrm>
            <a:off x="457200" y="6480969"/>
            <a:ext cx="4261104" cy="301752"/>
          </a:xfrm>
        </p:spPr>
        <p:txBody>
          <a:bodyPr/>
          <a:lstStyle/>
          <a:p>
            <a:endParaRPr lang="el-GR"/>
          </a:p>
        </p:txBody>
      </p:sp>
      <p:sp>
        <p:nvSpPr>
          <p:cNvPr id="9" name="8 - Θέση αριθμού διαφάνειας"/>
          <p:cNvSpPr>
            <a:spLocks noGrp="1"/>
          </p:cNvSpPr>
          <p:nvPr>
            <p:ph type="sldNum" sz="quarter" idx="12"/>
          </p:nvPr>
        </p:nvSpPr>
        <p:spPr>
          <a:xfrm>
            <a:off x="7589520" y="6483096"/>
            <a:ext cx="502920" cy="301752"/>
          </a:xfrm>
        </p:spPr>
        <p:txBody>
          <a:bodyPr/>
          <a:lstStyle>
            <a:lvl1pPr algn="ctr">
              <a:defRPr/>
            </a:lvl1pPr>
          </a:lstStyle>
          <a:p>
            <a:fld id="{D3F1D1C4-C2D9-4231-9FB2-B2D9D97AA41D}"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b="0"/>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24/3/2016</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a:xfrm>
            <a:off x="4791456" y="6480969"/>
            <a:ext cx="2133600" cy="301752"/>
          </a:xfrm>
        </p:spPr>
        <p:txBody>
          <a:bodyPr/>
          <a:lstStyle/>
          <a:p>
            <a:fld id="{2342CEA3-3058-4D43-AE35-B3DA76CB4003}" type="datetimeFigureOut">
              <a:rPr lang="el-GR" smtClean="0"/>
              <a:pPr/>
              <a:t>24/3/2016</a:t>
            </a:fld>
            <a:endParaRPr lang="el-GR"/>
          </a:p>
        </p:txBody>
      </p:sp>
      <p:sp>
        <p:nvSpPr>
          <p:cNvPr id="3" name="2 - Θέση υποσέλιδου"/>
          <p:cNvSpPr>
            <a:spLocks noGrp="1"/>
          </p:cNvSpPr>
          <p:nvPr>
            <p:ph type="ftr" sz="quarter" idx="11"/>
          </p:nvPr>
        </p:nvSpPr>
        <p:spPr>
          <a:xfrm>
            <a:off x="457200" y="6481890"/>
            <a:ext cx="4260056" cy="300831"/>
          </a:xfrm>
        </p:spPr>
        <p:txBody>
          <a:bodyPr/>
          <a:lstStyle/>
          <a:p>
            <a:endParaRPr lang="el-GR"/>
          </a:p>
        </p:txBody>
      </p:sp>
      <p:sp>
        <p:nvSpPr>
          <p:cNvPr id="4" name="3 - Θέση αριθμού διαφάνειας"/>
          <p:cNvSpPr>
            <a:spLocks noGrp="1"/>
          </p:cNvSpPr>
          <p:nvPr>
            <p:ph type="sldNum" sz="quarter" idx="12"/>
          </p:nvPr>
        </p:nvSpPr>
        <p:spPr>
          <a:xfrm>
            <a:off x="7589520" y="6480969"/>
            <a:ext cx="502920" cy="301752"/>
          </a:xfrm>
        </p:spPr>
        <p:txBody>
          <a:bodyPr/>
          <a:lstStyle/>
          <a:p>
            <a:fld id="{D3F1D1C4-C2D9-4231-9FB2-B2D9D97AA41D}" type="slidenum">
              <a:rPr lang="el-GR" smtClean="0"/>
              <a:pPr/>
              <a:t>‹#›</a:t>
            </a:fld>
            <a:endParaRPr lang="el-GR"/>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a:xfrm>
            <a:off x="6278976" y="6556248"/>
            <a:ext cx="2133600" cy="301752"/>
          </a:xfrm>
        </p:spPr>
        <p:txBody>
          <a:bodyPr/>
          <a:lstStyle>
            <a:lvl1pPr>
              <a:defRPr sz="900"/>
            </a:lvl1pPr>
          </a:lstStyle>
          <a:p>
            <a:fld id="{2342CEA3-3058-4D43-AE35-B3DA76CB4003}" type="datetimeFigureOut">
              <a:rPr lang="el-GR" smtClean="0"/>
              <a:pPr/>
              <a:t>24/3/2016</a:t>
            </a:fld>
            <a:endParaRPr lang="el-GR"/>
          </a:p>
        </p:txBody>
      </p:sp>
      <p:sp>
        <p:nvSpPr>
          <p:cNvPr id="6" name="5 - Θέση υποσέλιδου"/>
          <p:cNvSpPr>
            <a:spLocks noGrp="1"/>
          </p:cNvSpPr>
          <p:nvPr>
            <p:ph type="ftr" sz="quarter" idx="11"/>
          </p:nvPr>
        </p:nvSpPr>
        <p:spPr>
          <a:xfrm>
            <a:off x="1135856" y="6556248"/>
            <a:ext cx="5143120" cy="301752"/>
          </a:xfrm>
        </p:spPr>
        <p:txBody>
          <a:bodyPr/>
          <a:lstStyle>
            <a:lvl1pPr>
              <a:defRPr sz="900"/>
            </a:lvl1pPr>
          </a:lstStyle>
          <a:p>
            <a:endParaRPr lang="el-GR"/>
          </a:p>
        </p:txBody>
      </p:sp>
      <p:sp>
        <p:nvSpPr>
          <p:cNvPr id="7" name="6 - Θέση αριθμού διαφάνειας"/>
          <p:cNvSpPr>
            <a:spLocks noGrp="1"/>
          </p:cNvSpPr>
          <p:nvPr>
            <p:ph type="sldNum" sz="quarter" idx="12"/>
          </p:nvPr>
        </p:nvSpPr>
        <p:spPr>
          <a:xfrm>
            <a:off x="8410576" y="6556248"/>
            <a:ext cx="502920" cy="301752"/>
          </a:xfrm>
        </p:spPr>
        <p:txBody>
          <a:bodyPr/>
          <a:lstStyle>
            <a:lvl1pPr>
              <a:defRPr sz="900"/>
            </a:lvl1pPr>
          </a:lstStyle>
          <a:p>
            <a:fld id="{D3F1D1C4-C2D9-4231-9FB2-B2D9D97AA41D}"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2">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a:xfrm>
            <a:off x="6108192" y="6556248"/>
            <a:ext cx="2103120" cy="301752"/>
          </a:xfrm>
        </p:spPr>
        <p:txBody>
          <a:bodyPr/>
          <a:lstStyle>
            <a:lvl1pPr>
              <a:defRPr sz="900"/>
            </a:lvl1pPr>
          </a:lstStyle>
          <a:p>
            <a:fld id="{2342CEA3-3058-4D43-AE35-B3DA76CB4003}" type="datetimeFigureOut">
              <a:rPr lang="el-GR" smtClean="0"/>
              <a:pPr/>
              <a:t>24/3/2016</a:t>
            </a:fld>
            <a:endParaRPr lang="el-GR"/>
          </a:p>
        </p:txBody>
      </p:sp>
      <p:sp>
        <p:nvSpPr>
          <p:cNvPr id="6" name="5 - Θέση υποσέλιδου"/>
          <p:cNvSpPr>
            <a:spLocks noGrp="1"/>
          </p:cNvSpPr>
          <p:nvPr>
            <p:ph type="ftr" sz="quarter" idx="11"/>
          </p:nvPr>
        </p:nvSpPr>
        <p:spPr>
          <a:xfrm>
            <a:off x="1170432" y="6557169"/>
            <a:ext cx="4948072" cy="301752"/>
          </a:xfrm>
        </p:spPr>
        <p:txBody>
          <a:bodyPr/>
          <a:lstStyle>
            <a:lvl1pPr>
              <a:defRPr sz="900"/>
            </a:lvl1pPr>
          </a:lstStyle>
          <a:p>
            <a:endParaRPr lang="el-GR"/>
          </a:p>
        </p:txBody>
      </p:sp>
      <p:sp>
        <p:nvSpPr>
          <p:cNvPr id="7" name="6 - Θέση αριθμού διαφάνειας"/>
          <p:cNvSpPr>
            <a:spLocks noGrp="1"/>
          </p:cNvSpPr>
          <p:nvPr>
            <p:ph type="sldNum" sz="quarter" idx="12"/>
          </p:nvPr>
        </p:nvSpPr>
        <p:spPr>
          <a:xfrm>
            <a:off x="8217192" y="6556248"/>
            <a:ext cx="365760" cy="301752"/>
          </a:xfrm>
        </p:spPr>
        <p:txBody>
          <a:bodyPr/>
          <a:lstStyle>
            <a:lvl1pPr algn="ctr">
              <a:defRPr sz="900"/>
            </a:lvl1pPr>
          </a:lstStyle>
          <a:p>
            <a:fld id="{D3F1D1C4-C2D9-4231-9FB2-B2D9D97AA41D}"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 Ορθογώνιο τρίγωνο"/>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 Ευθεία γραμμή σύνδεσης"/>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 Ευθεία γραμμή σύνδεσης"/>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 Θέση τίτλου"/>
          <p:cNvSpPr>
            <a:spLocks noGrp="1"/>
          </p:cNvSpPr>
          <p:nvPr>
            <p:ph type="title"/>
          </p:nvPr>
        </p:nvSpPr>
        <p:spPr>
          <a:xfrm>
            <a:off x="457200" y="267494"/>
            <a:ext cx="8229600" cy="1399032"/>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2342CEA3-3058-4D43-AE35-B3DA76CB4003}" type="datetimeFigureOut">
              <a:rPr lang="el-GR" smtClean="0"/>
              <a:pPr/>
              <a:t>24/3/2016</a:t>
            </a:fld>
            <a:endParaRPr lang="el-GR"/>
          </a:p>
        </p:txBody>
      </p:sp>
      <p:sp>
        <p:nvSpPr>
          <p:cNvPr id="3" name="2 - Θέση υποσέλιδου"/>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l-GR"/>
          </a:p>
        </p:txBody>
      </p:sp>
      <p:sp>
        <p:nvSpPr>
          <p:cNvPr id="23" name="22 - Θέση αριθμού διαφάνειας"/>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D3F1D1C4-C2D9-4231-9FB2-B2D9D97AA41D}"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ipe dir="r"/>
  </p:transition>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oleObject" Target="../embeddings/_______________Microsoft_Office_PowerPoint_97-20031.ppt"/><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IuQjR2lsYl0" TargetMode="External"/><Relationship Id="rId2" Type="http://schemas.openxmlformats.org/officeDocument/2006/relationships/hyperlink" Target="https://www.youtube.com/watch?v=Vuhy33admZI" TargetMode="External"/><Relationship Id="rId1" Type="http://schemas.openxmlformats.org/officeDocument/2006/relationships/slideLayout" Target="../slideLayouts/slideLayout8.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n-US" dirty="0" smtClean="0"/>
              <a:t>“NOAH’S ARK-”</a:t>
            </a:r>
            <a:br>
              <a:rPr lang="en-US" dirty="0" smtClean="0"/>
            </a:br>
            <a:r>
              <a:rPr lang="en-US" dirty="0" smtClean="0"/>
              <a:t>A BOARD GAME</a:t>
            </a:r>
            <a:endParaRPr lang="el-GR" dirty="0"/>
          </a:p>
        </p:txBody>
      </p:sp>
      <p:sp>
        <p:nvSpPr>
          <p:cNvPr id="3" name="2 - Υπότιτλος"/>
          <p:cNvSpPr>
            <a:spLocks noGrp="1"/>
          </p:cNvSpPr>
          <p:nvPr>
            <p:ph type="subTitle" idx="1"/>
          </p:nvPr>
        </p:nvSpPr>
        <p:spPr/>
        <p:txBody>
          <a:bodyPr>
            <a:normAutofit/>
          </a:bodyPr>
          <a:lstStyle/>
          <a:p>
            <a:r>
              <a:rPr lang="en-US" dirty="0" smtClean="0"/>
              <a:t>By D’ Class</a:t>
            </a:r>
          </a:p>
          <a:p>
            <a:r>
              <a:rPr lang="en-US" dirty="0" err="1" smtClean="0"/>
              <a:t>Pamfila</a:t>
            </a:r>
            <a:r>
              <a:rPr lang="en-US" dirty="0" smtClean="0"/>
              <a:t> Primary School</a:t>
            </a:r>
          </a:p>
          <a:p>
            <a:r>
              <a:rPr lang="en-US" dirty="0" smtClean="0"/>
              <a:t>2016</a:t>
            </a:r>
            <a:endParaRPr lang="el-GR" dirty="0"/>
          </a:p>
        </p:txBody>
      </p:sp>
      <p:pic>
        <p:nvPicPr>
          <p:cNvPr id="1026" name="Picture 2" descr="I:\A' ΘΕΟΔΩΡΑ\eTwinning\ANIMALS-PETS\PAMFILA\ΚΙΒΩΤΟΣ-MR WOLF\noah4.gif"/>
          <p:cNvPicPr>
            <a:picLocks noChangeAspect="1" noChangeArrowheads="1" noCrop="1"/>
          </p:cNvPicPr>
          <p:nvPr/>
        </p:nvPicPr>
        <p:blipFill>
          <a:blip r:embed="rId2" cstate="print"/>
          <a:srcRect/>
          <a:stretch>
            <a:fillRect/>
          </a:stretch>
        </p:blipFill>
        <p:spPr bwMode="auto">
          <a:xfrm>
            <a:off x="179512" y="3416608"/>
            <a:ext cx="4788024" cy="3441392"/>
          </a:xfrm>
          <a:prstGeom prst="rect">
            <a:avLst/>
          </a:prstGeom>
          <a:noFill/>
        </p:spPr>
      </p:pic>
      <p:pic>
        <p:nvPicPr>
          <p:cNvPr id="5" name="3 - Θέση περιεχομένου" descr="8.JPG"/>
          <p:cNvPicPr>
            <a:picLocks noChangeAspect="1"/>
          </p:cNvPicPr>
          <p:nvPr/>
        </p:nvPicPr>
        <p:blipFill>
          <a:blip r:embed="rId3" cstate="print"/>
          <a:srcRect/>
          <a:stretch>
            <a:fillRect/>
          </a:stretch>
        </p:blipFill>
        <p:spPr>
          <a:xfrm>
            <a:off x="0" y="764704"/>
            <a:ext cx="1428847" cy="141952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5 - Ορθογώνιο"/>
          <p:cNvSpPr/>
          <p:nvPr/>
        </p:nvSpPr>
        <p:spPr>
          <a:xfrm>
            <a:off x="-108520" y="2132856"/>
            <a:ext cx="3024336" cy="707886"/>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0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An </a:t>
            </a:r>
            <a:r>
              <a:rPr lang="en-US" sz="2000" b="1" cap="none" spc="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eTwinning</a:t>
            </a:r>
            <a:r>
              <a:rPr lang="en-US" sz="20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project</a:t>
            </a:r>
          </a:p>
          <a:p>
            <a:pPr algn="ctr"/>
            <a:r>
              <a:rPr lang="en-US"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“An Animal-My Friend”</a:t>
            </a:r>
            <a:endParaRPr lang="el-GR" sz="20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0"/>
            <a:ext cx="8568952" cy="1772816"/>
          </a:xfrm>
        </p:spPr>
        <p:style>
          <a:lnRef idx="1">
            <a:schemeClr val="accent5"/>
          </a:lnRef>
          <a:fillRef idx="2">
            <a:schemeClr val="accent5"/>
          </a:fillRef>
          <a:effectRef idx="1">
            <a:schemeClr val="accent5"/>
          </a:effectRef>
          <a:fontRef idx="minor">
            <a:schemeClr val="dk1"/>
          </a:fontRef>
        </p:style>
        <p:txBody>
          <a:bodyPr>
            <a:noAutofit/>
          </a:bodyPr>
          <a:lstStyle/>
          <a:p>
            <a:r>
              <a:rPr lang="en-US" sz="2000" dirty="0" smtClean="0"/>
              <a:t>By playing this game we can </a:t>
            </a:r>
            <a:r>
              <a:rPr lang="en-US" sz="2000" dirty="0" err="1" smtClean="0"/>
              <a:t>practise</a:t>
            </a:r>
            <a:r>
              <a:rPr lang="en-US" sz="2000" dirty="0" smtClean="0"/>
              <a:t> animal description using the Simple Present. First, we give one </a:t>
            </a:r>
            <a:r>
              <a:rPr lang="en-US" sz="2000" dirty="0" smtClean="0">
                <a:solidFill>
                  <a:schemeClr val="accent1"/>
                </a:solidFill>
              </a:rPr>
              <a:t>copy of the page</a:t>
            </a:r>
            <a:r>
              <a:rPr lang="en-US" sz="2000" dirty="0" smtClean="0">
                <a:solidFill>
                  <a:schemeClr val="accent6">
                    <a:lumMod val="60000"/>
                    <a:lumOff val="40000"/>
                  </a:schemeClr>
                </a:solidFill>
              </a:rPr>
              <a:t> </a:t>
            </a:r>
            <a:r>
              <a:rPr lang="en-US" sz="2000" dirty="0" smtClean="0"/>
              <a:t>for every 2 players. The pupils </a:t>
            </a:r>
            <a:r>
              <a:rPr lang="en-US" sz="2000" dirty="0" err="1" smtClean="0"/>
              <a:t>colour</a:t>
            </a:r>
            <a:r>
              <a:rPr lang="en-US" sz="2000" dirty="0" smtClean="0"/>
              <a:t> the Ark and the animals. Then, they cut them out and fold them along the dotted lines to stand up. You had better glue the Ark on carton and don’t forget to cut out the door.</a:t>
            </a:r>
            <a:endParaRPr lang="el-GR" sz="2000" dirty="0"/>
          </a:p>
        </p:txBody>
      </p:sp>
      <p:pic>
        <p:nvPicPr>
          <p:cNvPr id="5" name="4 - Θέση περιεχομένου" descr="Photo-0094.jpg"/>
          <p:cNvPicPr>
            <a:picLocks noGrp="1" noChangeAspect="1"/>
          </p:cNvPicPr>
          <p:nvPr>
            <p:ph sz="half" idx="1"/>
          </p:nvPr>
        </p:nvPicPr>
        <p:blipFill>
          <a:blip r:embed="rId3" cstate="print"/>
          <a:stretch>
            <a:fillRect/>
          </a:stretch>
        </p:blipFill>
        <p:spPr>
          <a:xfrm>
            <a:off x="251520" y="1988840"/>
            <a:ext cx="4201352" cy="45365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5 - Θέση περιεχομένου" descr="Photo-0095.jpg"/>
          <p:cNvPicPr>
            <a:picLocks noGrp="1" noChangeAspect="1"/>
          </p:cNvPicPr>
          <p:nvPr>
            <p:ph sz="half" idx="2"/>
          </p:nvPr>
        </p:nvPicPr>
        <p:blipFill>
          <a:blip r:embed="rId4" cstate="print"/>
          <a:stretch>
            <a:fillRect/>
          </a:stretch>
        </p:blipFill>
        <p:spPr>
          <a:xfrm>
            <a:off x="4648200" y="1988840"/>
            <a:ext cx="4201352" cy="45365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7" name="6 - Αντικείμενο">
            <a:hlinkClick r:id="" action="ppaction://ole?verb=0"/>
          </p:cNvPr>
          <p:cNvGraphicFramePr>
            <a:graphicFrameLocks noChangeAspect="1"/>
          </p:cNvGraphicFramePr>
          <p:nvPr/>
        </p:nvGraphicFramePr>
        <p:xfrm>
          <a:off x="8423920" y="260648"/>
          <a:ext cx="720080" cy="576064"/>
        </p:xfrm>
        <a:graphic>
          <a:graphicData uri="http://schemas.openxmlformats.org/presentationml/2006/ole">
            <p:oleObj spid="_x0000_s1026" name="Παρουσίαση" showAsIcon="1" r:id="rId5" imgW="914400" imgH="771480" progId="PowerPoint.Show.8">
              <p:embed/>
            </p:oleObj>
          </a:graphicData>
        </a:graphic>
      </p:graphicFrame>
      <p:cxnSp>
        <p:nvCxnSpPr>
          <p:cNvPr id="9" name="8 - Ευθύγραμμο βέλος σύνδεσης"/>
          <p:cNvCxnSpPr/>
          <p:nvPr/>
        </p:nvCxnSpPr>
        <p:spPr>
          <a:xfrm>
            <a:off x="6516216" y="548680"/>
            <a:ext cx="1944216" cy="0"/>
          </a:xfrm>
          <a:prstGeom prst="straightConnector1">
            <a:avLst/>
          </a:prstGeom>
          <a:ln w="254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 Τίτλος"/>
          <p:cNvSpPr>
            <a:spLocks noGrp="1"/>
          </p:cNvSpPr>
          <p:nvPr>
            <p:ph type="title"/>
          </p:nvPr>
        </p:nvSpPr>
        <p:spPr>
          <a:xfrm>
            <a:off x="107504" y="332656"/>
            <a:ext cx="752144" cy="6085672"/>
          </a:xfrm>
        </p:spPr>
        <p:style>
          <a:lnRef idx="1">
            <a:schemeClr val="accent5"/>
          </a:lnRef>
          <a:fillRef idx="2">
            <a:schemeClr val="accent5"/>
          </a:fillRef>
          <a:effectRef idx="1">
            <a:schemeClr val="accent5"/>
          </a:effectRef>
          <a:fontRef idx="minor">
            <a:schemeClr val="dk1"/>
          </a:fontRef>
        </p:style>
        <p:txBody>
          <a:bodyPr>
            <a:noAutofit/>
          </a:bodyPr>
          <a:lstStyle/>
          <a:p>
            <a:pPr algn="ctr"/>
            <a:r>
              <a:rPr lang="en-US" sz="4000" dirty="0" smtClean="0">
                <a:latin typeface="Algerian" pitchFamily="82" charset="0"/>
              </a:rPr>
              <a:t>HOW TO PLAY THE GAME</a:t>
            </a:r>
            <a:endParaRPr lang="el-GR" sz="4000" dirty="0"/>
          </a:p>
        </p:txBody>
      </p:sp>
      <p:sp>
        <p:nvSpPr>
          <p:cNvPr id="13" name="12 - Θέση κειμένου"/>
          <p:cNvSpPr>
            <a:spLocks noGrp="1"/>
          </p:cNvSpPr>
          <p:nvPr>
            <p:ph type="body" idx="2"/>
          </p:nvPr>
        </p:nvSpPr>
        <p:spPr>
          <a:xfrm>
            <a:off x="899592" y="367664"/>
            <a:ext cx="2674664" cy="6085672"/>
          </a:xfrm>
        </p:spPr>
        <p:style>
          <a:lnRef idx="1">
            <a:schemeClr val="accent4"/>
          </a:lnRef>
          <a:fillRef idx="2">
            <a:schemeClr val="accent4"/>
          </a:fillRef>
          <a:effectRef idx="1">
            <a:schemeClr val="accent4"/>
          </a:effectRef>
          <a:fontRef idx="minor">
            <a:schemeClr val="dk1"/>
          </a:fontRef>
        </p:style>
        <p:txBody>
          <a:bodyPr>
            <a:noAutofit/>
          </a:bodyPr>
          <a:lstStyle/>
          <a:p>
            <a:pPr>
              <a:buFont typeface="Wingdings" pitchFamily="2" charset="2"/>
              <a:buChar char="§"/>
            </a:pPr>
            <a:r>
              <a:rPr lang="en-US" sz="1700" dirty="0" smtClean="0"/>
              <a:t>When the Ark and animals are ready, each pair of pupils has one Ark and each pupil chooses 6 animals. Next, the teacher starts saying sentences, like the following:</a:t>
            </a:r>
          </a:p>
          <a:p>
            <a:pPr>
              <a:buFont typeface="Wingdings" pitchFamily="2" charset="2"/>
              <a:buChar char="§"/>
            </a:pPr>
            <a:r>
              <a:rPr lang="en-US" sz="1700" b="1" dirty="0" smtClean="0"/>
              <a:t>“The animal that walks slowly goes into the Ark”</a:t>
            </a:r>
          </a:p>
          <a:p>
            <a:pPr>
              <a:buFont typeface="Wingdings" pitchFamily="2" charset="2"/>
              <a:buChar char="§"/>
            </a:pPr>
            <a:r>
              <a:rPr lang="en-US" sz="1700" b="1" dirty="0" smtClean="0"/>
              <a:t>“The animal that is long and thin/makes a hiss sound goes into the Ark”</a:t>
            </a:r>
          </a:p>
          <a:p>
            <a:pPr>
              <a:buFont typeface="Wingdings" pitchFamily="2" charset="2"/>
              <a:buChar char="§"/>
            </a:pPr>
            <a:r>
              <a:rPr lang="en-US" sz="1700" b="1" dirty="0" smtClean="0"/>
              <a:t>“The animal that eats bananas goes into the Ark”</a:t>
            </a:r>
          </a:p>
          <a:p>
            <a:pPr>
              <a:buFont typeface="Wingdings" pitchFamily="2" charset="2"/>
              <a:buChar char="§"/>
            </a:pPr>
            <a:r>
              <a:rPr lang="en-US" sz="1700" b="1" dirty="0" smtClean="0"/>
              <a:t>“The animal that lays eggs goes into the Ark”</a:t>
            </a:r>
            <a:br>
              <a:rPr lang="en-US" sz="1700" b="1" dirty="0" smtClean="0"/>
            </a:br>
            <a:r>
              <a:rPr lang="en-US" sz="1700" b="1" dirty="0" smtClean="0"/>
              <a:t>“The animal that has sharp teeth/lives in rivers goes into the Ark”</a:t>
            </a:r>
            <a:endParaRPr lang="el-GR" sz="1700" b="1" dirty="0"/>
          </a:p>
        </p:txBody>
      </p:sp>
      <p:pic>
        <p:nvPicPr>
          <p:cNvPr id="5" name="4 - Θέση περιεχομένου" descr="Photo-0096.jpg"/>
          <p:cNvPicPr>
            <a:picLocks noGrp="1" noChangeAspect="1"/>
          </p:cNvPicPr>
          <p:nvPr>
            <p:ph sz="half" idx="1"/>
          </p:nvPr>
        </p:nvPicPr>
        <p:blipFill>
          <a:blip r:embed="rId2" cstate="print"/>
          <a:stretch>
            <a:fillRect/>
          </a:stretch>
        </p:blipFill>
        <p:spPr>
          <a:xfrm>
            <a:off x="4044156" y="320675"/>
            <a:ext cx="4491038" cy="59880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3" descr="I:\A' ΘΕΟΔΩΡΑ\eTwinning\ANIMALS-PETS\PAMFILA\ΚΙΒΩΤΟΣ-MR WOLF\noah3.gif"/>
          <p:cNvPicPr>
            <a:picLocks noChangeAspect="1" noChangeArrowheads="1" noCrop="1"/>
          </p:cNvPicPr>
          <p:nvPr/>
        </p:nvPicPr>
        <p:blipFill>
          <a:blip r:embed="rId3" cstate="print"/>
          <a:srcRect/>
          <a:stretch>
            <a:fillRect/>
          </a:stretch>
        </p:blipFill>
        <p:spPr bwMode="auto">
          <a:xfrm>
            <a:off x="3707904" y="332656"/>
            <a:ext cx="2714625" cy="1676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 cy="6264696"/>
          </a:xfrm>
        </p:spPr>
        <p:style>
          <a:lnRef idx="1">
            <a:schemeClr val="accent5"/>
          </a:lnRef>
          <a:fillRef idx="2">
            <a:schemeClr val="accent5"/>
          </a:fillRef>
          <a:effectRef idx="1">
            <a:schemeClr val="accent5"/>
          </a:effectRef>
          <a:fontRef idx="minor">
            <a:schemeClr val="dk1"/>
          </a:fontRef>
        </p:style>
        <p:txBody>
          <a:bodyPr>
            <a:normAutofit/>
          </a:bodyPr>
          <a:lstStyle/>
          <a:p>
            <a:pPr algn="ctr"/>
            <a:r>
              <a:rPr lang="en-US" sz="4000" b="1" dirty="0" smtClean="0">
                <a:latin typeface="Algerian" pitchFamily="82" charset="0"/>
              </a:rPr>
              <a:t>And The winner is…</a:t>
            </a:r>
            <a:endParaRPr lang="el-GR" sz="4000" b="1" dirty="0"/>
          </a:p>
        </p:txBody>
      </p:sp>
      <p:sp>
        <p:nvSpPr>
          <p:cNvPr id="3" name="2 - Θέση κειμένου"/>
          <p:cNvSpPr>
            <a:spLocks noGrp="1"/>
          </p:cNvSpPr>
          <p:nvPr>
            <p:ph type="body" idx="2"/>
          </p:nvPr>
        </p:nvSpPr>
        <p:spPr>
          <a:xfrm>
            <a:off x="899592" y="116632"/>
            <a:ext cx="2674664" cy="6264696"/>
          </a:xfrm>
        </p:spPr>
        <p:style>
          <a:lnRef idx="1">
            <a:schemeClr val="accent4"/>
          </a:lnRef>
          <a:fillRef idx="2">
            <a:schemeClr val="accent4"/>
          </a:fillRef>
          <a:effectRef idx="1">
            <a:schemeClr val="accent4"/>
          </a:effectRef>
          <a:fontRef idx="minor">
            <a:schemeClr val="dk1"/>
          </a:fontRef>
        </p:style>
        <p:txBody>
          <a:bodyPr>
            <a:normAutofit lnSpcReduction="10000"/>
          </a:bodyPr>
          <a:lstStyle/>
          <a:p>
            <a:r>
              <a:rPr lang="en-US" sz="1800" dirty="0" smtClean="0"/>
              <a:t>Every time a pupil hears the description that matches his/her animals, he/she puts that animal into the Ark. And the winner is the one who puts all 6 animals into the Ark first. Of course, you can continue until you have ,a second place winner and a third and so on…</a:t>
            </a:r>
          </a:p>
          <a:p>
            <a:r>
              <a:rPr lang="en-US" sz="1800" dirty="0" smtClean="0"/>
              <a:t>You may also like to learn the song</a:t>
            </a:r>
          </a:p>
          <a:p>
            <a:pPr algn="ctr"/>
            <a:r>
              <a:rPr lang="en-US" sz="1800" b="1" dirty="0" smtClean="0">
                <a:solidFill>
                  <a:schemeClr val="accent6">
                    <a:lumMod val="60000"/>
                    <a:lumOff val="40000"/>
                  </a:schemeClr>
                </a:solidFill>
              </a:rPr>
              <a:t>“THE ANIMALS WENT INTO THE ARK”</a:t>
            </a:r>
            <a:endParaRPr lang="en-US" sz="1800" dirty="0" smtClean="0">
              <a:solidFill>
                <a:schemeClr val="bg1"/>
              </a:solidFill>
            </a:endParaRPr>
          </a:p>
          <a:p>
            <a:r>
              <a:rPr lang="en-US" sz="1800" dirty="0" smtClean="0">
                <a:solidFill>
                  <a:schemeClr val="bg1"/>
                </a:solidFill>
                <a:latin typeface="Bookman Old Style" pitchFamily="18" charset="0"/>
                <a:hlinkClick r:id="rId2"/>
              </a:rPr>
              <a:t>https://www.youtube.com/watch?v=Vuhy33admZI</a:t>
            </a:r>
            <a:endParaRPr lang="en-US" sz="1800" dirty="0" smtClean="0">
              <a:solidFill>
                <a:schemeClr val="bg1"/>
              </a:solidFill>
              <a:latin typeface="Bookman Old Style" pitchFamily="18" charset="0"/>
            </a:endParaRPr>
          </a:p>
          <a:p>
            <a:r>
              <a:rPr lang="en-US" sz="1800" dirty="0" smtClean="0">
                <a:solidFill>
                  <a:schemeClr val="bg1"/>
                </a:solidFill>
                <a:latin typeface="Bookman Old Style" pitchFamily="18" charset="0"/>
                <a:hlinkClick r:id="rId3"/>
              </a:rPr>
              <a:t>https://www.youtube.com/watch?v=IuQjR2lsYl0</a:t>
            </a:r>
            <a:endParaRPr lang="en-US" sz="1800" dirty="0" smtClean="0">
              <a:solidFill>
                <a:schemeClr val="bg1"/>
              </a:solidFill>
              <a:latin typeface="Bookman Old Style" pitchFamily="18" charset="0"/>
            </a:endParaRPr>
          </a:p>
          <a:p>
            <a:endParaRPr lang="en-US" dirty="0" smtClean="0"/>
          </a:p>
          <a:p>
            <a:endParaRPr lang="el-GR" dirty="0"/>
          </a:p>
        </p:txBody>
      </p:sp>
      <p:pic>
        <p:nvPicPr>
          <p:cNvPr id="5" name="4 - Θέση περιεχομένου" descr="Photo-0098.jpg"/>
          <p:cNvPicPr>
            <a:picLocks noGrp="1" noChangeAspect="1"/>
          </p:cNvPicPr>
          <p:nvPr>
            <p:ph sz="half" idx="1"/>
          </p:nvPr>
        </p:nvPicPr>
        <p:blipFill>
          <a:blip r:embed="rId4" cstate="print"/>
          <a:stretch>
            <a:fillRect/>
          </a:stretch>
        </p:blipFill>
        <p:spPr>
          <a:xfrm>
            <a:off x="5868144" y="2490192"/>
            <a:ext cx="3275856" cy="4367808"/>
          </a:xfrm>
          <a:prstGeom prst="rect">
            <a:avLst/>
          </a:prstGeom>
          <a:ln>
            <a:noFill/>
          </a:ln>
          <a:effectLst>
            <a:outerShdw blurRad="190500" algn="tl" rotWithShape="0">
              <a:srgbClr val="000000">
                <a:alpha val="70000"/>
              </a:srgbClr>
            </a:outerShdw>
          </a:effectLst>
        </p:spPr>
      </p:pic>
      <p:pic>
        <p:nvPicPr>
          <p:cNvPr id="1026" name="Picture 2" descr="I:\A' ΘΕΟΔΩΡΑ\eTwinning\ANIMALS-PETS\PAMFILA\ΚΙΒΩΤΟΣ-MR WOLF\Photo-0099.jpg"/>
          <p:cNvPicPr>
            <a:picLocks noChangeAspect="1" noChangeArrowheads="1"/>
          </p:cNvPicPr>
          <p:nvPr/>
        </p:nvPicPr>
        <p:blipFill>
          <a:blip r:embed="rId5" cstate="print"/>
          <a:srcRect/>
          <a:stretch>
            <a:fillRect/>
          </a:stretch>
        </p:blipFill>
        <p:spPr bwMode="auto">
          <a:xfrm>
            <a:off x="3563888" y="0"/>
            <a:ext cx="3219822" cy="4293095"/>
          </a:xfrm>
          <a:prstGeom prst="rect">
            <a:avLst/>
          </a:prstGeom>
          <a:ln>
            <a:noFill/>
          </a:ln>
          <a:effectLst>
            <a:outerShdw blurRad="190500" algn="tl" rotWithShape="0">
              <a:srgbClr val="000000">
                <a:alpha val="70000"/>
              </a:srgbClr>
            </a:outerShdw>
          </a:effectLst>
        </p:spPr>
      </p:pic>
      <p:sp>
        <p:nvSpPr>
          <p:cNvPr id="10" name="9 - Ορθογώνιο"/>
          <p:cNvSpPr/>
          <p:nvPr/>
        </p:nvSpPr>
        <p:spPr>
          <a:xfrm rot="19011641">
            <a:off x="3280938" y="2975507"/>
            <a:ext cx="5482591" cy="707886"/>
          </a:xfrm>
          <a:prstGeom prst="rect">
            <a:avLst/>
          </a:prstGeom>
        </p:spPr>
        <p:style>
          <a:lnRef idx="1">
            <a:schemeClr val="accent5"/>
          </a:lnRef>
          <a:fillRef idx="3">
            <a:schemeClr val="accent5"/>
          </a:fillRef>
          <a:effectRef idx="2">
            <a:schemeClr val="accent5"/>
          </a:effectRef>
          <a:fontRef idx="minor">
            <a:schemeClr val="lt1"/>
          </a:fontRef>
        </p:style>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000" b="1" cap="none" spc="0" dirty="0" smtClean="0">
                <a:ln/>
                <a:solidFill>
                  <a:schemeClr val="accent3"/>
                </a:solidFill>
                <a:effectLst>
                  <a:outerShdw blurRad="50800" dist="50800" dir="5400000" algn="ctr" rotWithShape="0">
                    <a:schemeClr val="accent5">
                      <a:lumMod val="60000"/>
                      <a:lumOff val="40000"/>
                    </a:schemeClr>
                  </a:outerShdw>
                </a:effectLst>
              </a:rPr>
              <a:t>HOPE YOU </a:t>
            </a:r>
            <a:r>
              <a:rPr lang="en-US" sz="4000" b="1" cap="none" spc="0" dirty="0" smtClean="0">
                <a:ln cmpd="thickThin">
                  <a:solidFill>
                    <a:schemeClr val="accent1"/>
                  </a:solidFill>
                </a:ln>
                <a:solidFill>
                  <a:schemeClr val="accent3"/>
                </a:solidFill>
                <a:effectLst>
                  <a:outerShdw blurRad="50800" dist="50800" dir="5400000" algn="ctr" rotWithShape="0">
                    <a:schemeClr val="accent5">
                      <a:lumMod val="60000"/>
                      <a:lumOff val="40000"/>
                    </a:schemeClr>
                  </a:outerShdw>
                </a:effectLst>
              </a:rPr>
              <a:t>HAVE</a:t>
            </a:r>
            <a:r>
              <a:rPr lang="en-US" sz="4000" b="1" cap="none" spc="0" dirty="0" smtClean="0">
                <a:ln/>
                <a:solidFill>
                  <a:schemeClr val="accent3"/>
                </a:solidFill>
                <a:effectLst>
                  <a:outerShdw blurRad="50800" dist="50800" dir="5400000" algn="ctr" rotWithShape="0">
                    <a:schemeClr val="accent5">
                      <a:lumMod val="60000"/>
                      <a:lumOff val="40000"/>
                    </a:schemeClr>
                  </a:outerShdw>
                </a:effectLst>
              </a:rPr>
              <a:t> FUN!</a:t>
            </a:r>
            <a:endParaRPr lang="el-GR" sz="4000" b="1" cap="none" spc="0" dirty="0">
              <a:ln/>
              <a:solidFill>
                <a:schemeClr val="accent3"/>
              </a:solidFill>
              <a:effectLst>
                <a:outerShdw blurRad="50800" dist="50800" dir="5400000" algn="ctr" rotWithShape="0">
                  <a:schemeClr val="accent5">
                    <a:lumMod val="60000"/>
                    <a:lumOff val="40000"/>
                  </a:schemeClr>
                </a:outerShdw>
              </a:effectLst>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Ζωντάνια">
  <a:themeElements>
    <a:clrScheme name="Ζωντάνι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Ζωντάνια">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Ζωντάνι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82</TotalTime>
  <Words>268</Words>
  <Application>Microsoft Office PowerPoint</Application>
  <PresentationFormat>Προβολή στην οθόνη (4:3)</PresentationFormat>
  <Paragraphs>20</Paragraphs>
  <Slides>4</Slides>
  <Notes>0</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4</vt:i4>
      </vt:variant>
    </vt:vector>
  </HeadingPairs>
  <TitlesOfParts>
    <vt:vector size="6" baseType="lpstr">
      <vt:lpstr>Ζωντάνια</vt:lpstr>
      <vt:lpstr>Παρουσίαση</vt:lpstr>
      <vt:lpstr>“NOAH’S ARK-” A BOARD GAME</vt:lpstr>
      <vt:lpstr>By playing this game we can practise animal description using the Simple Present. First, we give one copy of the page for every 2 players. The pupils colour the Ark and the animals. Then, they cut them out and fold them along the dotted lines to stand up. You had better glue the Ark on carton and don’t forget to cut out the door.</vt:lpstr>
      <vt:lpstr>HOW TO PLAY THE GAME</vt:lpstr>
      <vt:lpstr>And The winner is…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“NOAH’S ARK-” A BOARD GAME</dc:title>
  <dc:creator>stamatis</dc:creator>
  <cp:lastModifiedBy>stamatis</cp:lastModifiedBy>
  <cp:revision>12</cp:revision>
  <dcterms:created xsi:type="dcterms:W3CDTF">2016-03-22T15:57:46Z</dcterms:created>
  <dcterms:modified xsi:type="dcterms:W3CDTF">2016-03-24T15:14:38Z</dcterms:modified>
</cp:coreProperties>
</file>