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40" d="100"/>
          <a:sy n="40" d="100"/>
        </p:scale>
        <p:origin x="1208" y="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spTree>
      <p:nvGrpSpPr>
        <p:cNvPr id="1" name=""/>
        <p:cNvGrpSpPr/>
        <p:nvPr/>
      </p:nvGrpSpPr>
      <p:grpSpPr>
        <a:xfrm>
          <a:off x="0" y="0"/>
          <a:ext cx="0" cy="0"/>
          <a:chOff x="0" y="0"/>
          <a:chExt cx="0" cy="0"/>
        </a:xfrm>
      </p:grpSpPr>
      <p:sp>
        <p:nvSpPr>
          <p:cNvPr id="7" name="Dreptunghi cu colţuri rotunjite pe diagonală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u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o-RO" smtClean="0"/>
              <a:t>Clic pentru editare stil titlu</a:t>
            </a:r>
            <a:endParaRPr kumimoji="0" lang="en-US"/>
          </a:p>
        </p:txBody>
      </p:sp>
      <p:sp>
        <p:nvSpPr>
          <p:cNvPr id="9" name="Subtitlu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o-RO" smtClean="0"/>
              <a:t>Clic pentru a edita stilul de subtitlu</a:t>
            </a:r>
            <a:endParaRPr kumimoji="0" lang="en-US"/>
          </a:p>
        </p:txBody>
      </p:sp>
      <p:sp>
        <p:nvSpPr>
          <p:cNvPr id="10" name="Substituent dată 9"/>
          <p:cNvSpPr>
            <a:spLocks noGrp="1"/>
          </p:cNvSpPr>
          <p:nvPr>
            <p:ph type="dt" sz="half" idx="10"/>
          </p:nvPr>
        </p:nvSpPr>
        <p:spPr>
          <a:xfrm>
            <a:off x="5562600" y="6509004"/>
            <a:ext cx="3002280" cy="274320"/>
          </a:xfrm>
        </p:spPr>
        <p:txBody>
          <a:bodyPr vert="horz" rtlCol="0"/>
          <a:lstStyle>
            <a:extLst/>
          </a:lstStyle>
          <a:p>
            <a:fld id="{08828EDB-9273-4BAD-8B12-F470D4EB1E49}" type="datetimeFigureOut">
              <a:rPr lang="ro-RO" smtClean="0"/>
              <a:t>30.01.2019</a:t>
            </a:fld>
            <a:endParaRPr lang="ro-RO"/>
          </a:p>
        </p:txBody>
      </p:sp>
      <p:sp>
        <p:nvSpPr>
          <p:cNvPr id="11" name="Substituent număr diapozitiv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06C8A37-E722-40C0-9A30-EFD676B8053E}" type="slidenum">
              <a:rPr lang="ro-RO" smtClean="0"/>
              <a:t>‹#›</a:t>
            </a:fld>
            <a:endParaRPr lang="ro-RO"/>
          </a:p>
        </p:txBody>
      </p:sp>
      <p:sp>
        <p:nvSpPr>
          <p:cNvPr id="12" name="Substituent subsol 11"/>
          <p:cNvSpPr>
            <a:spLocks noGrp="1"/>
          </p:cNvSpPr>
          <p:nvPr>
            <p:ph type="ftr" sz="quarter" idx="12"/>
          </p:nvPr>
        </p:nvSpPr>
        <p:spPr>
          <a:xfrm>
            <a:off x="1600200" y="6509004"/>
            <a:ext cx="3907464" cy="274320"/>
          </a:xfrm>
        </p:spPr>
        <p:txBody>
          <a:bodyPr vert="horz" rtlCol="0"/>
          <a:lstStyle>
            <a:extLst/>
          </a:lstStyle>
          <a:p>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extLst/>
          </a:lstStyle>
          <a:p>
            <a:r>
              <a:rPr kumimoji="0" lang="ro-RO" smtClean="0"/>
              <a:t>Clic pentru editare stil titlu</a:t>
            </a:r>
            <a:endParaRPr kumimoji="0" lang="en-US"/>
          </a:p>
        </p:txBody>
      </p:sp>
      <p:sp>
        <p:nvSpPr>
          <p:cNvPr id="3" name="Substituent text vertical 2"/>
          <p:cNvSpPr>
            <a:spLocks noGrp="1"/>
          </p:cNvSpPr>
          <p:nvPr>
            <p:ph type="body" orient="vert" idx="1"/>
          </p:nvPr>
        </p:nvSpPr>
        <p:spPr/>
        <p:txBody>
          <a:bodyPr vert="eaVert"/>
          <a:lstStyle>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extLst/>
          </a:lstStyle>
          <a:p>
            <a:fld id="{08828EDB-9273-4BAD-8B12-F470D4EB1E49}" type="datetimeFigureOut">
              <a:rPr lang="ro-RO" smtClean="0"/>
              <a:t>30.01.2019</a:t>
            </a:fld>
            <a:endParaRPr lang="ro-RO"/>
          </a:p>
        </p:txBody>
      </p:sp>
      <p:sp>
        <p:nvSpPr>
          <p:cNvPr id="5" name="Substituent subsol 4"/>
          <p:cNvSpPr>
            <a:spLocks noGrp="1"/>
          </p:cNvSpPr>
          <p:nvPr>
            <p:ph type="ftr" sz="quarter" idx="11"/>
          </p:nvPr>
        </p:nvSpPr>
        <p:spPr/>
        <p:txBody>
          <a:bodyPr/>
          <a:lstStyle>
            <a:extLst/>
          </a:lstStyle>
          <a:p>
            <a:endParaRPr lang="ro-RO"/>
          </a:p>
        </p:txBody>
      </p:sp>
      <p:sp>
        <p:nvSpPr>
          <p:cNvPr id="6" name="Substituent număr diapozitiv 5"/>
          <p:cNvSpPr>
            <a:spLocks noGrp="1"/>
          </p:cNvSpPr>
          <p:nvPr>
            <p:ph type="sldNum" sz="quarter" idx="12"/>
          </p:nvPr>
        </p:nvSpPr>
        <p:spPr/>
        <p:txBody>
          <a:bodyPr/>
          <a:lstStyle>
            <a:extLst/>
          </a:lstStyle>
          <a:p>
            <a:fld id="{406C8A37-E722-40C0-9A30-EFD676B8053E}" type="slidenum">
              <a:rPr lang="ro-RO" smtClean="0"/>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74638"/>
            <a:ext cx="2057400" cy="5851525"/>
          </a:xfrm>
        </p:spPr>
        <p:txBody>
          <a:bodyPr vert="eaVert"/>
          <a:lstStyle>
            <a:lvl1pPr algn="l">
              <a:defRPr/>
            </a:lvl1pPr>
            <a:extLst/>
          </a:lstStyle>
          <a:p>
            <a:r>
              <a:rPr kumimoji="0" lang="ro-RO" smtClean="0"/>
              <a:t>Clic pentru editare stil titlu</a:t>
            </a:r>
            <a:endParaRPr kumimoji="0" lang="en-US"/>
          </a:p>
        </p:txBody>
      </p:sp>
      <p:sp>
        <p:nvSpPr>
          <p:cNvPr id="3" name="Substituent text vertical 2"/>
          <p:cNvSpPr>
            <a:spLocks noGrp="1"/>
          </p:cNvSpPr>
          <p:nvPr>
            <p:ph type="body" orient="vert" idx="1"/>
          </p:nvPr>
        </p:nvSpPr>
        <p:spPr>
          <a:xfrm>
            <a:off x="457200" y="274638"/>
            <a:ext cx="6019800" cy="5851525"/>
          </a:xfrm>
        </p:spPr>
        <p:txBody>
          <a:bodyPr vert="eaVert"/>
          <a:lstStyle>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extLst/>
          </a:lstStyle>
          <a:p>
            <a:fld id="{08828EDB-9273-4BAD-8B12-F470D4EB1E49}" type="datetimeFigureOut">
              <a:rPr lang="ro-RO" smtClean="0"/>
              <a:t>30.01.2019</a:t>
            </a:fld>
            <a:endParaRPr lang="ro-RO"/>
          </a:p>
        </p:txBody>
      </p:sp>
      <p:sp>
        <p:nvSpPr>
          <p:cNvPr id="5" name="Substituent subsol 4"/>
          <p:cNvSpPr>
            <a:spLocks noGrp="1"/>
          </p:cNvSpPr>
          <p:nvPr>
            <p:ph type="ftr" sz="quarter" idx="11"/>
          </p:nvPr>
        </p:nvSpPr>
        <p:spPr/>
        <p:txBody>
          <a:bodyPr/>
          <a:lstStyle>
            <a:extLst/>
          </a:lstStyle>
          <a:p>
            <a:endParaRPr lang="ro-RO"/>
          </a:p>
        </p:txBody>
      </p:sp>
      <p:sp>
        <p:nvSpPr>
          <p:cNvPr id="6" name="Substituent număr diapozitiv 5"/>
          <p:cNvSpPr>
            <a:spLocks noGrp="1"/>
          </p:cNvSpPr>
          <p:nvPr>
            <p:ph type="sldNum" sz="quarter" idx="12"/>
          </p:nvPr>
        </p:nvSpPr>
        <p:spPr/>
        <p:txBody>
          <a:bodyPr/>
          <a:lstStyle>
            <a:extLst/>
          </a:lstStyle>
          <a:p>
            <a:fld id="{406C8A37-E722-40C0-9A30-EFD676B8053E}" type="slidenum">
              <a:rPr lang="ro-RO" smtClean="0"/>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7" name="Dreptunghi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u 1"/>
          <p:cNvSpPr>
            <a:spLocks noGrp="1"/>
          </p:cNvSpPr>
          <p:nvPr>
            <p:ph type="title"/>
          </p:nvPr>
        </p:nvSpPr>
        <p:spPr/>
        <p:txBody>
          <a:bodyPr/>
          <a:lstStyle>
            <a:extLst/>
          </a:lstStyle>
          <a:p>
            <a:r>
              <a:rPr kumimoji="0" lang="ro-RO" smtClean="0"/>
              <a:t>Clic pentru editare stil titlu</a:t>
            </a:r>
            <a:endParaRPr kumimoji="0" lang="en-US"/>
          </a:p>
        </p:txBody>
      </p:sp>
      <p:sp>
        <p:nvSpPr>
          <p:cNvPr id="3" name="Substituent conținut 2"/>
          <p:cNvSpPr>
            <a:spLocks noGrp="1"/>
          </p:cNvSpPr>
          <p:nvPr>
            <p:ph idx="1"/>
          </p:nvPr>
        </p:nvSpPr>
        <p:spPr/>
        <p:txBody>
          <a:bodyPr/>
          <a:lstStyle>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extLst/>
          </a:lstStyle>
          <a:p>
            <a:fld id="{08828EDB-9273-4BAD-8B12-F470D4EB1E49}" type="datetimeFigureOut">
              <a:rPr lang="ro-RO" smtClean="0"/>
              <a:t>30.01.2019</a:t>
            </a:fld>
            <a:endParaRPr lang="ro-RO"/>
          </a:p>
        </p:txBody>
      </p:sp>
      <p:sp>
        <p:nvSpPr>
          <p:cNvPr id="5" name="Substituent subsol 4"/>
          <p:cNvSpPr>
            <a:spLocks noGrp="1"/>
          </p:cNvSpPr>
          <p:nvPr>
            <p:ph type="ftr" sz="quarter" idx="11"/>
          </p:nvPr>
        </p:nvSpPr>
        <p:spPr/>
        <p:txBody>
          <a:bodyPr/>
          <a:lstStyle>
            <a:extLst/>
          </a:lstStyle>
          <a:p>
            <a:endParaRPr lang="ro-RO"/>
          </a:p>
        </p:txBody>
      </p:sp>
      <p:sp>
        <p:nvSpPr>
          <p:cNvPr id="6" name="Substituent număr diapozitiv 5"/>
          <p:cNvSpPr>
            <a:spLocks noGrp="1"/>
          </p:cNvSpPr>
          <p:nvPr>
            <p:ph type="sldNum" sz="quarter" idx="12"/>
          </p:nvPr>
        </p:nvSpPr>
        <p:spPr/>
        <p:txBody>
          <a:bodyPr/>
          <a:lstStyle>
            <a:extLst/>
          </a:lstStyle>
          <a:p>
            <a:fld id="{406C8A37-E722-40C0-9A30-EFD676B8053E}" type="slidenum">
              <a:rPr lang="ro-RO" smtClean="0"/>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ntet secțiune">
    <p:bg>
      <p:bgRef idx="1001">
        <a:schemeClr val="bg2"/>
      </p:bgRef>
    </p:bg>
    <p:spTree>
      <p:nvGrpSpPr>
        <p:cNvPr id="1" name=""/>
        <p:cNvGrpSpPr/>
        <p:nvPr/>
      </p:nvGrpSpPr>
      <p:grpSpPr>
        <a:xfrm>
          <a:off x="0" y="0"/>
          <a:ext cx="0" cy="0"/>
          <a:chOff x="0" y="0"/>
          <a:chExt cx="0" cy="0"/>
        </a:xfrm>
      </p:grpSpPr>
      <p:sp>
        <p:nvSpPr>
          <p:cNvPr id="7" name="Dreptunghi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u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o-RO" smtClean="0"/>
              <a:t>Clic pentru editare stil titlu</a:t>
            </a:r>
            <a:endParaRPr kumimoji="0" lang="en-US"/>
          </a:p>
        </p:txBody>
      </p:sp>
      <p:sp>
        <p:nvSpPr>
          <p:cNvPr id="3" name="Substituent text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o-RO" smtClean="0"/>
              <a:t>Clic pentru editare stiluri text Coordonator</a:t>
            </a:r>
          </a:p>
        </p:txBody>
      </p:sp>
      <p:sp>
        <p:nvSpPr>
          <p:cNvPr id="8" name="Substituent dată 7"/>
          <p:cNvSpPr>
            <a:spLocks noGrp="1"/>
          </p:cNvSpPr>
          <p:nvPr>
            <p:ph type="dt" sz="half" idx="10"/>
          </p:nvPr>
        </p:nvSpPr>
        <p:spPr>
          <a:xfrm>
            <a:off x="5562600" y="6513670"/>
            <a:ext cx="3002280" cy="274320"/>
          </a:xfrm>
        </p:spPr>
        <p:txBody>
          <a:bodyPr vert="horz" rtlCol="0"/>
          <a:lstStyle>
            <a:extLst/>
          </a:lstStyle>
          <a:p>
            <a:fld id="{08828EDB-9273-4BAD-8B12-F470D4EB1E49}" type="datetimeFigureOut">
              <a:rPr lang="ro-RO" smtClean="0"/>
              <a:t>30.01.2019</a:t>
            </a:fld>
            <a:endParaRPr lang="ro-RO"/>
          </a:p>
        </p:txBody>
      </p:sp>
      <p:sp>
        <p:nvSpPr>
          <p:cNvPr id="9" name="Substituent număr diapozitiv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06C8A37-E722-40C0-9A30-EFD676B8053E}" type="slidenum">
              <a:rPr lang="ro-RO" smtClean="0"/>
              <a:t>‹#›</a:t>
            </a:fld>
            <a:endParaRPr lang="ro-RO"/>
          </a:p>
        </p:txBody>
      </p:sp>
      <p:sp>
        <p:nvSpPr>
          <p:cNvPr id="10" name="Substituent subsol 9"/>
          <p:cNvSpPr>
            <a:spLocks noGrp="1"/>
          </p:cNvSpPr>
          <p:nvPr>
            <p:ph type="ftr" sz="quarter" idx="12"/>
          </p:nvPr>
        </p:nvSpPr>
        <p:spPr>
          <a:xfrm>
            <a:off x="1600200" y="6513670"/>
            <a:ext cx="3907464" cy="274320"/>
          </a:xfrm>
        </p:spPr>
        <p:txBody>
          <a:bodyPr vert="horz" rtlCol="0"/>
          <a:lstStyle>
            <a:extLst/>
          </a:lstStyle>
          <a:p>
            <a:endParaRPr lang="ro-R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extLst/>
          </a:lstStyle>
          <a:p>
            <a:r>
              <a:rPr kumimoji="0" lang="ro-RO" smtClean="0"/>
              <a:t>Clic pentru editare stil titlu</a:t>
            </a:r>
            <a:endParaRPr kumimoji="0" lang="en-US"/>
          </a:p>
        </p:txBody>
      </p:sp>
      <p:sp>
        <p:nvSpPr>
          <p:cNvPr id="3" name="Substituent conținut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conținut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extLst/>
          </a:lstStyle>
          <a:p>
            <a:fld id="{08828EDB-9273-4BAD-8B12-F470D4EB1E49}" type="datetimeFigureOut">
              <a:rPr lang="ro-RO" smtClean="0"/>
              <a:t>30.01.2019</a:t>
            </a:fld>
            <a:endParaRPr lang="ro-RO"/>
          </a:p>
        </p:txBody>
      </p:sp>
      <p:sp>
        <p:nvSpPr>
          <p:cNvPr id="6" name="Substituent subsol 5"/>
          <p:cNvSpPr>
            <a:spLocks noGrp="1"/>
          </p:cNvSpPr>
          <p:nvPr>
            <p:ph type="ftr" sz="quarter" idx="11"/>
          </p:nvPr>
        </p:nvSpPr>
        <p:spPr/>
        <p:txBody>
          <a:bodyPr/>
          <a:lstStyle>
            <a:extLst/>
          </a:lstStyle>
          <a:p>
            <a:endParaRPr lang="ro-RO"/>
          </a:p>
        </p:txBody>
      </p:sp>
      <p:sp>
        <p:nvSpPr>
          <p:cNvPr id="7" name="Substituent număr diapozitiv 6"/>
          <p:cNvSpPr>
            <a:spLocks noGrp="1"/>
          </p:cNvSpPr>
          <p:nvPr>
            <p:ph type="sldNum" sz="quarter" idx="12"/>
          </p:nvPr>
        </p:nvSpPr>
        <p:spPr>
          <a:xfrm>
            <a:off x="8641080" y="6514568"/>
            <a:ext cx="464288" cy="274320"/>
          </a:xfrm>
        </p:spPr>
        <p:txBody>
          <a:bodyPr/>
          <a:lstStyle>
            <a:extLst/>
          </a:lstStyle>
          <a:p>
            <a:fld id="{406C8A37-E722-40C0-9A30-EFD676B8053E}" type="slidenum">
              <a:rPr lang="ro-RO" smtClean="0"/>
              <a:t>‹#›</a:t>
            </a:fld>
            <a:endParaRPr lang="ro-RO"/>
          </a:p>
        </p:txBody>
      </p:sp>
      <p:sp>
        <p:nvSpPr>
          <p:cNvPr id="10" name="Dreptunghi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10" name="Dreptunghi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Dreptunghi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u 1"/>
          <p:cNvSpPr>
            <a:spLocks noGrp="1"/>
          </p:cNvSpPr>
          <p:nvPr>
            <p:ph type="title"/>
          </p:nvPr>
        </p:nvSpPr>
        <p:spPr>
          <a:xfrm>
            <a:off x="457200" y="251948"/>
            <a:ext cx="8229600" cy="1143000"/>
          </a:xfrm>
        </p:spPr>
        <p:txBody>
          <a:bodyPr anchor="b"/>
          <a:lstStyle>
            <a:lvl1pPr>
              <a:defRPr/>
            </a:lvl1pPr>
            <a:extLst/>
          </a:lstStyle>
          <a:p>
            <a:r>
              <a:rPr kumimoji="0" lang="ro-RO" smtClean="0"/>
              <a:t>Clic pentru editare stil titlu</a:t>
            </a:r>
            <a:endParaRPr kumimoji="0" lang="en-US"/>
          </a:p>
        </p:txBody>
      </p:sp>
      <p:sp>
        <p:nvSpPr>
          <p:cNvPr id="3" name="Substituent text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o-RO" smtClean="0"/>
              <a:t>Clic pentru editare stiluri text Coordonator</a:t>
            </a:r>
          </a:p>
        </p:txBody>
      </p:sp>
      <p:sp>
        <p:nvSpPr>
          <p:cNvPr id="4" name="Substituent text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o-RO" smtClean="0"/>
              <a:t>Clic pentru editare stiluri text Coordonator</a:t>
            </a:r>
          </a:p>
        </p:txBody>
      </p:sp>
      <p:sp>
        <p:nvSpPr>
          <p:cNvPr id="5" name="Substituent conținut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6" name="Substituent conținut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7" name="Substituent dată 6"/>
          <p:cNvSpPr>
            <a:spLocks noGrp="1"/>
          </p:cNvSpPr>
          <p:nvPr>
            <p:ph type="dt" sz="half" idx="10"/>
          </p:nvPr>
        </p:nvSpPr>
        <p:spPr/>
        <p:txBody>
          <a:bodyPr/>
          <a:lstStyle>
            <a:extLst/>
          </a:lstStyle>
          <a:p>
            <a:fld id="{08828EDB-9273-4BAD-8B12-F470D4EB1E49}" type="datetimeFigureOut">
              <a:rPr lang="ro-RO" smtClean="0"/>
              <a:t>30.01.2019</a:t>
            </a:fld>
            <a:endParaRPr lang="ro-RO"/>
          </a:p>
        </p:txBody>
      </p:sp>
      <p:sp>
        <p:nvSpPr>
          <p:cNvPr id="8" name="Substituent subsol 7"/>
          <p:cNvSpPr>
            <a:spLocks noGrp="1"/>
          </p:cNvSpPr>
          <p:nvPr>
            <p:ph type="ftr" sz="quarter" idx="11"/>
          </p:nvPr>
        </p:nvSpPr>
        <p:spPr/>
        <p:txBody>
          <a:bodyPr/>
          <a:lstStyle>
            <a:extLst/>
          </a:lstStyle>
          <a:p>
            <a:endParaRPr lang="ro-RO"/>
          </a:p>
        </p:txBody>
      </p:sp>
      <p:sp>
        <p:nvSpPr>
          <p:cNvPr id="9" name="Substituent număr diapozitiv 8"/>
          <p:cNvSpPr>
            <a:spLocks noGrp="1"/>
          </p:cNvSpPr>
          <p:nvPr>
            <p:ph type="sldNum" sz="quarter" idx="12"/>
          </p:nvPr>
        </p:nvSpPr>
        <p:spPr>
          <a:xfrm>
            <a:off x="8641080" y="6514568"/>
            <a:ext cx="464288" cy="274320"/>
          </a:xfrm>
        </p:spPr>
        <p:txBody>
          <a:bodyPr/>
          <a:lstStyle>
            <a:extLst/>
          </a:lstStyle>
          <a:p>
            <a:fld id="{406C8A37-E722-40C0-9A30-EFD676B8053E}" type="slidenum">
              <a:rPr lang="ro-RO" smtClean="0"/>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a:xfrm>
            <a:off x="457200" y="253218"/>
            <a:ext cx="8229600" cy="1143000"/>
          </a:xfrm>
        </p:spPr>
        <p:txBody>
          <a:bodyPr/>
          <a:lstStyle>
            <a:extLst/>
          </a:lstStyle>
          <a:p>
            <a:r>
              <a:rPr kumimoji="0" lang="ro-RO" smtClean="0"/>
              <a:t>Clic pentru editare stil titlu</a:t>
            </a:r>
            <a:endParaRPr kumimoji="0" lang="en-US"/>
          </a:p>
        </p:txBody>
      </p:sp>
      <p:sp>
        <p:nvSpPr>
          <p:cNvPr id="3" name="Substituent dată 2"/>
          <p:cNvSpPr>
            <a:spLocks noGrp="1"/>
          </p:cNvSpPr>
          <p:nvPr>
            <p:ph type="dt" sz="half" idx="10"/>
          </p:nvPr>
        </p:nvSpPr>
        <p:spPr/>
        <p:txBody>
          <a:bodyPr/>
          <a:lstStyle>
            <a:extLst/>
          </a:lstStyle>
          <a:p>
            <a:fld id="{08828EDB-9273-4BAD-8B12-F470D4EB1E49}" type="datetimeFigureOut">
              <a:rPr lang="ro-RO" smtClean="0"/>
              <a:t>30.01.2019</a:t>
            </a:fld>
            <a:endParaRPr lang="ro-RO"/>
          </a:p>
        </p:txBody>
      </p:sp>
      <p:sp>
        <p:nvSpPr>
          <p:cNvPr id="4" name="Substituent subsol 3"/>
          <p:cNvSpPr>
            <a:spLocks noGrp="1"/>
          </p:cNvSpPr>
          <p:nvPr>
            <p:ph type="ftr" sz="quarter" idx="11"/>
          </p:nvPr>
        </p:nvSpPr>
        <p:spPr/>
        <p:txBody>
          <a:bodyPr/>
          <a:lstStyle>
            <a:extLst/>
          </a:lstStyle>
          <a:p>
            <a:endParaRPr lang="ro-RO"/>
          </a:p>
        </p:txBody>
      </p:sp>
      <p:sp>
        <p:nvSpPr>
          <p:cNvPr id="5" name="Substituent număr diapozitiv 4"/>
          <p:cNvSpPr>
            <a:spLocks noGrp="1"/>
          </p:cNvSpPr>
          <p:nvPr>
            <p:ph type="sldNum" sz="quarter" idx="12"/>
          </p:nvPr>
        </p:nvSpPr>
        <p:spPr/>
        <p:txBody>
          <a:bodyPr/>
          <a:lstStyle>
            <a:extLst/>
          </a:lstStyle>
          <a:p>
            <a:fld id="{406C8A37-E722-40C0-9A30-EFD676B8053E}" type="slidenum">
              <a:rPr lang="ro-RO" smtClean="0"/>
              <a:t>‹#›</a:t>
            </a:fld>
            <a:endParaRPr lang="ro-RO"/>
          </a:p>
        </p:txBody>
      </p:sp>
      <p:sp>
        <p:nvSpPr>
          <p:cNvPr id="7" name="Dreptunghi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extLst/>
          </a:lstStyle>
          <a:p>
            <a:fld id="{08828EDB-9273-4BAD-8B12-F470D4EB1E49}" type="datetimeFigureOut">
              <a:rPr lang="ro-RO" smtClean="0"/>
              <a:t>30.01.2019</a:t>
            </a:fld>
            <a:endParaRPr lang="ro-RO"/>
          </a:p>
        </p:txBody>
      </p:sp>
      <p:sp>
        <p:nvSpPr>
          <p:cNvPr id="3" name="Substituent subsol 2"/>
          <p:cNvSpPr>
            <a:spLocks noGrp="1"/>
          </p:cNvSpPr>
          <p:nvPr>
            <p:ph type="ftr" sz="quarter" idx="11"/>
          </p:nvPr>
        </p:nvSpPr>
        <p:spPr/>
        <p:txBody>
          <a:bodyPr/>
          <a:lstStyle>
            <a:extLst/>
          </a:lstStyle>
          <a:p>
            <a:endParaRPr lang="ro-RO"/>
          </a:p>
        </p:txBody>
      </p:sp>
      <p:sp>
        <p:nvSpPr>
          <p:cNvPr id="4" name="Substituent număr diapozitiv 3"/>
          <p:cNvSpPr>
            <a:spLocks noGrp="1"/>
          </p:cNvSpPr>
          <p:nvPr>
            <p:ph type="sldNum" sz="quarter" idx="12"/>
          </p:nvPr>
        </p:nvSpPr>
        <p:spPr/>
        <p:txBody>
          <a:bodyPr/>
          <a:lstStyle>
            <a:extLst/>
          </a:lstStyle>
          <a:p>
            <a:fld id="{406C8A37-E722-40C0-9A30-EFD676B8053E}" type="slidenum">
              <a:rPr lang="ro-RO" smtClean="0"/>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ținut cu legendă">
    <p:bg>
      <p:bgRef idx="1001">
        <a:schemeClr val="bg2"/>
      </p:bgRef>
    </p:bg>
    <p:spTree>
      <p:nvGrpSpPr>
        <p:cNvPr id="1" name=""/>
        <p:cNvGrpSpPr/>
        <p:nvPr/>
      </p:nvGrpSpPr>
      <p:grpSpPr>
        <a:xfrm>
          <a:off x="0" y="0"/>
          <a:ext cx="0" cy="0"/>
          <a:chOff x="0" y="0"/>
          <a:chExt cx="0" cy="0"/>
        </a:xfrm>
      </p:grpSpPr>
      <p:sp>
        <p:nvSpPr>
          <p:cNvPr id="8" name="Dreptunghi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u 1"/>
          <p:cNvSpPr>
            <a:spLocks noGrp="1"/>
          </p:cNvSpPr>
          <p:nvPr>
            <p:ph type="title"/>
          </p:nvPr>
        </p:nvSpPr>
        <p:spPr>
          <a:xfrm>
            <a:off x="4963136" y="304800"/>
            <a:ext cx="3931920" cy="762000"/>
          </a:xfrm>
        </p:spPr>
        <p:txBody>
          <a:bodyPr anchor="b"/>
          <a:lstStyle>
            <a:lvl1pPr marL="0" algn="r">
              <a:buNone/>
              <a:defRPr sz="2000" b="1"/>
            </a:lvl1pPr>
            <a:extLst/>
          </a:lstStyle>
          <a:p>
            <a:r>
              <a:rPr kumimoji="0" lang="ro-RO" smtClean="0"/>
              <a:t>Clic pentru editare stil titlu</a:t>
            </a:r>
            <a:endParaRPr kumimoji="0" lang="en-US"/>
          </a:p>
        </p:txBody>
      </p:sp>
      <p:sp>
        <p:nvSpPr>
          <p:cNvPr id="3" name="Substituent text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o-RO" smtClean="0"/>
              <a:t>Clic pentru editare stiluri text Coordonator</a:t>
            </a:r>
          </a:p>
        </p:txBody>
      </p:sp>
      <p:sp>
        <p:nvSpPr>
          <p:cNvPr id="4" name="Substituent conținut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9" name="Substituent dată 8"/>
          <p:cNvSpPr>
            <a:spLocks noGrp="1"/>
          </p:cNvSpPr>
          <p:nvPr>
            <p:ph type="dt" sz="half" idx="10"/>
          </p:nvPr>
        </p:nvSpPr>
        <p:spPr>
          <a:xfrm>
            <a:off x="5562600" y="6513670"/>
            <a:ext cx="3002280" cy="274320"/>
          </a:xfrm>
        </p:spPr>
        <p:txBody>
          <a:bodyPr vert="horz" rtlCol="0"/>
          <a:lstStyle>
            <a:extLst/>
          </a:lstStyle>
          <a:p>
            <a:fld id="{08828EDB-9273-4BAD-8B12-F470D4EB1E49}" type="datetimeFigureOut">
              <a:rPr lang="ro-RO" smtClean="0"/>
              <a:t>30.01.2019</a:t>
            </a:fld>
            <a:endParaRPr lang="ro-RO"/>
          </a:p>
        </p:txBody>
      </p:sp>
      <p:sp>
        <p:nvSpPr>
          <p:cNvPr id="10" name="Substituent număr diapozitiv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06C8A37-E722-40C0-9A30-EFD676B8053E}" type="slidenum">
              <a:rPr lang="ro-RO" smtClean="0"/>
              <a:t>‹#›</a:t>
            </a:fld>
            <a:endParaRPr lang="ro-RO"/>
          </a:p>
        </p:txBody>
      </p:sp>
      <p:sp>
        <p:nvSpPr>
          <p:cNvPr id="11" name="Substituent subsol 10"/>
          <p:cNvSpPr>
            <a:spLocks noGrp="1"/>
          </p:cNvSpPr>
          <p:nvPr>
            <p:ph type="ftr" sz="quarter" idx="12"/>
          </p:nvPr>
        </p:nvSpPr>
        <p:spPr>
          <a:xfrm>
            <a:off x="1600200" y="6513670"/>
            <a:ext cx="3907464" cy="274320"/>
          </a:xfrm>
        </p:spPr>
        <p:txBody>
          <a:bodyPr vert="horz" rtlCol="0"/>
          <a:lstStyle>
            <a:extLst/>
          </a:lstStyle>
          <a:p>
            <a:endParaRPr lang="ro-RO"/>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3040443" y="4724400"/>
            <a:ext cx="5486400" cy="664536"/>
          </a:xfrm>
        </p:spPr>
        <p:txBody>
          <a:bodyPr anchor="b"/>
          <a:lstStyle>
            <a:lvl1pPr marL="0" algn="r">
              <a:buNone/>
              <a:defRPr sz="2000" b="1"/>
            </a:lvl1pPr>
            <a:extLst/>
          </a:lstStyle>
          <a:p>
            <a:r>
              <a:rPr kumimoji="0" lang="ro-RO" smtClean="0"/>
              <a:t>Clic pentru editare stil titlu</a:t>
            </a:r>
            <a:endParaRPr kumimoji="0" lang="en-US"/>
          </a:p>
        </p:txBody>
      </p:sp>
      <p:sp>
        <p:nvSpPr>
          <p:cNvPr id="4" name="Substituent text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o-RO" smtClean="0"/>
              <a:t>Clic pentru editare stiluri text Coordonator</a:t>
            </a:r>
          </a:p>
        </p:txBody>
      </p:sp>
      <p:sp>
        <p:nvSpPr>
          <p:cNvPr id="13" name="Substituent imagin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o-RO" smtClean="0">
                <a:solidFill>
                  <a:schemeClr val="lt1"/>
                </a:solidFill>
                <a:latin typeface="+mn-lt"/>
                <a:ea typeface="+mn-ea"/>
                <a:cs typeface="+mn-cs"/>
              </a:rPr>
              <a:t>Faceți clic pe pictogramă pentru a adăuga o imagine</a:t>
            </a:r>
            <a:endParaRPr kumimoji="0" lang="en-US" dirty="0">
              <a:solidFill>
                <a:schemeClr val="lt1"/>
              </a:solidFill>
              <a:latin typeface="+mn-lt"/>
              <a:ea typeface="+mn-ea"/>
              <a:cs typeface="+mn-cs"/>
            </a:endParaRPr>
          </a:p>
        </p:txBody>
      </p:sp>
      <p:sp>
        <p:nvSpPr>
          <p:cNvPr id="8" name="Substituent dată 7"/>
          <p:cNvSpPr>
            <a:spLocks noGrp="1"/>
          </p:cNvSpPr>
          <p:nvPr>
            <p:ph type="dt" sz="half" idx="10"/>
          </p:nvPr>
        </p:nvSpPr>
        <p:spPr>
          <a:xfrm>
            <a:off x="5562600" y="6509004"/>
            <a:ext cx="3002280" cy="274320"/>
          </a:xfrm>
        </p:spPr>
        <p:txBody>
          <a:bodyPr vert="horz" rtlCol="0"/>
          <a:lstStyle>
            <a:extLst/>
          </a:lstStyle>
          <a:p>
            <a:fld id="{08828EDB-9273-4BAD-8B12-F470D4EB1E49}" type="datetimeFigureOut">
              <a:rPr lang="ro-RO" smtClean="0"/>
              <a:t>30.01.2019</a:t>
            </a:fld>
            <a:endParaRPr lang="ro-RO"/>
          </a:p>
        </p:txBody>
      </p:sp>
      <p:sp>
        <p:nvSpPr>
          <p:cNvPr id="9" name="Substituent număr diapozitiv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06C8A37-E722-40C0-9A30-EFD676B8053E}" type="slidenum">
              <a:rPr lang="ro-RO" smtClean="0"/>
              <a:t>‹#›</a:t>
            </a:fld>
            <a:endParaRPr lang="ro-RO"/>
          </a:p>
        </p:txBody>
      </p:sp>
      <p:sp>
        <p:nvSpPr>
          <p:cNvPr id="10" name="Substituent subsol 9"/>
          <p:cNvSpPr>
            <a:spLocks noGrp="1"/>
          </p:cNvSpPr>
          <p:nvPr>
            <p:ph type="ftr" sz="quarter" idx="12"/>
          </p:nvPr>
        </p:nvSpPr>
        <p:spPr>
          <a:xfrm>
            <a:off x="1600200" y="6509004"/>
            <a:ext cx="3907464" cy="274320"/>
          </a:xfrm>
        </p:spPr>
        <p:txBody>
          <a:bodyPr vert="horz" rtlCol="0"/>
          <a:lstStyle>
            <a:extLst/>
          </a:lstStyle>
          <a:p>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Dreptunghi cu colţuri rotunjite pe diagonală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ubstituent subsol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o-RO"/>
          </a:p>
        </p:txBody>
      </p:sp>
      <p:sp>
        <p:nvSpPr>
          <p:cNvPr id="14" name="Substituent dată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8828EDB-9273-4BAD-8B12-F470D4EB1E49}" type="datetimeFigureOut">
              <a:rPr lang="ro-RO" smtClean="0"/>
              <a:t>30.01.2019</a:t>
            </a:fld>
            <a:endParaRPr lang="ro-RO"/>
          </a:p>
        </p:txBody>
      </p:sp>
      <p:sp>
        <p:nvSpPr>
          <p:cNvPr id="23" name="Substituent număr diapozitiv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06C8A37-E722-40C0-9A30-EFD676B8053E}" type="slidenum">
              <a:rPr lang="ro-RO" smtClean="0"/>
              <a:t>‹#›</a:t>
            </a:fld>
            <a:endParaRPr lang="ro-RO"/>
          </a:p>
        </p:txBody>
      </p:sp>
      <p:sp>
        <p:nvSpPr>
          <p:cNvPr id="22" name="Substituent titlu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o-RO" smtClean="0"/>
              <a:t>Clic pentru editare stil titlu</a:t>
            </a:r>
            <a:endParaRPr kumimoji="0" lang="en-US"/>
          </a:p>
        </p:txBody>
      </p:sp>
      <p:sp>
        <p:nvSpPr>
          <p:cNvPr id="13" name="Substituent text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o-RO" smtClean="0"/>
              <a:t>Clic pentru editare stiluri text Coordonator</a:t>
            </a:r>
          </a:p>
          <a:p>
            <a:pPr lvl="1" eaLnBrk="1" latinLnBrk="0" hangingPunct="1"/>
            <a:r>
              <a:rPr kumimoji="0" lang="ro-RO" smtClean="0"/>
              <a:t>Al doilea nivel</a:t>
            </a:r>
          </a:p>
          <a:p>
            <a:pPr lvl="2" eaLnBrk="1" latinLnBrk="0" hangingPunct="1"/>
            <a:r>
              <a:rPr kumimoji="0" lang="ro-RO" smtClean="0"/>
              <a:t>Al treilea nivel</a:t>
            </a:r>
          </a:p>
          <a:p>
            <a:pPr lvl="3" eaLnBrk="1" latinLnBrk="0" hangingPunct="1"/>
            <a:r>
              <a:rPr kumimoji="0" lang="ro-RO" smtClean="0"/>
              <a:t>Al patrulea nivel</a:t>
            </a:r>
          </a:p>
          <a:p>
            <a:pPr lvl="4" eaLnBrk="1" latinLnBrk="0" hangingPunct="1"/>
            <a:r>
              <a:rPr kumimoji="0" lang="ro-RO" smtClean="0"/>
              <a:t>Al cincilea nivel</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1376955" y="-550943"/>
            <a:ext cx="7775198" cy="1470025"/>
          </a:xfrm>
        </p:spPr>
        <p:txBody>
          <a:bodyPr/>
          <a:lstStyle/>
          <a:p>
            <a:r>
              <a:rPr lang="en-US" dirty="0" smtClean="0"/>
              <a:t>Poland</a:t>
            </a:r>
            <a:endParaRPr lang="ro-RO" dirty="0"/>
          </a:p>
        </p:txBody>
      </p:sp>
      <p:sp>
        <p:nvSpPr>
          <p:cNvPr id="3" name="Subtitlu 2"/>
          <p:cNvSpPr>
            <a:spLocks noGrp="1"/>
          </p:cNvSpPr>
          <p:nvPr>
            <p:ph type="subTitle" idx="1"/>
          </p:nvPr>
        </p:nvSpPr>
        <p:spPr>
          <a:xfrm>
            <a:off x="1335596" y="1000944"/>
            <a:ext cx="6400800" cy="1752600"/>
          </a:xfrm>
        </p:spPr>
        <p:txBody>
          <a:bodyPr>
            <a:normAutofit/>
          </a:bodyPr>
          <a:lstStyle/>
          <a:p>
            <a:r>
              <a:rPr lang="en-US" b="1" dirty="0"/>
              <a:t>Poland</a:t>
            </a:r>
            <a:r>
              <a:rPr lang="en-US" dirty="0"/>
              <a:t> is a country in </a:t>
            </a:r>
            <a:r>
              <a:rPr lang="en-US" dirty="0" smtClean="0"/>
              <a:t>Central Europe.</a:t>
            </a:r>
            <a:r>
              <a:rPr lang="en-US" dirty="0"/>
              <a:t> It is on the east of </a:t>
            </a:r>
            <a:r>
              <a:rPr lang="en-US" dirty="0" smtClean="0"/>
              <a:t>Germany</a:t>
            </a:r>
            <a:r>
              <a:rPr lang="en-US" dirty="0"/>
              <a:t> </a:t>
            </a:r>
            <a:endParaRPr lang="ro-RO"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2753544"/>
            <a:ext cx="5112568"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58644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par>
                          <p:cTn id="11" fill="hold">
                            <p:stCondLst>
                              <p:cond delay="1000"/>
                            </p:stCondLst>
                            <p:childTnLst>
                              <p:par>
                                <p:cTn id="12" presetID="2" presetClass="entr" presetSubtype="4" fill="hold" nodeType="after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additive="base">
                                        <p:cTn id="14" dur="500" fill="hold"/>
                                        <p:tgtEl>
                                          <p:spTgt spid="1026"/>
                                        </p:tgtEl>
                                        <p:attrNameLst>
                                          <p:attrName>ppt_x</p:attrName>
                                        </p:attrNameLst>
                                      </p:cBhvr>
                                      <p:tavLst>
                                        <p:tav tm="0">
                                          <p:val>
                                            <p:strVal val="#ppt_x"/>
                                          </p:val>
                                        </p:tav>
                                        <p:tav tm="100000">
                                          <p:val>
                                            <p:strVal val="#ppt_x"/>
                                          </p:val>
                                        </p:tav>
                                      </p:tavLst>
                                    </p:anim>
                                    <p:anim calcmode="lin" valueType="num">
                                      <p:cBhvr additive="base">
                                        <p:cTn id="15"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2412776" y="0"/>
            <a:ext cx="8229600" cy="1143000"/>
          </a:xfrm>
        </p:spPr>
        <p:txBody>
          <a:bodyPr/>
          <a:lstStyle/>
          <a:p>
            <a:r>
              <a:rPr lang="en-US" dirty="0" smtClean="0"/>
              <a:t>Cinema</a:t>
            </a:r>
            <a:endParaRPr lang="ro-RO" dirty="0"/>
          </a:p>
        </p:txBody>
      </p:sp>
      <p:sp>
        <p:nvSpPr>
          <p:cNvPr id="3" name="Substituent conținut 2"/>
          <p:cNvSpPr>
            <a:spLocks noGrp="1"/>
          </p:cNvSpPr>
          <p:nvPr>
            <p:ph idx="1"/>
          </p:nvPr>
        </p:nvSpPr>
        <p:spPr>
          <a:xfrm>
            <a:off x="395536" y="1124744"/>
            <a:ext cx="4536504" cy="5551829"/>
          </a:xfrm>
        </p:spPr>
        <p:txBody>
          <a:bodyPr>
            <a:normAutofit fontScale="62500" lnSpcReduction="20000"/>
          </a:bodyPr>
          <a:lstStyle/>
          <a:p>
            <a:r>
              <a:rPr lang="en-US" dirty="0"/>
              <a:t>The history of Polish cinema is as long as history of cinematography itself. Over decades, Poland has produced outstanding directors, film producers, cartoonists and actors that achieved world fame, especially in Hollywood. Moreover, Polish inventors played an important role in the development of world cinematography and modern-day television. Among the most famous directors and producers, who worked in Poland as well as abroad are Roman </a:t>
            </a:r>
            <a:r>
              <a:rPr lang="en-US" dirty="0" err="1"/>
              <a:t>Polański</a:t>
            </a:r>
            <a:r>
              <a:rPr lang="en-US" dirty="0"/>
              <a:t>, </a:t>
            </a:r>
            <a:r>
              <a:rPr lang="en-US" dirty="0" err="1"/>
              <a:t>Andrzej</a:t>
            </a:r>
            <a:r>
              <a:rPr lang="en-US" dirty="0"/>
              <a:t> </a:t>
            </a:r>
            <a:r>
              <a:rPr lang="en-US" dirty="0" err="1"/>
              <a:t>Wajda</a:t>
            </a:r>
            <a:r>
              <a:rPr lang="en-US" dirty="0"/>
              <a:t>, Samuel Goldwyn, the Warner brothers (Harry, Albert, Sam, and Jack), Max </a:t>
            </a:r>
            <a:r>
              <a:rPr lang="en-US" dirty="0" smtClean="0"/>
              <a:t>Fleischer</a:t>
            </a:r>
            <a:r>
              <a:rPr lang="en-US" dirty="0"/>
              <a:t>, Lee Strasberg, </a:t>
            </a:r>
            <a:r>
              <a:rPr lang="en-US" dirty="0" err="1"/>
              <a:t>Agnieszka</a:t>
            </a:r>
            <a:r>
              <a:rPr lang="en-US" dirty="0"/>
              <a:t> Holland and Krzysztof </a:t>
            </a:r>
            <a:r>
              <a:rPr lang="en-US" dirty="0" err="1"/>
              <a:t>Kieślowski</a:t>
            </a:r>
            <a:r>
              <a:rPr lang="en-US" dirty="0"/>
              <a:t>.</a:t>
            </a:r>
            <a:endParaRPr lang="ro-RO" dirty="0"/>
          </a:p>
        </p:txBody>
      </p:sp>
      <p:pic>
        <p:nvPicPr>
          <p:cNvPr id="6146" name="Picture 2" descr="https://upload.wikimedia.org/wikipedia/commons/thumb/3/34/Andrzej_Wajda_1974.jpg/220px-Andrzej_Wajda_197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2060848"/>
            <a:ext cx="3923395" cy="331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37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6146"/>
                                        </p:tgtEl>
                                        <p:attrNameLst>
                                          <p:attrName>style.visibility</p:attrName>
                                        </p:attrNameLst>
                                      </p:cBhvr>
                                      <p:to>
                                        <p:strVal val="visible"/>
                                      </p:to>
                                    </p:set>
                                    <p:anim calcmode="lin" valueType="num">
                                      <p:cBhvr>
                                        <p:cTn id="22" dur="1000" fill="hold"/>
                                        <p:tgtEl>
                                          <p:spTgt spid="6146"/>
                                        </p:tgtEl>
                                        <p:attrNameLst>
                                          <p:attrName>ppt_w</p:attrName>
                                        </p:attrNameLst>
                                      </p:cBhvr>
                                      <p:tavLst>
                                        <p:tav tm="0">
                                          <p:val>
                                            <p:fltVal val="0"/>
                                          </p:val>
                                        </p:tav>
                                        <p:tav tm="100000">
                                          <p:val>
                                            <p:strVal val="#ppt_w"/>
                                          </p:val>
                                        </p:tav>
                                      </p:tavLst>
                                    </p:anim>
                                    <p:anim calcmode="lin" valueType="num">
                                      <p:cBhvr>
                                        <p:cTn id="23" dur="1000" fill="hold"/>
                                        <p:tgtEl>
                                          <p:spTgt spid="6146"/>
                                        </p:tgtEl>
                                        <p:attrNameLst>
                                          <p:attrName>ppt_h</p:attrName>
                                        </p:attrNameLst>
                                      </p:cBhvr>
                                      <p:tavLst>
                                        <p:tav tm="0">
                                          <p:val>
                                            <p:fltVal val="0"/>
                                          </p:val>
                                        </p:tav>
                                        <p:tav tm="100000">
                                          <p:val>
                                            <p:strVal val="#ppt_h"/>
                                          </p:val>
                                        </p:tav>
                                      </p:tavLst>
                                    </p:anim>
                                    <p:anim calcmode="lin" valueType="num">
                                      <p:cBhvr>
                                        <p:cTn id="24" dur="1000" fill="hold"/>
                                        <p:tgtEl>
                                          <p:spTgt spid="6146"/>
                                        </p:tgtEl>
                                        <p:attrNameLst>
                                          <p:attrName>style.rotation</p:attrName>
                                        </p:attrNameLst>
                                      </p:cBhvr>
                                      <p:tavLst>
                                        <p:tav tm="0">
                                          <p:val>
                                            <p:fltVal val="90"/>
                                          </p:val>
                                        </p:tav>
                                        <p:tav tm="100000">
                                          <p:val>
                                            <p:fltVal val="0"/>
                                          </p:val>
                                        </p:tav>
                                      </p:tavLst>
                                    </p:anim>
                                    <p:animEffect transition="in" filter="fade">
                                      <p:cBhvr>
                                        <p:cTn id="25" dur="1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2484784" y="188640"/>
            <a:ext cx="8229600" cy="1143000"/>
          </a:xfrm>
        </p:spPr>
        <p:txBody>
          <a:bodyPr/>
          <a:lstStyle/>
          <a:p>
            <a:r>
              <a:rPr lang="en-US" dirty="0" smtClean="0"/>
              <a:t>Credits</a:t>
            </a:r>
            <a:endParaRPr lang="ro-RO" dirty="0"/>
          </a:p>
        </p:txBody>
      </p:sp>
      <p:sp>
        <p:nvSpPr>
          <p:cNvPr id="3" name="Substituent conținut 2"/>
          <p:cNvSpPr>
            <a:spLocks noGrp="1"/>
          </p:cNvSpPr>
          <p:nvPr>
            <p:ph idx="1"/>
          </p:nvPr>
        </p:nvSpPr>
        <p:spPr>
          <a:xfrm>
            <a:off x="2627784" y="1916832"/>
            <a:ext cx="8229600" cy="4526280"/>
          </a:xfrm>
        </p:spPr>
        <p:txBody>
          <a:bodyPr/>
          <a:lstStyle/>
          <a:p>
            <a:r>
              <a:rPr lang="en-US" dirty="0" err="1" smtClean="0"/>
              <a:t>Teo</a:t>
            </a:r>
            <a:r>
              <a:rPr lang="en-US" dirty="0" smtClean="0"/>
              <a:t> </a:t>
            </a:r>
            <a:r>
              <a:rPr lang="en-US" dirty="0" err="1" smtClean="0"/>
              <a:t>Pirva</a:t>
            </a:r>
            <a:r>
              <a:rPr lang="en-US" dirty="0" smtClean="0"/>
              <a:t/>
            </a:r>
            <a:br>
              <a:rPr lang="en-US" dirty="0" smtClean="0"/>
            </a:br>
            <a:r>
              <a:rPr lang="en-US" dirty="0" err="1" smtClean="0"/>
              <a:t>Curelar</a:t>
            </a:r>
            <a:r>
              <a:rPr lang="en-US" dirty="0" smtClean="0"/>
              <a:t> </a:t>
            </a:r>
            <a:r>
              <a:rPr lang="en-US" dirty="0" err="1" smtClean="0"/>
              <a:t>Bogdan</a:t>
            </a:r>
            <a:endParaRPr lang="ro-RO" dirty="0"/>
          </a:p>
        </p:txBody>
      </p:sp>
    </p:spTree>
    <p:extLst>
      <p:ext uri="{BB962C8B-B14F-4D97-AF65-F5344CB8AC3E}">
        <p14:creationId xmlns:p14="http://schemas.microsoft.com/office/powerpoint/2010/main" val="299380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2772816" y="548680"/>
            <a:ext cx="8507288" cy="1156990"/>
          </a:xfrm>
        </p:spPr>
        <p:txBody>
          <a:bodyPr>
            <a:normAutofit fontScale="90000"/>
          </a:bodyPr>
          <a:lstStyle/>
          <a:p>
            <a:r>
              <a:rPr lang="ro-RO" dirty="0" err="1">
                <a:solidFill>
                  <a:schemeClr val="accent5">
                    <a:lumMod val="75000"/>
                  </a:schemeClr>
                </a:solidFill>
              </a:rPr>
              <a:t>People</a:t>
            </a:r>
            <a:r>
              <a:rPr lang="ro-RO" dirty="0"/>
              <a:t/>
            </a:r>
            <a:br>
              <a:rPr lang="ro-RO" dirty="0"/>
            </a:br>
            <a:endParaRPr lang="ro-RO" dirty="0"/>
          </a:p>
        </p:txBody>
      </p:sp>
      <p:sp>
        <p:nvSpPr>
          <p:cNvPr id="3" name="Substituent conținut 2"/>
          <p:cNvSpPr>
            <a:spLocks noGrp="1"/>
          </p:cNvSpPr>
          <p:nvPr>
            <p:ph idx="1"/>
          </p:nvPr>
        </p:nvSpPr>
        <p:spPr>
          <a:xfrm>
            <a:off x="467544" y="2204864"/>
            <a:ext cx="8229600" cy="4525963"/>
          </a:xfrm>
        </p:spPr>
        <p:txBody>
          <a:bodyPr>
            <a:normAutofit fontScale="85000" lnSpcReduction="20000"/>
          </a:bodyPr>
          <a:lstStyle/>
          <a:p>
            <a:r>
              <a:rPr lang="en-US" dirty="0"/>
              <a:t>In the past, Poland was inhabited by people from different nations and of different religions (mainly </a:t>
            </a:r>
            <a:r>
              <a:rPr lang="en-US" dirty="0" smtClean="0"/>
              <a:t>Catholics,</a:t>
            </a:r>
            <a:r>
              <a:rPr lang="en-US" dirty="0"/>
              <a:t> Orthodox and Judaism). This changed after 1939, because of the Nazi Holocaust which killed many Polish Jews. After World War II, the country was changed into a communist country, by the Warsaw Pact which included most central European countries and </a:t>
            </a:r>
            <a:r>
              <a:rPr lang="en-US" dirty="0" smtClean="0"/>
              <a:t>Russia.</a:t>
            </a:r>
            <a:endParaRPr lang="en-US" dirty="0"/>
          </a:p>
          <a:p>
            <a:r>
              <a:rPr lang="en-US" dirty="0"/>
              <a:t>Today 38,038,000 people live in Poland (2011). In 2002 96.74% of the population call themselves Polish, while 471,500 people</a:t>
            </a:r>
          </a:p>
          <a:p>
            <a:endParaRPr lang="ro-RO" dirty="0"/>
          </a:p>
        </p:txBody>
      </p:sp>
    </p:spTree>
    <p:extLst>
      <p:ext uri="{BB962C8B-B14F-4D97-AF65-F5344CB8AC3E}">
        <p14:creationId xmlns:p14="http://schemas.microsoft.com/office/powerpoint/2010/main" val="401846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grpId="0" nodeType="clickEffect">
                                  <p:stCondLst>
                                    <p:cond delay="0"/>
                                  </p:stCondLst>
                                  <p:childTnLst>
                                    <p:animEffect transition="out" filter="fade">
                                      <p:cBhvr>
                                        <p:cTn id="14" dur="500" tmFilter="0, 0; .2, .5; .8, .5; 1, 0"/>
                                        <p:tgtEl>
                                          <p:spTgt spid="3">
                                            <p:txEl>
                                              <p:pRg st="0" end="0"/>
                                            </p:txEl>
                                          </p:spTgt>
                                        </p:tgtEl>
                                      </p:cBhvr>
                                    </p:animEffect>
                                    <p:animScale>
                                      <p:cBhvr>
                                        <p:cTn id="15" dur="250" autoRev="1" fill="hold"/>
                                        <p:tgtEl>
                                          <p:spTgt spid="3">
                                            <p:txEl>
                                              <p:pRg st="0" end="0"/>
                                            </p:txEl>
                                          </p:spTgt>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grpId="0" nodeType="clickEffect">
                                  <p:stCondLst>
                                    <p:cond delay="0"/>
                                  </p:stCondLst>
                                  <p:childTnLst>
                                    <p:animEffect transition="out" filter="fade">
                                      <p:cBhvr>
                                        <p:cTn id="19" dur="500" tmFilter="0, 0; .2, .5; .8, .5; 1, 0"/>
                                        <p:tgtEl>
                                          <p:spTgt spid="3">
                                            <p:txEl>
                                              <p:pRg st="1" end="1"/>
                                            </p:txEl>
                                          </p:spTgt>
                                        </p:tgtEl>
                                      </p:cBhvr>
                                    </p:animEffect>
                                    <p:animScale>
                                      <p:cBhvr>
                                        <p:cTn id="20"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836712" y="620688"/>
            <a:ext cx="8229600" cy="1143000"/>
          </a:xfrm>
          <a:noFill/>
        </p:spPr>
        <p:txBody>
          <a:bodyPr>
            <a:normAutofit fontScale="90000"/>
          </a:bodyPr>
          <a:lstStyle/>
          <a:p>
            <a:r>
              <a:rPr lang="ro-RO" dirty="0" err="1">
                <a:solidFill>
                  <a:schemeClr val="accent3">
                    <a:lumMod val="50000"/>
                  </a:schemeClr>
                </a:solidFill>
              </a:rPr>
              <a:t>Geography</a:t>
            </a:r>
            <a:r>
              <a:rPr lang="ro-RO" dirty="0"/>
              <a:t/>
            </a:r>
            <a:br>
              <a:rPr lang="ro-RO" dirty="0"/>
            </a:br>
            <a:endParaRPr lang="ro-RO" dirty="0"/>
          </a:p>
        </p:txBody>
      </p:sp>
      <p:sp>
        <p:nvSpPr>
          <p:cNvPr id="3" name="Substituent conținut 2"/>
          <p:cNvSpPr>
            <a:spLocks noGrp="1"/>
          </p:cNvSpPr>
          <p:nvPr>
            <p:ph idx="1"/>
          </p:nvPr>
        </p:nvSpPr>
        <p:spPr>
          <a:xfrm>
            <a:off x="107504" y="2348880"/>
            <a:ext cx="5472608" cy="4525963"/>
          </a:xfrm>
        </p:spPr>
        <p:txBody>
          <a:bodyPr>
            <a:normAutofit fontScale="55000" lnSpcReduction="20000"/>
          </a:bodyPr>
          <a:lstStyle/>
          <a:p>
            <a:r>
              <a:rPr lang="en-US" dirty="0"/>
              <a:t>Poland has 70 mountains over 2,000 </a:t>
            </a:r>
            <a:r>
              <a:rPr lang="en-US" dirty="0" err="1"/>
              <a:t>metres</a:t>
            </a:r>
            <a:r>
              <a:rPr lang="en-US" dirty="0"/>
              <a:t> (6,600 feet) in elevation, all in the </a:t>
            </a:r>
            <a:r>
              <a:rPr lang="en-US" dirty="0" err="1"/>
              <a:t>Tatras</a:t>
            </a:r>
            <a:r>
              <a:rPr lang="en-US" dirty="0"/>
              <a:t>. The Polish </a:t>
            </a:r>
            <a:r>
              <a:rPr lang="en-US" dirty="0" err="1"/>
              <a:t>Tatras</a:t>
            </a:r>
            <a:r>
              <a:rPr lang="en-US" dirty="0"/>
              <a:t>, which consist of the High </a:t>
            </a:r>
            <a:r>
              <a:rPr lang="en-US" dirty="0" err="1"/>
              <a:t>Tatras</a:t>
            </a:r>
            <a:r>
              <a:rPr lang="en-US" dirty="0"/>
              <a:t> and the Western </a:t>
            </a:r>
            <a:r>
              <a:rPr lang="en-US" dirty="0" err="1"/>
              <a:t>Tatras</a:t>
            </a:r>
            <a:r>
              <a:rPr lang="en-US" dirty="0"/>
              <a:t>, is the highest mountain group of Poland and of the entire Carpathian range. In the High </a:t>
            </a:r>
            <a:r>
              <a:rPr lang="en-US" dirty="0" err="1"/>
              <a:t>Tatras</a:t>
            </a:r>
            <a:r>
              <a:rPr lang="en-US" dirty="0"/>
              <a:t> lies Poland's highest point, the north-western summit of </a:t>
            </a:r>
            <a:r>
              <a:rPr lang="en-US" dirty="0" err="1"/>
              <a:t>Rysy</a:t>
            </a:r>
            <a:r>
              <a:rPr lang="en-US" dirty="0"/>
              <a:t>, 2,499 </a:t>
            </a:r>
            <a:r>
              <a:rPr lang="en-US" dirty="0" err="1"/>
              <a:t>metres</a:t>
            </a:r>
            <a:r>
              <a:rPr lang="en-US" dirty="0"/>
              <a:t> (8,199 </a:t>
            </a:r>
            <a:r>
              <a:rPr lang="en-US" dirty="0" err="1"/>
              <a:t>ft</a:t>
            </a:r>
            <a:r>
              <a:rPr lang="en-US" dirty="0"/>
              <a:t>) in elevation. At its foot lie the mountain lakes of </a:t>
            </a:r>
            <a:r>
              <a:rPr lang="en-US" dirty="0" smtClean="0"/>
              <a:t> </a:t>
            </a:r>
            <a:r>
              <a:rPr lang="en-US" dirty="0" err="1"/>
              <a:t>Rysami</a:t>
            </a:r>
            <a:r>
              <a:rPr lang="en-US" dirty="0"/>
              <a:t> (Black Lake below Mount </a:t>
            </a:r>
            <a:r>
              <a:rPr lang="en-US" dirty="0" err="1"/>
              <a:t>Rysy</a:t>
            </a:r>
            <a:r>
              <a:rPr lang="en-US" dirty="0"/>
              <a:t>) and </a:t>
            </a:r>
            <a:r>
              <a:rPr lang="en-US" dirty="0" err="1"/>
              <a:t>Morskie</a:t>
            </a:r>
            <a:r>
              <a:rPr lang="en-US" dirty="0"/>
              <a:t> </a:t>
            </a:r>
            <a:r>
              <a:rPr lang="en-US" dirty="0" err="1" smtClean="0"/>
              <a:t>Oko</a:t>
            </a:r>
            <a:r>
              <a:rPr lang="en-US" dirty="0" smtClean="0"/>
              <a:t> (the </a:t>
            </a:r>
            <a:r>
              <a:rPr lang="en-US" dirty="0"/>
              <a:t>Marine Eye</a:t>
            </a:r>
            <a:r>
              <a:rPr lang="en-US" dirty="0" smtClean="0"/>
              <a:t>).</a:t>
            </a:r>
            <a:endParaRPr lang="en-US" dirty="0"/>
          </a:p>
          <a:p>
            <a:r>
              <a:rPr lang="en-US" dirty="0"/>
              <a:t>The second highest mountain group in Poland is the Beskids, whose highest peak is Babia </a:t>
            </a:r>
            <a:r>
              <a:rPr lang="en-US" dirty="0" err="1"/>
              <a:t>Góra</a:t>
            </a:r>
            <a:r>
              <a:rPr lang="en-US" dirty="0"/>
              <a:t>, at 1,725 </a:t>
            </a:r>
            <a:r>
              <a:rPr lang="en-US" dirty="0" err="1"/>
              <a:t>metres</a:t>
            </a:r>
            <a:r>
              <a:rPr lang="en-US" dirty="0"/>
              <a:t> (5,659 </a:t>
            </a:r>
            <a:r>
              <a:rPr lang="en-US" dirty="0" err="1"/>
              <a:t>ft</a:t>
            </a:r>
            <a:r>
              <a:rPr lang="en-US" dirty="0"/>
              <a:t>). The next highest mountain groups are the </a:t>
            </a:r>
            <a:r>
              <a:rPr lang="en-US" dirty="0" err="1"/>
              <a:t>Karkonosze</a:t>
            </a:r>
            <a:r>
              <a:rPr lang="en-US" dirty="0"/>
              <a:t> in the Sudetes, the highest point of which is </a:t>
            </a:r>
            <a:r>
              <a:rPr lang="en-US" dirty="0" err="1"/>
              <a:t>Śnieżka</a:t>
            </a:r>
            <a:r>
              <a:rPr lang="en-US" dirty="0"/>
              <a:t> at 1,603 </a:t>
            </a:r>
            <a:r>
              <a:rPr lang="en-US" dirty="0" err="1"/>
              <a:t>metres</a:t>
            </a:r>
            <a:r>
              <a:rPr lang="en-US" dirty="0"/>
              <a:t> (5,259 </a:t>
            </a:r>
            <a:r>
              <a:rPr lang="en-US" dirty="0" err="1"/>
              <a:t>ft</a:t>
            </a:r>
            <a:r>
              <a:rPr lang="en-US" dirty="0"/>
              <a:t>), and the </a:t>
            </a:r>
            <a:r>
              <a:rPr lang="en-US" dirty="0" err="1"/>
              <a:t>Śnieżnik</a:t>
            </a:r>
            <a:r>
              <a:rPr lang="en-US" dirty="0"/>
              <a:t> Mountains, the highest point of which is </a:t>
            </a:r>
            <a:r>
              <a:rPr lang="en-US" dirty="0" err="1" smtClean="0"/>
              <a:t>Śnieżnik</a:t>
            </a:r>
            <a:r>
              <a:rPr lang="en-US" dirty="0" smtClean="0"/>
              <a:t> at </a:t>
            </a:r>
            <a:r>
              <a:rPr lang="en-US" dirty="0"/>
              <a:t>1,425 </a:t>
            </a:r>
            <a:r>
              <a:rPr lang="en-US" dirty="0" err="1"/>
              <a:t>metres</a:t>
            </a:r>
            <a:r>
              <a:rPr lang="en-US" dirty="0"/>
              <a:t> (4,675 </a:t>
            </a:r>
            <a:r>
              <a:rPr lang="en-US" dirty="0" err="1"/>
              <a:t>ft</a:t>
            </a:r>
            <a:r>
              <a:rPr lang="en-US" dirty="0"/>
              <a:t>).</a:t>
            </a:r>
          </a:p>
          <a:p>
            <a:endParaRPr lang="ro-RO" dirty="0"/>
          </a:p>
        </p:txBody>
      </p:sp>
      <p:pic>
        <p:nvPicPr>
          <p:cNvPr id="2050" name="Picture 2" descr="https://upload.wikimedia.org/wikipedia/commons/thumb/d/dc/Poland_topo.jpg/220px-Poland_top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2348880"/>
            <a:ext cx="3183157"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0751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grpId="0" nodeType="clickEffect">
                                  <p:stCondLst>
                                    <p:cond delay="0"/>
                                  </p:stCondLst>
                                  <p:childTnLst>
                                    <p:animRot by="120000">
                                      <p:cBhvr>
                                        <p:cTn id="11" dur="100" fill="hold">
                                          <p:stCondLst>
                                            <p:cond delay="0"/>
                                          </p:stCondLst>
                                        </p:cTn>
                                        <p:tgtEl>
                                          <p:spTgt spid="3">
                                            <p:txEl>
                                              <p:pRg st="0" end="0"/>
                                            </p:txEl>
                                          </p:spTgt>
                                        </p:tgtEl>
                                        <p:attrNameLst>
                                          <p:attrName>r</p:attrName>
                                        </p:attrNameLst>
                                      </p:cBhvr>
                                    </p:animRot>
                                    <p:animRot by="-240000">
                                      <p:cBhvr>
                                        <p:cTn id="12" dur="200" fill="hold">
                                          <p:stCondLst>
                                            <p:cond delay="200"/>
                                          </p:stCondLst>
                                        </p:cTn>
                                        <p:tgtEl>
                                          <p:spTgt spid="3">
                                            <p:txEl>
                                              <p:pRg st="0" end="0"/>
                                            </p:txEl>
                                          </p:spTgt>
                                        </p:tgtEl>
                                        <p:attrNameLst>
                                          <p:attrName>r</p:attrName>
                                        </p:attrNameLst>
                                      </p:cBhvr>
                                    </p:animRot>
                                    <p:animRot by="240000">
                                      <p:cBhvr>
                                        <p:cTn id="13" dur="200" fill="hold">
                                          <p:stCondLst>
                                            <p:cond delay="400"/>
                                          </p:stCondLst>
                                        </p:cTn>
                                        <p:tgtEl>
                                          <p:spTgt spid="3">
                                            <p:txEl>
                                              <p:pRg st="0" end="0"/>
                                            </p:txEl>
                                          </p:spTgt>
                                        </p:tgtEl>
                                        <p:attrNameLst>
                                          <p:attrName>r</p:attrName>
                                        </p:attrNameLst>
                                      </p:cBhvr>
                                    </p:animRot>
                                    <p:animRot by="-240000">
                                      <p:cBhvr>
                                        <p:cTn id="14" dur="200" fill="hold">
                                          <p:stCondLst>
                                            <p:cond delay="600"/>
                                          </p:stCondLst>
                                        </p:cTn>
                                        <p:tgtEl>
                                          <p:spTgt spid="3">
                                            <p:txEl>
                                              <p:pRg st="0" end="0"/>
                                            </p:txEl>
                                          </p:spTgt>
                                        </p:tgtEl>
                                        <p:attrNameLst>
                                          <p:attrName>r</p:attrName>
                                        </p:attrNameLst>
                                      </p:cBhvr>
                                    </p:animRot>
                                    <p:animRot by="120000">
                                      <p:cBhvr>
                                        <p:cTn id="15" dur="200" fill="hold">
                                          <p:stCondLst>
                                            <p:cond delay="800"/>
                                          </p:stCondLst>
                                        </p:cTn>
                                        <p:tgtEl>
                                          <p:spTgt spid="3">
                                            <p:txEl>
                                              <p:pRg st="0" end="0"/>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2" presetClass="emph" presetSubtype="0" fill="hold" grpId="0" nodeType="clickEffect">
                                  <p:stCondLst>
                                    <p:cond delay="0"/>
                                  </p:stCondLst>
                                  <p:childTnLst>
                                    <p:animRot by="120000">
                                      <p:cBhvr>
                                        <p:cTn id="19" dur="100" fill="hold">
                                          <p:stCondLst>
                                            <p:cond delay="0"/>
                                          </p:stCondLst>
                                        </p:cTn>
                                        <p:tgtEl>
                                          <p:spTgt spid="3">
                                            <p:txEl>
                                              <p:pRg st="1" end="1"/>
                                            </p:txEl>
                                          </p:spTgt>
                                        </p:tgtEl>
                                        <p:attrNameLst>
                                          <p:attrName>r</p:attrName>
                                        </p:attrNameLst>
                                      </p:cBhvr>
                                    </p:animRot>
                                    <p:animRot by="-240000">
                                      <p:cBhvr>
                                        <p:cTn id="20" dur="200" fill="hold">
                                          <p:stCondLst>
                                            <p:cond delay="200"/>
                                          </p:stCondLst>
                                        </p:cTn>
                                        <p:tgtEl>
                                          <p:spTgt spid="3">
                                            <p:txEl>
                                              <p:pRg st="1" end="1"/>
                                            </p:txEl>
                                          </p:spTgt>
                                        </p:tgtEl>
                                        <p:attrNameLst>
                                          <p:attrName>r</p:attrName>
                                        </p:attrNameLst>
                                      </p:cBhvr>
                                    </p:animRot>
                                    <p:animRot by="240000">
                                      <p:cBhvr>
                                        <p:cTn id="21" dur="200" fill="hold">
                                          <p:stCondLst>
                                            <p:cond delay="400"/>
                                          </p:stCondLst>
                                        </p:cTn>
                                        <p:tgtEl>
                                          <p:spTgt spid="3">
                                            <p:txEl>
                                              <p:pRg st="1" end="1"/>
                                            </p:txEl>
                                          </p:spTgt>
                                        </p:tgtEl>
                                        <p:attrNameLst>
                                          <p:attrName>r</p:attrName>
                                        </p:attrNameLst>
                                      </p:cBhvr>
                                    </p:animRot>
                                    <p:animRot by="-240000">
                                      <p:cBhvr>
                                        <p:cTn id="22" dur="200" fill="hold">
                                          <p:stCondLst>
                                            <p:cond delay="600"/>
                                          </p:stCondLst>
                                        </p:cTn>
                                        <p:tgtEl>
                                          <p:spTgt spid="3">
                                            <p:txEl>
                                              <p:pRg st="1" end="1"/>
                                            </p:txEl>
                                          </p:spTgt>
                                        </p:tgtEl>
                                        <p:attrNameLst>
                                          <p:attrName>r</p:attrName>
                                        </p:attrNameLst>
                                      </p:cBhvr>
                                    </p:animRot>
                                    <p:animRot by="120000">
                                      <p:cBhvr>
                                        <p:cTn id="23" dur="200" fill="hold">
                                          <p:stCondLst>
                                            <p:cond delay="800"/>
                                          </p:stCondLst>
                                        </p:cTn>
                                        <p:tgtEl>
                                          <p:spTgt spid="3">
                                            <p:txEl>
                                              <p:pRg st="1" end="1"/>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2050"/>
                                        </p:tgtEl>
                                        <p:attrNameLst>
                                          <p:attrName>style.visibility</p:attrName>
                                        </p:attrNameLst>
                                      </p:cBhvr>
                                      <p:to>
                                        <p:strVal val="visible"/>
                                      </p:to>
                                    </p:set>
                                    <p:animEffect transition="in" filter="barn(inVertical)">
                                      <p:cBhvr>
                                        <p:cTn id="28"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044624" y="-171400"/>
            <a:ext cx="8229600" cy="1143000"/>
          </a:xfrm>
        </p:spPr>
        <p:txBody>
          <a:bodyPr/>
          <a:lstStyle/>
          <a:p>
            <a:r>
              <a:rPr lang="en-US" dirty="0" smtClean="0"/>
              <a:t>Reconstruction</a:t>
            </a:r>
            <a:endParaRPr lang="ro-RO" dirty="0"/>
          </a:p>
        </p:txBody>
      </p:sp>
      <p:sp>
        <p:nvSpPr>
          <p:cNvPr id="3" name="Substituent conținut 2"/>
          <p:cNvSpPr>
            <a:spLocks noGrp="1"/>
          </p:cNvSpPr>
          <p:nvPr>
            <p:ph idx="1"/>
          </p:nvPr>
        </p:nvSpPr>
        <p:spPr>
          <a:xfrm>
            <a:off x="251520" y="1268760"/>
            <a:ext cx="4752528" cy="2952328"/>
          </a:xfrm>
        </p:spPr>
        <p:txBody>
          <a:bodyPr>
            <a:noAutofit/>
          </a:bodyPr>
          <a:lstStyle/>
          <a:p>
            <a:r>
              <a:rPr lang="en-US" sz="1600" dirty="0">
                <a:latin typeface="Aharoni" pitchFamily="2" charset="-79"/>
                <a:cs typeface="Aharoni" pitchFamily="2" charset="-79"/>
              </a:rPr>
              <a:t>During </a:t>
            </a:r>
            <a:r>
              <a:rPr lang="en-US" sz="1600" dirty="0">
                <a:solidFill>
                  <a:schemeClr val="accent6">
                    <a:lumMod val="75000"/>
                  </a:schemeClr>
                </a:solidFill>
                <a:latin typeface="Aharoni" pitchFamily="2" charset="-79"/>
                <a:cs typeface="Aharoni" pitchFamily="2" charset="-79"/>
              </a:rPr>
              <a:t>World War I</a:t>
            </a:r>
            <a:r>
              <a:rPr lang="en-US" sz="1600" dirty="0">
                <a:latin typeface="Aharoni" pitchFamily="2" charset="-79"/>
                <a:cs typeface="Aharoni" pitchFamily="2" charset="-79"/>
              </a:rPr>
              <a:t>, all the Allies agreed on the reconstitution of Poland that United States President Woodrow Wilson proclaimed in Point 13 of his Fourteen </a:t>
            </a:r>
            <a:r>
              <a:rPr lang="en-US" sz="1600" dirty="0" smtClean="0">
                <a:latin typeface="Aharoni" pitchFamily="2" charset="-79"/>
                <a:cs typeface="Aharoni" pitchFamily="2" charset="-79"/>
              </a:rPr>
              <a:t>Points</a:t>
            </a:r>
            <a:r>
              <a:rPr lang="en-US" sz="1600" dirty="0">
                <a:latin typeface="Aharoni" pitchFamily="2" charset="-79"/>
                <a:cs typeface="Aharoni" pitchFamily="2" charset="-79"/>
              </a:rPr>
              <a:t>.</a:t>
            </a:r>
            <a:r>
              <a:rPr lang="en-US" sz="1600" dirty="0" smtClean="0">
                <a:latin typeface="Aharoni" pitchFamily="2" charset="-79"/>
                <a:cs typeface="Aharoni" pitchFamily="2" charset="-79"/>
              </a:rPr>
              <a:t> </a:t>
            </a:r>
            <a:r>
              <a:rPr lang="en-US" sz="1600" dirty="0">
                <a:latin typeface="Aharoni" pitchFamily="2" charset="-79"/>
                <a:cs typeface="Aharoni" pitchFamily="2" charset="-79"/>
              </a:rPr>
              <a:t>A total of 2 million Polish troops fought with the armies of the three occupying powers, </a:t>
            </a:r>
            <a:r>
              <a:rPr lang="en-US" sz="1800" dirty="0">
                <a:latin typeface="Aharoni" pitchFamily="2" charset="-79"/>
                <a:cs typeface="Aharoni" pitchFamily="2" charset="-79"/>
              </a:rPr>
              <a:t>and</a:t>
            </a:r>
            <a:r>
              <a:rPr lang="en-US" sz="1600" dirty="0">
                <a:latin typeface="Aharoni" pitchFamily="2" charset="-79"/>
                <a:cs typeface="Aharoni" pitchFamily="2" charset="-79"/>
              </a:rPr>
              <a:t> 450,000 died. Shortly after the armistice with Germany in </a:t>
            </a:r>
            <a:r>
              <a:rPr lang="en-US" sz="1600" dirty="0" smtClean="0">
                <a:latin typeface="Aharoni" pitchFamily="2" charset="-79"/>
                <a:cs typeface="Aharoni" pitchFamily="2" charset="-79"/>
              </a:rPr>
              <a:t>November </a:t>
            </a:r>
            <a:r>
              <a:rPr lang="en-US" sz="1600" dirty="0">
                <a:latin typeface="Aharoni" pitchFamily="2" charset="-79"/>
                <a:cs typeface="Aharoni" pitchFamily="2" charset="-79"/>
              </a:rPr>
              <a:t>1918, Poland regained its independence as the Second Polish Republic (</a:t>
            </a:r>
            <a:r>
              <a:rPr lang="en-US" sz="1600" i="1" dirty="0">
                <a:latin typeface="Aharoni" pitchFamily="2" charset="-79"/>
                <a:cs typeface="Aharoni" pitchFamily="2" charset="-79"/>
              </a:rPr>
              <a:t>II </a:t>
            </a:r>
            <a:r>
              <a:rPr lang="en-US" sz="1600" i="1" dirty="0" err="1">
                <a:latin typeface="Aharoni" pitchFamily="2" charset="-79"/>
                <a:cs typeface="Aharoni" pitchFamily="2" charset="-79"/>
              </a:rPr>
              <a:t>Rzeczpospolita</a:t>
            </a:r>
            <a:r>
              <a:rPr lang="en-US" sz="1600" i="1" dirty="0">
                <a:latin typeface="Aharoni" pitchFamily="2" charset="-79"/>
                <a:cs typeface="Aharoni" pitchFamily="2" charset="-79"/>
              </a:rPr>
              <a:t> </a:t>
            </a:r>
            <a:r>
              <a:rPr lang="en-US" sz="1600" i="1" dirty="0" err="1">
                <a:latin typeface="Aharoni" pitchFamily="2" charset="-79"/>
                <a:cs typeface="Aharoni" pitchFamily="2" charset="-79"/>
              </a:rPr>
              <a:t>Polska</a:t>
            </a:r>
            <a:r>
              <a:rPr lang="en-US" sz="1600" dirty="0">
                <a:latin typeface="Aharoni" pitchFamily="2" charset="-79"/>
                <a:cs typeface="Aharoni" pitchFamily="2" charset="-79"/>
              </a:rPr>
              <a:t>). It reaffirmed its independence after a series of </a:t>
            </a:r>
            <a:r>
              <a:rPr lang="en-US" sz="1600" dirty="0" smtClean="0">
                <a:latin typeface="Aharoni" pitchFamily="2" charset="-79"/>
                <a:cs typeface="Aharoni" pitchFamily="2" charset="-79"/>
              </a:rPr>
              <a:t>military </a:t>
            </a:r>
            <a:r>
              <a:rPr lang="en-US" sz="1600" dirty="0">
                <a:latin typeface="Aharoni" pitchFamily="2" charset="-79"/>
                <a:cs typeface="Aharoni" pitchFamily="2" charset="-79"/>
              </a:rPr>
              <a:t>conflicts, the most notable being the Polish–Soviet War (1919–21) when Poland inflicted a crushing defeat on the Red Army at the Battle of Warsaw, an event which is considered to have halted the advance of Communism into Europe and forced </a:t>
            </a:r>
            <a:r>
              <a:rPr lang="en-US" sz="1600" dirty="0" smtClean="0">
                <a:latin typeface="Aharoni" pitchFamily="2" charset="-79"/>
                <a:cs typeface="Aharoni" pitchFamily="2" charset="-79"/>
              </a:rPr>
              <a:t>Vladimir Lenin</a:t>
            </a:r>
            <a:r>
              <a:rPr lang="en-US" sz="1600" dirty="0">
                <a:latin typeface="Aharoni" pitchFamily="2" charset="-79"/>
                <a:cs typeface="Aharoni" pitchFamily="2" charset="-79"/>
              </a:rPr>
              <a:t> to rethink his objective of achieving global socialism. The event is often referred to as the "Miracle at the Vistula</a:t>
            </a:r>
            <a:r>
              <a:rPr lang="en-US" sz="1600" dirty="0" smtClean="0">
                <a:latin typeface="Aharoni" pitchFamily="2" charset="-79"/>
                <a:cs typeface="Aharoni" pitchFamily="2" charset="-79"/>
              </a:rPr>
              <a:t>"</a:t>
            </a:r>
            <a:endParaRPr lang="ro-RO" sz="1600" dirty="0">
              <a:latin typeface="Aharoni" pitchFamily="2" charset="-79"/>
              <a:cs typeface="Aharoni" pitchFamily="2" charset="-79"/>
            </a:endParaRPr>
          </a:p>
        </p:txBody>
      </p:sp>
      <p:pic>
        <p:nvPicPr>
          <p:cNvPr id="3074" name="Picture 2" descr="https://upload.wikimedia.org/wikipedia/commons/thumb/3/3a/Jozef_Pilsudski.jpg/170px-Jozef_Pilsudsk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7192" y="1340768"/>
            <a:ext cx="3096344" cy="48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770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 calcmode="lin" valueType="num">
                                      <p:cBhvr>
                                        <p:cTn id="17" dur="500" fill="hold"/>
                                        <p:tgtEl>
                                          <p:spTgt spid="3074"/>
                                        </p:tgtEl>
                                        <p:attrNameLst>
                                          <p:attrName>ppt_w</p:attrName>
                                        </p:attrNameLst>
                                      </p:cBhvr>
                                      <p:tavLst>
                                        <p:tav tm="0">
                                          <p:val>
                                            <p:fltVal val="0"/>
                                          </p:val>
                                        </p:tav>
                                        <p:tav tm="100000">
                                          <p:val>
                                            <p:strVal val="#ppt_w"/>
                                          </p:val>
                                        </p:tav>
                                      </p:tavLst>
                                    </p:anim>
                                    <p:anim calcmode="lin" valueType="num">
                                      <p:cBhvr>
                                        <p:cTn id="18" dur="500" fill="hold"/>
                                        <p:tgtEl>
                                          <p:spTgt spid="3074"/>
                                        </p:tgtEl>
                                        <p:attrNameLst>
                                          <p:attrName>ppt_h</p:attrName>
                                        </p:attrNameLst>
                                      </p:cBhvr>
                                      <p:tavLst>
                                        <p:tav tm="0">
                                          <p:val>
                                            <p:fltVal val="0"/>
                                          </p:val>
                                        </p:tav>
                                        <p:tav tm="100000">
                                          <p:val>
                                            <p:strVal val="#ppt_h"/>
                                          </p:val>
                                        </p:tav>
                                      </p:tavLst>
                                    </p:anim>
                                    <p:animEffect transition="in" filter="fade">
                                      <p:cBhvr>
                                        <p:cTn id="1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82530" y="332656"/>
            <a:ext cx="8229600" cy="1143000"/>
          </a:xfrm>
        </p:spPr>
        <p:txBody>
          <a:bodyPr>
            <a:normAutofit fontScale="90000"/>
          </a:bodyPr>
          <a:lstStyle/>
          <a:p>
            <a:r>
              <a:rPr lang="ro-RO" b="1" dirty="0" err="1">
                <a:effectLst/>
              </a:rPr>
              <a:t>Science</a:t>
            </a:r>
            <a:r>
              <a:rPr lang="ro-RO" b="1" dirty="0">
                <a:effectLst/>
              </a:rPr>
              <a:t> </a:t>
            </a:r>
            <a:r>
              <a:rPr lang="ro-RO" b="1" dirty="0" err="1">
                <a:effectLst/>
              </a:rPr>
              <a:t>and</a:t>
            </a:r>
            <a:r>
              <a:rPr lang="ro-RO" b="1" dirty="0">
                <a:effectLst/>
              </a:rPr>
              <a:t> </a:t>
            </a:r>
            <a:r>
              <a:rPr lang="ro-RO" b="1" dirty="0" err="1">
                <a:effectLst/>
              </a:rPr>
              <a:t>technology</a:t>
            </a:r>
            <a:r>
              <a:rPr lang="ro-RO" b="1" dirty="0">
                <a:effectLst/>
              </a:rPr>
              <a:t/>
            </a:r>
            <a:br>
              <a:rPr lang="ro-RO" b="1" dirty="0">
                <a:effectLst/>
              </a:rPr>
            </a:br>
            <a:endParaRPr lang="ro-RO" dirty="0"/>
          </a:p>
        </p:txBody>
      </p:sp>
      <p:sp>
        <p:nvSpPr>
          <p:cNvPr id="3" name="Substituent conținut 2"/>
          <p:cNvSpPr>
            <a:spLocks noGrp="1"/>
          </p:cNvSpPr>
          <p:nvPr>
            <p:ph idx="1"/>
          </p:nvPr>
        </p:nvSpPr>
        <p:spPr>
          <a:xfrm>
            <a:off x="4139952" y="836712"/>
            <a:ext cx="4762872" cy="5832648"/>
          </a:xfrm>
        </p:spPr>
        <p:txBody>
          <a:bodyPr>
            <a:noAutofit/>
          </a:bodyPr>
          <a:lstStyle/>
          <a:p>
            <a:r>
              <a:rPr lang="en-US" sz="1800" dirty="0"/>
              <a:t>Over the course of history, the Polish people have made considerable contributions in the fields of science, technology and mathematics</a:t>
            </a:r>
            <a:r>
              <a:rPr lang="en-US" sz="1800" dirty="0" smtClean="0"/>
              <a:t>.</a:t>
            </a:r>
            <a:r>
              <a:rPr lang="en-US" sz="1800" dirty="0"/>
              <a:t> Perhaps the most renowned Pole to support this theory was </a:t>
            </a:r>
            <a:r>
              <a:rPr lang="en-US" sz="1800" dirty="0" err="1"/>
              <a:t>Nicolaus</a:t>
            </a:r>
            <a:r>
              <a:rPr lang="en-US" sz="1800" dirty="0"/>
              <a:t> Copernicus (</a:t>
            </a:r>
            <a:r>
              <a:rPr lang="en-US" sz="1800" i="1" dirty="0" err="1"/>
              <a:t>Mikołaj</a:t>
            </a:r>
            <a:r>
              <a:rPr lang="en-US" sz="1800" i="1" dirty="0"/>
              <a:t> </a:t>
            </a:r>
            <a:r>
              <a:rPr lang="en-US" sz="1800" i="1" dirty="0" err="1"/>
              <a:t>Kopernik</a:t>
            </a:r>
            <a:r>
              <a:rPr lang="en-US" sz="1800" dirty="0"/>
              <a:t>), who triggered the Copernican Revolution by placing the Sun rather than </a:t>
            </a:r>
            <a:r>
              <a:rPr lang="en-US" sz="1800" dirty="0" smtClean="0"/>
              <a:t>the  Earth </a:t>
            </a:r>
            <a:r>
              <a:rPr lang="en-US" sz="1800" dirty="0"/>
              <a:t>at the center of the universe</a:t>
            </a:r>
            <a:r>
              <a:rPr lang="en-US" sz="1800" dirty="0" smtClean="0"/>
              <a:t>.</a:t>
            </a:r>
            <a:r>
              <a:rPr lang="en-US" sz="1800" dirty="0"/>
              <a:t> He also derived a </a:t>
            </a:r>
            <a:r>
              <a:rPr lang="en-US" sz="1800" dirty="0" smtClean="0"/>
              <a:t>quantity </a:t>
            </a:r>
            <a:r>
              <a:rPr lang="en-US" sz="1800" dirty="0"/>
              <a:t>theory of money, which made him a pioneer of economics. Copernicus' achievements and discoveries are considered the basis of Polish culture and cultural identity</a:t>
            </a:r>
            <a:r>
              <a:rPr lang="en-US" sz="1800" dirty="0" smtClean="0"/>
              <a:t>.</a:t>
            </a:r>
            <a:r>
              <a:rPr lang="en-US" sz="1800" dirty="0"/>
              <a:t> </a:t>
            </a:r>
          </a:p>
        </p:txBody>
      </p:sp>
      <p:pic>
        <p:nvPicPr>
          <p:cNvPr id="5122" name="Picture 2" descr="https://upload.wikimedia.org/wikipedia/commons/thumb/7/71/Marie_Curie_c1920.png/150px-Marie_Curie_c192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037068"/>
            <a:ext cx="3237090"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617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5122"/>
                                        </p:tgtEl>
                                        <p:attrNameLst>
                                          <p:attrName>style.visibility</p:attrName>
                                        </p:attrNameLst>
                                      </p:cBhvr>
                                      <p:to>
                                        <p:strVal val="visible"/>
                                      </p:to>
                                    </p:set>
                                    <p:animEffect transition="in" filter="circle(in)">
                                      <p:cBhvr>
                                        <p:cTn id="19"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355976" y="-30297"/>
            <a:ext cx="3528392" cy="1259632"/>
          </a:xfrm>
        </p:spPr>
        <p:txBody>
          <a:bodyPr>
            <a:normAutofit/>
          </a:bodyPr>
          <a:lstStyle/>
          <a:p>
            <a:r>
              <a:rPr lang="en-US" dirty="0" smtClean="0"/>
              <a:t>Tourism</a:t>
            </a:r>
            <a:endParaRPr lang="ro-RO" dirty="0"/>
          </a:p>
        </p:txBody>
      </p:sp>
      <p:sp>
        <p:nvSpPr>
          <p:cNvPr id="3" name="Substituent conținut 2"/>
          <p:cNvSpPr>
            <a:spLocks noGrp="1"/>
          </p:cNvSpPr>
          <p:nvPr>
            <p:ph idx="1"/>
          </p:nvPr>
        </p:nvSpPr>
        <p:spPr>
          <a:xfrm>
            <a:off x="179512" y="620688"/>
            <a:ext cx="4176464" cy="4615725"/>
          </a:xfrm>
        </p:spPr>
        <p:txBody>
          <a:bodyPr>
            <a:noAutofit/>
          </a:bodyPr>
          <a:lstStyle/>
          <a:p>
            <a:r>
              <a:rPr lang="en-US" sz="1400" dirty="0"/>
              <a:t>Poland experienced an increase in the number of tourists after joining the European Union in 2004</a:t>
            </a:r>
            <a:r>
              <a:rPr lang="en-US" sz="1400" dirty="0" smtClean="0"/>
              <a:t>.</a:t>
            </a:r>
            <a:r>
              <a:rPr lang="en-US" sz="1400" dirty="0"/>
              <a:t> Tourism contributes significantly to the overall economy and makes up a relatively large proportion of the country's service market</a:t>
            </a:r>
            <a:r>
              <a:rPr lang="en-US" sz="1400" dirty="0" smtClean="0"/>
              <a:t>.</a:t>
            </a:r>
            <a:endParaRPr lang="en-US" sz="1400" dirty="0"/>
          </a:p>
          <a:p>
            <a:r>
              <a:rPr lang="en-US" sz="1400" dirty="0"/>
              <a:t>Tourist attractions in Poland vary, from the mountains in the south to the sandy beaches in the north, with a trail of nearly every architectural style. The most visited city is </a:t>
            </a:r>
            <a:r>
              <a:rPr lang="en-US" sz="1400" dirty="0" err="1"/>
              <a:t>Kraków</a:t>
            </a:r>
            <a:r>
              <a:rPr lang="en-US" sz="1400" dirty="0"/>
              <a:t>, which was the former capital of Poland and serves as a relic of Polish Golden Age of Renaissance. </a:t>
            </a:r>
            <a:r>
              <a:rPr lang="en-US" sz="1400" dirty="0" err="1"/>
              <a:t>Kraków</a:t>
            </a:r>
            <a:r>
              <a:rPr lang="en-US" sz="1400" dirty="0"/>
              <a:t> also held royal coronations of most Polish kings. Among other notable sites in the country is </a:t>
            </a:r>
            <a:r>
              <a:rPr lang="en-US" sz="1400" dirty="0" err="1"/>
              <a:t>Wrocław</a:t>
            </a:r>
            <a:r>
              <a:rPr lang="en-US" sz="1400" dirty="0"/>
              <a:t>, one of the oldest cities in Poland. </a:t>
            </a:r>
            <a:r>
              <a:rPr lang="en-US" sz="1400" dirty="0" err="1"/>
              <a:t>Wrocław</a:t>
            </a:r>
            <a:r>
              <a:rPr lang="en-US" sz="1400" dirty="0"/>
              <a:t> possesses a huge market square with two city halls, as well as the oldest Zoological Gardens with one of the </a:t>
            </a:r>
            <a:r>
              <a:rPr lang="en-US" sz="1400" dirty="0" smtClean="0"/>
              <a:t>world's </a:t>
            </a:r>
            <a:r>
              <a:rPr lang="en-US" sz="1400" dirty="0"/>
              <a:t>largest number of animal species and is famous for its dwarfs. The Polish capital Warsaw and its historical Old Town were entirely reconstructed after wartime destruction</a:t>
            </a:r>
            <a:r>
              <a:rPr lang="en-US" sz="1400" dirty="0" smtClean="0"/>
              <a:t>.</a:t>
            </a:r>
            <a:r>
              <a:rPr lang="en-US" sz="1400" dirty="0"/>
              <a:t> Other cities attracting tourists include </a:t>
            </a:r>
            <a:r>
              <a:rPr lang="en-US" sz="1400" dirty="0" err="1"/>
              <a:t>Gdańsk</a:t>
            </a:r>
            <a:r>
              <a:rPr lang="en-US" sz="1400" dirty="0"/>
              <a:t>, </a:t>
            </a:r>
            <a:r>
              <a:rPr lang="en-US" sz="1400" dirty="0" err="1"/>
              <a:t>Poznań</a:t>
            </a:r>
            <a:r>
              <a:rPr lang="en-US" sz="1400" dirty="0"/>
              <a:t>, Szczecin, Lublin, </a:t>
            </a:r>
            <a:r>
              <a:rPr lang="en-US" sz="1400" dirty="0" err="1"/>
              <a:t>Toruń</a:t>
            </a:r>
            <a:r>
              <a:rPr lang="en-US" sz="1400" dirty="0"/>
              <a:t> and the historic site of the German Auschwitz concentration camp in </a:t>
            </a:r>
            <a:r>
              <a:rPr lang="en-US" sz="1400" dirty="0" err="1"/>
              <a:t>Oświęcim</a:t>
            </a:r>
            <a:endParaRPr lang="en-US" sz="1400" dirty="0"/>
          </a:p>
          <a:p>
            <a:endParaRPr lang="ro-RO" sz="1400" dirty="0"/>
          </a:p>
        </p:txBody>
      </p:sp>
      <p:pic>
        <p:nvPicPr>
          <p:cNvPr id="1026" name="Picture 2" descr="https://upload.wikimedia.org/wikipedia/commons/thumb/8/80/MWP_1830_Arsenal.jpg/220px-MWP_1830_Arsen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1412776"/>
            <a:ext cx="3967708" cy="49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2695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6" presetClass="entr" presetSubtype="16"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in)">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0" presetClass="entr" presetSubtype="0"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fade">
                                      <p:cBhvr>
                                        <p:cTn id="21" dur="800" decel="100000"/>
                                        <p:tgtEl>
                                          <p:spTgt spid="1026"/>
                                        </p:tgtEl>
                                      </p:cBhvr>
                                    </p:animEffect>
                                    <p:anim calcmode="lin" valueType="num">
                                      <p:cBhvr>
                                        <p:cTn id="22" dur="800" decel="100000" fill="hold"/>
                                        <p:tgtEl>
                                          <p:spTgt spid="1026"/>
                                        </p:tgtEl>
                                        <p:attrNameLst>
                                          <p:attrName>style.rotation</p:attrName>
                                        </p:attrNameLst>
                                      </p:cBhvr>
                                      <p:tavLst>
                                        <p:tav tm="0">
                                          <p:val>
                                            <p:fltVal val="-90"/>
                                          </p:val>
                                        </p:tav>
                                        <p:tav tm="100000">
                                          <p:val>
                                            <p:fltVal val="0"/>
                                          </p:val>
                                        </p:tav>
                                      </p:tavLst>
                                    </p:anim>
                                    <p:anim calcmode="lin" valueType="num">
                                      <p:cBhvr>
                                        <p:cTn id="23" dur="800" decel="100000" fill="hold"/>
                                        <p:tgtEl>
                                          <p:spTgt spid="1026"/>
                                        </p:tgtEl>
                                        <p:attrNameLst>
                                          <p:attrName>ppt_x</p:attrName>
                                        </p:attrNameLst>
                                      </p:cBhvr>
                                      <p:tavLst>
                                        <p:tav tm="0">
                                          <p:val>
                                            <p:strVal val="#ppt_x+0.4"/>
                                          </p:val>
                                        </p:tav>
                                        <p:tav tm="100000">
                                          <p:val>
                                            <p:strVal val="#ppt_x-0.05"/>
                                          </p:val>
                                        </p:tav>
                                      </p:tavLst>
                                    </p:anim>
                                    <p:anim calcmode="lin" valueType="num">
                                      <p:cBhvr>
                                        <p:cTn id="24" dur="800" decel="100000" fill="hold"/>
                                        <p:tgtEl>
                                          <p:spTgt spid="1026"/>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1026"/>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102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644008" y="253536"/>
            <a:ext cx="4042792" cy="1143000"/>
          </a:xfrm>
        </p:spPr>
        <p:txBody>
          <a:bodyPr/>
          <a:lstStyle/>
          <a:p>
            <a:r>
              <a:rPr lang="ro-RO" b="1" dirty="0" err="1">
                <a:effectLst/>
              </a:rPr>
              <a:t>Biodiversity</a:t>
            </a:r>
            <a:endParaRPr lang="ro-RO" b="1" dirty="0">
              <a:effectLst/>
            </a:endParaRPr>
          </a:p>
        </p:txBody>
      </p:sp>
      <p:sp>
        <p:nvSpPr>
          <p:cNvPr id="3" name="Substituent conținut 2"/>
          <p:cNvSpPr>
            <a:spLocks noGrp="1"/>
          </p:cNvSpPr>
          <p:nvPr>
            <p:ph idx="1"/>
          </p:nvPr>
        </p:nvSpPr>
        <p:spPr>
          <a:xfrm>
            <a:off x="539552" y="188640"/>
            <a:ext cx="3898776" cy="5023123"/>
          </a:xfrm>
        </p:spPr>
        <p:txBody>
          <a:bodyPr>
            <a:noAutofit/>
          </a:bodyPr>
          <a:lstStyle/>
          <a:p>
            <a:r>
              <a:rPr lang="en-US" sz="1600" dirty="0" err="1"/>
              <a:t>Phytogeographically</a:t>
            </a:r>
            <a:r>
              <a:rPr lang="en-US" sz="1600" dirty="0"/>
              <a:t>, Poland belongs to the Central European province of the </a:t>
            </a:r>
            <a:r>
              <a:rPr lang="en-US" sz="1600" dirty="0" err="1"/>
              <a:t>Circumboreal</a:t>
            </a:r>
            <a:r>
              <a:rPr lang="en-US" sz="1600" dirty="0"/>
              <a:t> Region within the Boreal Kingdom. According to the World Wide Fund for Nature, the territory of Poland belongs to three Palearctic </a:t>
            </a:r>
            <a:r>
              <a:rPr lang="en-US" sz="1600" dirty="0" err="1"/>
              <a:t>Ecoregions</a:t>
            </a:r>
            <a:r>
              <a:rPr lang="en-US" sz="1600" dirty="0"/>
              <a:t> of the continental forest spanning Central and Northern European temperate broadleaf and mixed forest </a:t>
            </a:r>
            <a:r>
              <a:rPr lang="en-US" sz="1600" dirty="0" err="1"/>
              <a:t>ecoregions</a:t>
            </a:r>
            <a:r>
              <a:rPr lang="en-US" sz="1600" dirty="0"/>
              <a:t> as well as the Carpathian </a:t>
            </a:r>
            <a:r>
              <a:rPr lang="en-US" sz="1600" dirty="0" err="1" smtClean="0"/>
              <a:t>montane</a:t>
            </a:r>
            <a:r>
              <a:rPr lang="en-US" sz="1600" dirty="0"/>
              <a:t> conifer forest.</a:t>
            </a:r>
          </a:p>
          <a:p>
            <a:r>
              <a:rPr lang="en-US" sz="1600" dirty="0"/>
              <a:t>Many animals that have since died out in other parts of Europe still survive in Poland, such as the wisent in the ancient woodland of the </a:t>
            </a:r>
            <a:r>
              <a:rPr lang="en-US" sz="1600" dirty="0" err="1"/>
              <a:t>Białowieża</a:t>
            </a:r>
            <a:r>
              <a:rPr lang="en-US" sz="1600" dirty="0"/>
              <a:t> </a:t>
            </a:r>
            <a:r>
              <a:rPr lang="en-US" sz="1600" dirty="0" smtClean="0"/>
              <a:t>Forest</a:t>
            </a:r>
            <a:r>
              <a:rPr lang="en-US" sz="1600" dirty="0"/>
              <a:t> and in </a:t>
            </a:r>
            <a:r>
              <a:rPr lang="en-US" sz="1600" dirty="0" err="1"/>
              <a:t>Podlaskie</a:t>
            </a:r>
            <a:r>
              <a:rPr lang="en-US" sz="1600" dirty="0"/>
              <a:t>. Other such species include the brown bear in </a:t>
            </a:r>
            <a:r>
              <a:rPr lang="en-US" sz="1600" dirty="0" err="1"/>
              <a:t>Białowieża</a:t>
            </a:r>
            <a:r>
              <a:rPr lang="en-US" sz="1600" dirty="0"/>
              <a:t>, in the </a:t>
            </a:r>
            <a:r>
              <a:rPr lang="en-US" sz="1600" dirty="0" err="1"/>
              <a:t>Tatras</a:t>
            </a:r>
            <a:r>
              <a:rPr lang="en-US" sz="1600" dirty="0"/>
              <a:t>, and in the Beskids, the gray </a:t>
            </a:r>
            <a:r>
              <a:rPr lang="en-US" sz="1600" dirty="0" smtClean="0"/>
              <a:t>wolf and </a:t>
            </a:r>
            <a:r>
              <a:rPr lang="en-US" sz="1600" dirty="0"/>
              <a:t>the Eurasian lynx in various forests, the moose in northern Poland, and the beaver in Masuria, Pomerania, and </a:t>
            </a:r>
            <a:r>
              <a:rPr lang="en-US" sz="1600" dirty="0" err="1" smtClean="0"/>
              <a:t>Podlaskie</a:t>
            </a:r>
            <a:r>
              <a:rPr lang="en-US" sz="1600" dirty="0" smtClean="0"/>
              <a:t>.</a:t>
            </a:r>
            <a:endParaRPr lang="en-US" sz="1600" dirty="0"/>
          </a:p>
        </p:txBody>
      </p:sp>
      <p:pic>
        <p:nvPicPr>
          <p:cNvPr id="3074" name="Picture 2" descr="https://upload.wikimedia.org/wikipedia/commons/thumb/2/29/Bia%C5%82owieski_Park_Narodowy03_23a.jpg/220px-Bia%C5%82owieski_Park_Narodowy03_23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1432159"/>
            <a:ext cx="3463652" cy="223224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upload.wikimedia.org/wikipedia/commons/thumb/f/fb/White_Stork_%28Ciconia_ciconia%29%2C_Zajki_meadows%2C_Eastern_Poland.jpg/220px-White_Stork_%28Ciconia_ciconia%29%2C_Zajki_meadows%2C_Eastern_Pola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0132" y="3933056"/>
            <a:ext cx="2095500"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285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3074"/>
                                        </p:tgtEl>
                                        <p:attrNameLst>
                                          <p:attrName>style.visibility</p:attrName>
                                        </p:attrNameLst>
                                      </p:cBhvr>
                                      <p:to>
                                        <p:strVal val="visible"/>
                                      </p:to>
                                    </p:set>
                                    <p:animEffect transition="in" filter="circle(in)">
                                      <p:cBhvr>
                                        <p:cTn id="26" dur="2000"/>
                                        <p:tgtEl>
                                          <p:spTgt spid="3074"/>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3076"/>
                                        </p:tgtEl>
                                        <p:attrNameLst>
                                          <p:attrName>style.visibility</p:attrName>
                                        </p:attrNameLst>
                                      </p:cBhvr>
                                      <p:to>
                                        <p:strVal val="visible"/>
                                      </p:to>
                                    </p:set>
                                    <p:animEffect transition="in" filter="circle(in)">
                                      <p:cBhvr>
                                        <p:cTn id="31" dur="2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2340768" y="-315416"/>
            <a:ext cx="8229600" cy="1143000"/>
          </a:xfrm>
        </p:spPr>
        <p:txBody>
          <a:bodyPr/>
          <a:lstStyle/>
          <a:p>
            <a:r>
              <a:rPr lang="en-US" dirty="0" smtClean="0"/>
              <a:t>Military</a:t>
            </a:r>
            <a:endParaRPr lang="ro-RO" dirty="0"/>
          </a:p>
        </p:txBody>
      </p:sp>
      <p:sp>
        <p:nvSpPr>
          <p:cNvPr id="3" name="Substituent conținut 2"/>
          <p:cNvSpPr>
            <a:spLocks noGrp="1"/>
          </p:cNvSpPr>
          <p:nvPr>
            <p:ph idx="1"/>
          </p:nvPr>
        </p:nvSpPr>
        <p:spPr>
          <a:xfrm>
            <a:off x="30801" y="908720"/>
            <a:ext cx="6696744" cy="4742304"/>
          </a:xfrm>
        </p:spPr>
        <p:txBody>
          <a:bodyPr>
            <a:normAutofit fontScale="70000" lnSpcReduction="20000"/>
          </a:bodyPr>
          <a:lstStyle/>
          <a:p>
            <a:r>
              <a:rPr lang="en-US" dirty="0"/>
              <a:t>The Polish armed forces are composed of five branches: Land Forces (</a:t>
            </a:r>
            <a:r>
              <a:rPr lang="en-US" i="1" dirty="0" err="1"/>
              <a:t>Wojska</a:t>
            </a:r>
            <a:r>
              <a:rPr lang="en-US" i="1" dirty="0"/>
              <a:t> </a:t>
            </a:r>
            <a:r>
              <a:rPr lang="en-US" i="1" dirty="0" err="1"/>
              <a:t>Lądowe</a:t>
            </a:r>
            <a:r>
              <a:rPr lang="en-US" dirty="0"/>
              <a:t>), Navy (</a:t>
            </a:r>
            <a:r>
              <a:rPr lang="en-US" i="1" dirty="0" err="1"/>
              <a:t>Marynarka</a:t>
            </a:r>
            <a:r>
              <a:rPr lang="en-US" i="1" dirty="0"/>
              <a:t> </a:t>
            </a:r>
            <a:r>
              <a:rPr lang="en-US" i="1" dirty="0" err="1"/>
              <a:t>Wojenna</a:t>
            </a:r>
            <a:r>
              <a:rPr lang="en-US" dirty="0"/>
              <a:t>), Air Force (</a:t>
            </a:r>
            <a:r>
              <a:rPr lang="en-US" i="1" dirty="0" err="1"/>
              <a:t>Siły</a:t>
            </a:r>
            <a:r>
              <a:rPr lang="en-US" i="1" dirty="0"/>
              <a:t> </a:t>
            </a:r>
            <a:r>
              <a:rPr lang="en-US" i="1" dirty="0" err="1"/>
              <a:t>Powietrzne</a:t>
            </a:r>
            <a:r>
              <a:rPr lang="en-US" dirty="0"/>
              <a:t>), Special Forces (</a:t>
            </a:r>
            <a:r>
              <a:rPr lang="en-US" i="1" dirty="0" err="1"/>
              <a:t>Wojska</a:t>
            </a:r>
            <a:r>
              <a:rPr lang="en-US" i="1" dirty="0"/>
              <a:t> </a:t>
            </a:r>
            <a:r>
              <a:rPr lang="en-US" i="1" dirty="0" err="1"/>
              <a:t>Specjalne</a:t>
            </a:r>
            <a:r>
              <a:rPr lang="en-US" dirty="0"/>
              <a:t>) and Territorial </a:t>
            </a:r>
            <a:r>
              <a:rPr lang="en-US" dirty="0" err="1"/>
              <a:t>Defence</a:t>
            </a:r>
            <a:r>
              <a:rPr lang="en-US" dirty="0"/>
              <a:t> Force (</a:t>
            </a:r>
            <a:r>
              <a:rPr lang="en-US" i="1" dirty="0" err="1"/>
              <a:t>Wojska</a:t>
            </a:r>
            <a:r>
              <a:rPr lang="en-US" i="1" dirty="0"/>
              <a:t> </a:t>
            </a:r>
            <a:r>
              <a:rPr lang="en-US" i="1" dirty="0" err="1"/>
              <a:t>Obrony</a:t>
            </a:r>
            <a:r>
              <a:rPr lang="en-US" i="1" dirty="0"/>
              <a:t> </a:t>
            </a:r>
            <a:r>
              <a:rPr lang="en-US" i="1" dirty="0" err="1"/>
              <a:t>Terytorialnej</a:t>
            </a:r>
            <a:r>
              <a:rPr lang="en-US" dirty="0"/>
              <a:t>) – a military component of the Polish armed forces created of 2016. Plans call for the force, once fully active, to consist of 53,000 people who will be trained and equipped to counter potential hybrid warfare threats</a:t>
            </a:r>
            <a:r>
              <a:rPr lang="en-US" dirty="0" smtClean="0"/>
              <a:t>.</a:t>
            </a:r>
            <a:r>
              <a:rPr lang="en-US" dirty="0"/>
              <a:t> The military is subordinate to the Minister for National </a:t>
            </a:r>
            <a:r>
              <a:rPr lang="en-US" dirty="0" err="1"/>
              <a:t>Defence</a:t>
            </a:r>
            <a:r>
              <a:rPr lang="en-US" dirty="0"/>
              <a:t>. However, its commander-in-chief is the President of the Republic.</a:t>
            </a:r>
            <a:endParaRPr lang="ro-RO" dirty="0"/>
          </a:p>
        </p:txBody>
      </p:sp>
      <p:pic>
        <p:nvPicPr>
          <p:cNvPr id="4098" name="Picture 2" descr="https://upload.wikimedia.org/wikipedia/commons/thumb/8/81/F-16_Jastrz%C4%85b_%2848%29.jpg/220px-F-16_Jastrz%C4%85b_%2848%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509120"/>
            <a:ext cx="3687332" cy="2117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3441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nodeType="clickEffect">
                                  <p:stCondLst>
                                    <p:cond delay="0"/>
                                  </p:stCondLst>
                                  <p:childTnLst>
                                    <p:set>
                                      <p:cBhvr>
                                        <p:cTn id="18" dur="1" fill="hold">
                                          <p:stCondLst>
                                            <p:cond delay="0"/>
                                          </p:stCondLst>
                                        </p:cTn>
                                        <p:tgtEl>
                                          <p:spTgt spid="4098"/>
                                        </p:tgtEl>
                                        <p:attrNameLst>
                                          <p:attrName>style.visibility</p:attrName>
                                        </p:attrNameLst>
                                      </p:cBhvr>
                                      <p:to>
                                        <p:strVal val="visible"/>
                                      </p:to>
                                    </p:set>
                                    <p:animEffect transition="in" filter="fade">
                                      <p:cBhvr>
                                        <p:cTn id="19" dur="800" decel="100000"/>
                                        <p:tgtEl>
                                          <p:spTgt spid="4098"/>
                                        </p:tgtEl>
                                      </p:cBhvr>
                                    </p:animEffect>
                                    <p:anim calcmode="lin" valueType="num">
                                      <p:cBhvr>
                                        <p:cTn id="20" dur="800" decel="100000" fill="hold"/>
                                        <p:tgtEl>
                                          <p:spTgt spid="4098"/>
                                        </p:tgtEl>
                                        <p:attrNameLst>
                                          <p:attrName>style.rotation</p:attrName>
                                        </p:attrNameLst>
                                      </p:cBhvr>
                                      <p:tavLst>
                                        <p:tav tm="0">
                                          <p:val>
                                            <p:fltVal val="-90"/>
                                          </p:val>
                                        </p:tav>
                                        <p:tav tm="100000">
                                          <p:val>
                                            <p:fltVal val="0"/>
                                          </p:val>
                                        </p:tav>
                                      </p:tavLst>
                                    </p:anim>
                                    <p:anim calcmode="lin" valueType="num">
                                      <p:cBhvr>
                                        <p:cTn id="21" dur="800" decel="100000" fill="hold"/>
                                        <p:tgtEl>
                                          <p:spTgt spid="4098"/>
                                        </p:tgtEl>
                                        <p:attrNameLst>
                                          <p:attrName>ppt_x</p:attrName>
                                        </p:attrNameLst>
                                      </p:cBhvr>
                                      <p:tavLst>
                                        <p:tav tm="0">
                                          <p:val>
                                            <p:strVal val="#ppt_x+0.4"/>
                                          </p:val>
                                        </p:tav>
                                        <p:tav tm="100000">
                                          <p:val>
                                            <p:strVal val="#ppt_x-0.05"/>
                                          </p:val>
                                        </p:tav>
                                      </p:tavLst>
                                    </p:anim>
                                    <p:anim calcmode="lin" valueType="num">
                                      <p:cBhvr>
                                        <p:cTn id="22" dur="800" decel="100000" fill="hold"/>
                                        <p:tgtEl>
                                          <p:spTgt spid="4098"/>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5581128" y="260648"/>
            <a:ext cx="8229600" cy="1143000"/>
          </a:xfrm>
        </p:spPr>
        <p:txBody>
          <a:bodyPr/>
          <a:lstStyle/>
          <a:p>
            <a:r>
              <a:rPr lang="en-US" dirty="0" smtClean="0"/>
              <a:t>Art</a:t>
            </a:r>
            <a:endParaRPr lang="ro-RO" dirty="0"/>
          </a:p>
        </p:txBody>
      </p:sp>
      <p:sp>
        <p:nvSpPr>
          <p:cNvPr id="3" name="Substituent conținut 2"/>
          <p:cNvSpPr>
            <a:spLocks noGrp="1"/>
          </p:cNvSpPr>
          <p:nvPr>
            <p:ph idx="1"/>
          </p:nvPr>
        </p:nvSpPr>
        <p:spPr>
          <a:xfrm>
            <a:off x="3347864" y="601792"/>
            <a:ext cx="5166387" cy="6254472"/>
          </a:xfrm>
        </p:spPr>
        <p:txBody>
          <a:bodyPr>
            <a:normAutofit fontScale="70000" lnSpcReduction="20000"/>
          </a:bodyPr>
          <a:lstStyle/>
          <a:p>
            <a:r>
              <a:rPr lang="en-US" dirty="0"/>
              <a:t>Art in Poland has always reflected European trends while maintaining its unique character. The </a:t>
            </a:r>
            <a:r>
              <a:rPr lang="en-US" dirty="0" err="1"/>
              <a:t>Kraków</a:t>
            </a:r>
            <a:r>
              <a:rPr lang="en-US" dirty="0"/>
              <a:t> Academy of Fine Arts, later developed by Jan </a:t>
            </a:r>
            <a:r>
              <a:rPr lang="en-US" dirty="0" err="1"/>
              <a:t>Matejko</a:t>
            </a:r>
            <a:r>
              <a:rPr lang="en-US" dirty="0"/>
              <a:t>, produced monumental portrayals of customs and significant events in Polish history</a:t>
            </a:r>
            <a:r>
              <a:rPr lang="en-US" dirty="0" smtClean="0"/>
              <a:t>.</a:t>
            </a:r>
            <a:r>
              <a:rPr lang="en-US" dirty="0"/>
              <a:t> Other institutions like the Academy of Fine Arts in Warsaw were more innovative and focused on both historical and contemporary styles</a:t>
            </a:r>
            <a:r>
              <a:rPr lang="en-US" dirty="0" smtClean="0"/>
              <a:t>.</a:t>
            </a:r>
            <a:r>
              <a:rPr lang="en-US" dirty="0"/>
              <a:t> In recent years, art academies such as the </a:t>
            </a:r>
            <a:r>
              <a:rPr lang="en-US" dirty="0" err="1"/>
              <a:t>Kraków</a:t>
            </a:r>
            <a:r>
              <a:rPr lang="en-US" dirty="0"/>
              <a:t> School of Art and Fashion Design, Art Academy of Szczecin, University of Fine Arts in </a:t>
            </a:r>
            <a:r>
              <a:rPr lang="en-US" dirty="0" err="1"/>
              <a:t>Poznań</a:t>
            </a:r>
            <a:r>
              <a:rPr lang="en-US" dirty="0"/>
              <a:t> and </a:t>
            </a:r>
            <a:r>
              <a:rPr lang="en-US" dirty="0" err="1"/>
              <a:t>Geppert</a:t>
            </a:r>
            <a:r>
              <a:rPr lang="en-US" dirty="0"/>
              <a:t> Academy of Fine Arts in </a:t>
            </a:r>
            <a:r>
              <a:rPr lang="en-US" dirty="0" err="1"/>
              <a:t>Wrocław</a:t>
            </a:r>
            <a:r>
              <a:rPr lang="en-US" dirty="0"/>
              <a:t> gained much recognition.</a:t>
            </a:r>
            <a:endParaRPr lang="ro-RO" dirty="0"/>
          </a:p>
        </p:txBody>
      </p:sp>
      <p:pic>
        <p:nvPicPr>
          <p:cNvPr id="5122" name="Picture 2" descr="https://upload.wikimedia.org/wikipedia/commons/thumb/e/e1/The_Lady_with_an_Ermine.jpg/180px-The_Lady_with_an_Ermi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132856"/>
            <a:ext cx="2520280" cy="3290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084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5122"/>
                                        </p:tgtEl>
                                        <p:attrNameLst>
                                          <p:attrName>style.visibility</p:attrName>
                                        </p:attrNameLst>
                                      </p:cBhvr>
                                      <p:to>
                                        <p:strVal val="visible"/>
                                      </p:to>
                                    </p:set>
                                    <p:anim calcmode="lin" valueType="num">
                                      <p:cBhvr additive="base">
                                        <p:cTn id="20" dur="500" fill="hold"/>
                                        <p:tgtEl>
                                          <p:spTgt spid="5122"/>
                                        </p:tgtEl>
                                        <p:attrNameLst>
                                          <p:attrName>ppt_x</p:attrName>
                                        </p:attrNameLst>
                                      </p:cBhvr>
                                      <p:tavLst>
                                        <p:tav tm="0">
                                          <p:val>
                                            <p:strVal val="#ppt_x"/>
                                          </p:val>
                                        </p:tav>
                                        <p:tav tm="100000">
                                          <p:val>
                                            <p:strVal val="#ppt_x"/>
                                          </p:val>
                                        </p:tav>
                                      </p:tavLst>
                                    </p:anim>
                                    <p:anim calcmode="lin" valueType="num">
                                      <p:cBhvr additive="base">
                                        <p:cTn id="21"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jă">
  <a:themeElements>
    <a:clrScheme name="Forjă">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rjă">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rjă">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64</TotalTime>
  <Words>139</Words>
  <Application>Microsoft Office PowerPoint</Application>
  <PresentationFormat>On-screen Show (4:3)</PresentationFormat>
  <Paragraphs>26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Aharoni</vt:lpstr>
      <vt:lpstr>Rockwell</vt:lpstr>
      <vt:lpstr>Wingdings 2</vt:lpstr>
      <vt:lpstr>Forjă</vt:lpstr>
      <vt:lpstr>Poland</vt:lpstr>
      <vt:lpstr>People </vt:lpstr>
      <vt:lpstr>Geography </vt:lpstr>
      <vt:lpstr>Reconstruction</vt:lpstr>
      <vt:lpstr>Science and technology </vt:lpstr>
      <vt:lpstr>Tourism</vt:lpstr>
      <vt:lpstr>Biodiversity</vt:lpstr>
      <vt:lpstr>Military</vt:lpstr>
      <vt:lpstr>Art</vt:lpstr>
      <vt:lpstr>Cinema</vt:lpstr>
      <vt:lpstr>Credits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Poland</dc:title>
  <dc:creator>elev</dc:creator>
  <cp:lastModifiedBy>Daniela</cp:lastModifiedBy>
  <cp:revision>12</cp:revision>
  <dcterms:created xsi:type="dcterms:W3CDTF">2019-01-29T13:06:59Z</dcterms:created>
  <dcterms:modified xsi:type="dcterms:W3CDTF">2019-01-30T18:55:42Z</dcterms:modified>
</cp:coreProperties>
</file>