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1" r:id="rId2"/>
    <p:sldId id="256" r:id="rId3"/>
    <p:sldId id="257" r:id="rId4"/>
    <p:sldId id="279" r:id="rId5"/>
    <p:sldId id="274" r:id="rId6"/>
    <p:sldId id="267" r:id="rId7"/>
    <p:sldId id="277" r:id="rId8"/>
    <p:sldId id="269" r:id="rId9"/>
    <p:sldId id="260" r:id="rId10"/>
    <p:sldId id="280" r:id="rId11"/>
    <p:sldId id="278" r:id="rId12"/>
    <p:sldId id="258" r:id="rId13"/>
    <p:sldId id="271" r:id="rId14"/>
    <p:sldId id="283" r:id="rId15"/>
    <p:sldId id="259" r:id="rId16"/>
    <p:sldId id="272" r:id="rId17"/>
    <p:sldId id="26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B1485-541F-4CAA-9560-9524429B117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B1485-541F-4CAA-9560-9524429B117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0B1485-541F-4CAA-9560-9524429B117B}" type="slidenum">
              <a:rPr lang="en-US" smtClean="0"/>
              <a:pPr/>
              <a:t>‹#›</a:t>
            </a:fld>
            <a:endParaRPr lang="en-US"/>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0DAE1AD-917E-4D95-B2DD-F0B2037537EE}" type="datetimeFigureOut">
              <a:rPr lang="en-US" smtClean="0"/>
              <a:pPr/>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B1485-541F-4CAA-9560-9524429B117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30DAE1AD-917E-4D95-B2DD-F0B2037537EE}" type="datetimeFigureOut">
              <a:rPr lang="en-US" smtClean="0"/>
              <a:pPr/>
              <a:t>11/15/2019</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00B1485-541F-4CAA-9560-9524429B11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30DAE1AD-917E-4D95-B2DD-F0B2037537EE}" type="datetimeFigureOut">
              <a:rPr lang="en-US" smtClean="0"/>
              <a:pPr/>
              <a:t>11/15/2019</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E00B1485-541F-4CAA-9560-9524429B117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edge/>
  </p:transition>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785" indent="-320040" algn="l" rtl="0" eaLnBrk="1" latinLnBrk="0" hangingPunct="1">
        <a:spcBef>
          <a:spcPts val="0"/>
        </a:spcBef>
        <a:buClr>
          <a:schemeClr val="accent1"/>
        </a:buClr>
        <a:buSzPct val="80000"/>
        <a:buFont typeface="Wingdings 2" panose="05020102010507070707"/>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panose="05000000000000000000"/>
        <a:buChar char=""/>
        <a:defRPr kumimoji="0" sz="2800" kern="1200">
          <a:solidFill>
            <a:schemeClr val="tx1"/>
          </a:solidFill>
          <a:latin typeface="+mn-lt"/>
          <a:ea typeface="+mn-ea"/>
          <a:cs typeface="+mn-cs"/>
        </a:defRPr>
      </a:lvl2pPr>
      <a:lvl3pPr marL="996950" indent="-228600" algn="l" rtl="0" eaLnBrk="1" latinLnBrk="0" hangingPunct="1">
        <a:spcBef>
          <a:spcPct val="20000"/>
        </a:spcBef>
        <a:buClr>
          <a:schemeClr val="accent3"/>
        </a:buClr>
        <a:buFont typeface="Arial" panose="020B0604020202020204"/>
        <a:buChar char="▪"/>
        <a:defRPr kumimoji="0" sz="2400" kern="1200">
          <a:solidFill>
            <a:schemeClr val="tx1"/>
          </a:solidFill>
          <a:latin typeface="+mn-lt"/>
          <a:ea typeface="+mn-ea"/>
          <a:cs typeface="+mn-cs"/>
        </a:defRPr>
      </a:lvl3pPr>
      <a:lvl4pPr marL="1216025" indent="-182880" algn="l" rtl="0" eaLnBrk="1" latinLnBrk="0" hangingPunct="1">
        <a:spcBef>
          <a:spcPct val="20000"/>
        </a:spcBef>
        <a:buClr>
          <a:schemeClr val="accent4"/>
        </a:buClr>
        <a:buFont typeface="Arial" panose="020B0604020202020204"/>
        <a:buChar char="▪"/>
        <a:defRPr kumimoji="0" sz="2000" kern="1200">
          <a:solidFill>
            <a:schemeClr val="tx1"/>
          </a:solidFill>
          <a:latin typeface="+mn-lt"/>
          <a:ea typeface="+mn-ea"/>
          <a:cs typeface="+mn-cs"/>
        </a:defRPr>
      </a:lvl4pPr>
      <a:lvl5pPr marL="1426210" indent="-182880" algn="l" rtl="0" eaLnBrk="1" latinLnBrk="0" hangingPunct="1">
        <a:spcBef>
          <a:spcPct val="20000"/>
        </a:spcBef>
        <a:buClr>
          <a:schemeClr val="accent5"/>
        </a:buClr>
        <a:buFont typeface="Wingdings 3" panose="05040102010807070707"/>
        <a:buChar char=""/>
        <a:defRPr kumimoji="0" lang="en-US" sz="2000" kern="1200" smtClean="0">
          <a:solidFill>
            <a:schemeClr val="tx1"/>
          </a:solidFill>
          <a:latin typeface="+mn-lt"/>
          <a:ea typeface="+mn-ea"/>
          <a:cs typeface="+mn-cs"/>
        </a:defRPr>
      </a:lvl5pPr>
      <a:lvl6pPr marL="1627505" indent="-182880" algn="l" rtl="0" eaLnBrk="1" latinLnBrk="0" hangingPunct="1">
        <a:spcBef>
          <a:spcPct val="20000"/>
        </a:spcBef>
        <a:buClr>
          <a:schemeClr val="accent6"/>
        </a:buClr>
        <a:buSzPct val="100000"/>
        <a:buFont typeface="Wingdings 2" panose="05020102010507070707"/>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panose="05020102010507070707"/>
        <a:buChar char=""/>
        <a:defRPr kumimoji="0" sz="1800" kern="1200">
          <a:solidFill>
            <a:schemeClr val="tx1"/>
          </a:solidFill>
          <a:latin typeface="+mn-lt"/>
          <a:ea typeface="+mn-ea"/>
          <a:cs typeface="+mn-cs"/>
        </a:defRPr>
      </a:lvl7pPr>
      <a:lvl8pPr marL="2030095" indent="-182880" algn="l" rtl="0" eaLnBrk="1" latinLnBrk="0" hangingPunct="1">
        <a:spcBef>
          <a:spcPct val="20000"/>
        </a:spcBef>
        <a:buClr>
          <a:schemeClr val="accent2"/>
        </a:buClr>
        <a:buFont typeface="Wingdings 2" panose="05020102010507070707" pitchFamily="18" charset="2"/>
        <a:buChar char=""/>
        <a:defRPr kumimoji="0" sz="1800" kern="1200">
          <a:solidFill>
            <a:schemeClr val="tx1"/>
          </a:solidFill>
          <a:latin typeface="+mn-lt"/>
          <a:ea typeface="+mn-ea"/>
          <a:cs typeface="+mn-cs"/>
        </a:defRPr>
      </a:lvl8pPr>
      <a:lvl9pPr marL="2231390" indent="-182880" algn="l" rtl="0" eaLnBrk="1" latinLnBrk="0" hangingPunct="1">
        <a:spcBef>
          <a:spcPct val="20000"/>
        </a:spcBef>
        <a:buClr>
          <a:schemeClr val="accent3"/>
        </a:buClr>
        <a:buFont typeface="Wingdings 2" panose="05020102010507070707"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95400" y="0"/>
            <a:ext cx="6611056" cy="68580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a:t>International compnies</a:t>
            </a:r>
          </a:p>
        </p:txBody>
      </p:sp>
      <p:sp>
        <p:nvSpPr>
          <p:cNvPr id="3" name="Text Placeholder 2"/>
          <p:cNvSpPr>
            <a:spLocks noGrp="1"/>
          </p:cNvSpPr>
          <p:nvPr>
            <p:ph type="body" idx="1"/>
          </p:nvPr>
        </p:nvSpPr>
        <p:spPr>
          <a:xfrm>
            <a:off x="457200" y="1699260"/>
            <a:ext cx="8229600" cy="715645"/>
          </a:xfrm>
        </p:spPr>
        <p:txBody>
          <a:bodyPr/>
          <a:lstStyle/>
          <a:p>
            <a:pPr algn="just"/>
            <a:r>
              <a:rPr lang="en-US" sz="2800"/>
              <a:t>Global vs. local fast food</a:t>
            </a:r>
          </a:p>
        </p:txBody>
      </p:sp>
      <p:sp>
        <p:nvSpPr>
          <p:cNvPr id="4" name="Content Placeholder 3"/>
          <p:cNvSpPr>
            <a:spLocks noGrp="1"/>
          </p:cNvSpPr>
          <p:nvPr>
            <p:ph sz="half" idx="2"/>
          </p:nvPr>
        </p:nvSpPr>
        <p:spPr/>
        <p:txBody>
          <a:bodyPr/>
          <a:lstStyle/>
          <a:p>
            <a:r>
              <a:rPr lang="en-US" sz="2600"/>
              <a:t>McDonald's</a:t>
            </a:r>
          </a:p>
          <a:p>
            <a:r>
              <a:rPr lang="en-US" sz="2600"/>
              <a:t>Hesburger</a:t>
            </a:r>
          </a:p>
        </p:txBody>
      </p:sp>
      <p:sp>
        <p:nvSpPr>
          <p:cNvPr id="6" name="Content Placeholder 5"/>
          <p:cNvSpPr>
            <a:spLocks noGrp="1"/>
          </p:cNvSpPr>
          <p:nvPr>
            <p:ph sz="quarter" idx="4"/>
          </p:nvPr>
        </p:nvSpPr>
        <p:spPr/>
        <p:txBody>
          <a:bodyPr/>
          <a:lstStyle/>
          <a:p>
            <a:r>
              <a:rPr lang="en-US" sz="2600"/>
              <a:t>Senoji Kibinin</a:t>
            </a:r>
            <a:r>
              <a:rPr lang="lt-LT" sz="2600"/>
              <a:t>ė</a:t>
            </a:r>
          </a:p>
        </p:txBody>
      </p:sp>
      <p:pic>
        <p:nvPicPr>
          <p:cNvPr id="9" name="Picture 8"/>
          <p:cNvPicPr>
            <a:picLocks noChangeAspect="1"/>
          </p:cNvPicPr>
          <p:nvPr/>
        </p:nvPicPr>
        <p:blipFill>
          <a:blip r:embed="rId2" cstate="print"/>
          <a:srcRect l="14761" r="17218"/>
          <a:stretch>
            <a:fillRect/>
          </a:stretch>
        </p:blipFill>
        <p:spPr>
          <a:xfrm>
            <a:off x="62865" y="4683125"/>
            <a:ext cx="2987675" cy="2042160"/>
          </a:xfrm>
          <a:prstGeom prst="rect">
            <a:avLst/>
          </a:prstGeom>
        </p:spPr>
      </p:pic>
      <p:pic>
        <p:nvPicPr>
          <p:cNvPr id="10" name="Picture 9"/>
          <p:cNvPicPr>
            <a:picLocks noChangeAspect="1"/>
          </p:cNvPicPr>
          <p:nvPr/>
        </p:nvPicPr>
        <p:blipFill>
          <a:blip r:embed="rId3" cstate="print"/>
          <a:stretch>
            <a:fillRect/>
          </a:stretch>
        </p:blipFill>
        <p:spPr>
          <a:xfrm>
            <a:off x="4802505" y="4847590"/>
            <a:ext cx="3131820" cy="1969135"/>
          </a:xfrm>
          <a:prstGeom prst="rect">
            <a:avLst/>
          </a:prstGeom>
        </p:spPr>
      </p:pic>
      <p:pic>
        <p:nvPicPr>
          <p:cNvPr id="11" name="Picture 10"/>
          <p:cNvPicPr>
            <a:picLocks noChangeAspect="1"/>
          </p:cNvPicPr>
          <p:nvPr/>
        </p:nvPicPr>
        <p:blipFill>
          <a:blip r:embed="rId4" cstate="print"/>
          <a:srcRect l="5633" t="6382" r="4618" b="9211"/>
          <a:stretch>
            <a:fillRect/>
          </a:stretch>
        </p:blipFill>
        <p:spPr>
          <a:xfrm>
            <a:off x="6325870" y="3142615"/>
            <a:ext cx="2616835" cy="1704975"/>
          </a:xfrm>
          <a:prstGeom prst="rect">
            <a:avLst/>
          </a:prstGeom>
        </p:spPr>
      </p:pic>
      <p:pic>
        <p:nvPicPr>
          <p:cNvPr id="8" name="Picture 7"/>
          <p:cNvPicPr>
            <a:picLocks noChangeAspect="1"/>
          </p:cNvPicPr>
          <p:nvPr/>
        </p:nvPicPr>
        <p:blipFill>
          <a:blip r:embed="rId5" cstate="print"/>
          <a:stretch>
            <a:fillRect/>
          </a:stretch>
        </p:blipFill>
        <p:spPr>
          <a:xfrm>
            <a:off x="2386330" y="3309620"/>
            <a:ext cx="2416175" cy="1979930"/>
          </a:xfrm>
          <a:prstGeom prst="rect">
            <a:avLst/>
          </a:prstGeom>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a:t>International companies</a:t>
            </a:r>
          </a:p>
        </p:txBody>
      </p:sp>
      <p:sp>
        <p:nvSpPr>
          <p:cNvPr id="3" name="Content Placeholder 2"/>
          <p:cNvSpPr>
            <a:spLocks noGrp="1"/>
          </p:cNvSpPr>
          <p:nvPr>
            <p:ph sz="half" idx="1"/>
          </p:nvPr>
        </p:nvSpPr>
        <p:spPr>
          <a:xfrm>
            <a:off x="457200" y="1774190"/>
            <a:ext cx="8035925" cy="4624070"/>
          </a:xfrm>
        </p:spPr>
        <p:txBody>
          <a:bodyPr/>
          <a:lstStyle/>
          <a:p>
            <a:r>
              <a:rPr lang="en-US" sz="2800"/>
              <a:t>We are going to discuss which companies are the most significant to the Lithuania's economy, explain how this contributes to the country's economy.</a:t>
            </a:r>
          </a:p>
        </p:txBody>
      </p:sp>
      <p:pic>
        <p:nvPicPr>
          <p:cNvPr id="4" name="Content Placeholder 3"/>
          <p:cNvPicPr>
            <a:picLocks noGrp="1" noChangeAspect="1"/>
          </p:cNvPicPr>
          <p:nvPr>
            <p:ph sz="half" idx="2"/>
          </p:nvPr>
        </p:nvPicPr>
        <p:blipFill>
          <a:blip r:embed="rId2" cstate="print"/>
          <a:stretch>
            <a:fillRect/>
          </a:stretch>
        </p:blipFill>
        <p:spPr>
          <a:xfrm>
            <a:off x="847090" y="3985895"/>
            <a:ext cx="3553460" cy="2412365"/>
          </a:xfrm>
          <a:prstGeom prst="rect">
            <a:avLst/>
          </a:prstGeom>
        </p:spPr>
      </p:pic>
      <p:pic>
        <p:nvPicPr>
          <p:cNvPr id="6" name="Picture 5"/>
          <p:cNvPicPr>
            <a:picLocks noChangeAspect="1"/>
          </p:cNvPicPr>
          <p:nvPr/>
        </p:nvPicPr>
        <p:blipFill>
          <a:blip r:embed="rId3" cstate="print"/>
          <a:stretch>
            <a:fillRect/>
          </a:stretch>
        </p:blipFill>
        <p:spPr>
          <a:xfrm>
            <a:off x="4556125" y="3540125"/>
            <a:ext cx="4287520" cy="2858135"/>
          </a:xfrm>
          <a:prstGeom prst="rect">
            <a:avLst/>
          </a:prstGeom>
        </p:spPr>
      </p:pic>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From global to local.</a:t>
            </a:r>
            <a:br>
              <a:rPr lang="en-US" dirty="0" smtClean="0"/>
            </a:br>
            <a:r>
              <a:rPr lang="en-US" dirty="0" smtClean="0"/>
              <a:t>Economical – cultural traditions</a:t>
            </a:r>
            <a:endParaRPr lang="en-US" dirty="0"/>
          </a:p>
        </p:txBody>
      </p:sp>
      <p:sp>
        <p:nvSpPr>
          <p:cNvPr id="3" name="Content Placeholder 2"/>
          <p:cNvSpPr>
            <a:spLocks noGrp="1"/>
          </p:cNvSpPr>
          <p:nvPr>
            <p:ph sz="half" idx="1"/>
          </p:nvPr>
        </p:nvSpPr>
        <p:spPr>
          <a:xfrm>
            <a:off x="457200" y="1612265"/>
            <a:ext cx="8228965" cy="4624070"/>
          </a:xfrm>
        </p:spPr>
        <p:txBody>
          <a:bodyPr>
            <a:normAutofit/>
          </a:bodyPr>
          <a:lstStyle/>
          <a:p>
            <a:r>
              <a:rPr lang="en-US" sz="2800" dirty="0" smtClean="0"/>
              <a:t>Lithuania has a unique economical-cultural tradition – Saint </a:t>
            </a:r>
            <a:r>
              <a:rPr lang="en-US" sz="2800" dirty="0" err="1" smtClean="0"/>
              <a:t>Casimir's</a:t>
            </a:r>
            <a:r>
              <a:rPr lang="en-US" sz="2800" dirty="0" smtClean="0"/>
              <a:t> Fair  (</a:t>
            </a:r>
            <a:r>
              <a:rPr lang="lt-LT" sz="2800" dirty="0" smtClean="0"/>
              <a:t>in Lithuanian  - “</a:t>
            </a:r>
            <a:r>
              <a:rPr lang="en-US" sz="2800" dirty="0" err="1" smtClean="0"/>
              <a:t>Kaziuko</a:t>
            </a:r>
            <a:r>
              <a:rPr lang="en-US" sz="2800" dirty="0" smtClean="0"/>
              <a:t> mug</a:t>
            </a:r>
            <a:r>
              <a:rPr lang="lt-LT" sz="2800" dirty="0" smtClean="0"/>
              <a:t>ė”).  It </a:t>
            </a:r>
            <a:r>
              <a:rPr lang="en-US" sz="2800" dirty="0" smtClean="0"/>
              <a:t>is a large annual folk arts and crafts fair in Vilnius</a:t>
            </a:r>
            <a:r>
              <a:rPr lang="lt-LT" sz="2800" dirty="0" smtClean="0"/>
              <a:t>. Craftsmen can sell their hand-made goods , such as </a:t>
            </a:r>
            <a:r>
              <a:rPr lang="en-US" sz="2800" dirty="0" smtClean="0"/>
              <a:t>woven and knitted clothes, toys,  pots, jewelry, souvenirs, and paintings</a:t>
            </a:r>
            <a:r>
              <a:rPr lang="lt-LT" sz="2800" dirty="0" smtClean="0"/>
              <a:t>, food (candies, cookies, buns, honey, </a:t>
            </a:r>
            <a:r>
              <a:rPr lang="en-US" altLang="lt-LT" sz="2800" dirty="0" smtClean="0"/>
              <a:t>cheese, </a:t>
            </a:r>
            <a:r>
              <a:rPr lang="lt-LT" sz="2800" dirty="0" smtClean="0"/>
              <a:t>gingerbread...)</a:t>
            </a:r>
            <a:endParaRPr lang="en-US" sz="2800" dirty="0"/>
          </a:p>
        </p:txBody>
      </p:sp>
      <p:pic>
        <p:nvPicPr>
          <p:cNvPr id="6" name="Content Placeholder 5"/>
          <p:cNvPicPr>
            <a:picLocks noGrp="1" noChangeAspect="1"/>
          </p:cNvPicPr>
          <p:nvPr>
            <p:ph sz="half" idx="2"/>
          </p:nvPr>
        </p:nvPicPr>
        <p:blipFill>
          <a:blip r:embed="rId2" cstate="print"/>
          <a:srcRect t="5657"/>
          <a:stretch>
            <a:fillRect/>
          </a:stretch>
        </p:blipFill>
        <p:spPr>
          <a:xfrm>
            <a:off x="5473065" y="4768215"/>
            <a:ext cx="3321685" cy="2089785"/>
          </a:xfrm>
          <a:prstGeom prst="rect">
            <a:avLst/>
          </a:prstGeom>
        </p:spPr>
      </p:pic>
      <p:pic>
        <p:nvPicPr>
          <p:cNvPr id="4" name="Picture 3"/>
          <p:cNvPicPr>
            <a:picLocks noChangeAspect="1"/>
          </p:cNvPicPr>
          <p:nvPr/>
        </p:nvPicPr>
        <p:blipFill>
          <a:blip r:embed="rId3" cstate="print"/>
          <a:srcRect l="21287" r="13706"/>
          <a:stretch>
            <a:fillRect/>
          </a:stretch>
        </p:blipFill>
        <p:spPr>
          <a:xfrm>
            <a:off x="3350895" y="4772660"/>
            <a:ext cx="2032635" cy="2085340"/>
          </a:xfrm>
          <a:prstGeom prst="rect">
            <a:avLst/>
          </a:prstGeom>
        </p:spPr>
      </p:pic>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dirty="0" smtClean="0">
                <a:sym typeface="+mn-ea"/>
              </a:rPr>
              <a:t>Saint </a:t>
            </a:r>
            <a:r>
              <a:rPr lang="en-US" sz="4100" dirty="0" err="1" smtClean="0">
                <a:sym typeface="+mn-ea"/>
              </a:rPr>
              <a:t>Casimir's</a:t>
            </a:r>
            <a:r>
              <a:rPr lang="en-US" sz="4100" dirty="0" smtClean="0">
                <a:sym typeface="+mn-ea"/>
              </a:rPr>
              <a:t> Fair</a:t>
            </a:r>
            <a:endParaRPr lang="en-US" sz="4100"/>
          </a:p>
        </p:txBody>
      </p:sp>
      <p:sp>
        <p:nvSpPr>
          <p:cNvPr id="3" name="Content Placeholder 2"/>
          <p:cNvSpPr>
            <a:spLocks noGrp="1"/>
          </p:cNvSpPr>
          <p:nvPr>
            <p:ph sz="half" idx="1"/>
          </p:nvPr>
        </p:nvSpPr>
        <p:spPr>
          <a:xfrm>
            <a:off x="457200" y="1774190"/>
            <a:ext cx="4645025" cy="3474085"/>
          </a:xfrm>
        </p:spPr>
        <p:txBody>
          <a:bodyPr>
            <a:normAutofit lnSpcReduction="10000"/>
          </a:bodyPr>
          <a:lstStyle/>
          <a:p>
            <a:r>
              <a:rPr lang="en-US"/>
              <a:t>We are going to go to Saint Casimir's Fair</a:t>
            </a:r>
            <a:r>
              <a:rPr lang="lt-LT" altLang="en-US"/>
              <a:t>, which will take place on March </a:t>
            </a:r>
            <a:r>
              <a:rPr lang="en-US" altLang="en-US"/>
              <a:t>6-8, </a:t>
            </a:r>
            <a:r>
              <a:rPr lang="en-US"/>
              <a:t> to show the beauty and uniqueness of it. We will try to talk to the craftsmen and ask to tell about their goods.</a:t>
            </a:r>
          </a:p>
        </p:txBody>
      </p:sp>
      <p:pic>
        <p:nvPicPr>
          <p:cNvPr id="4" name="Content Placeholder 3"/>
          <p:cNvPicPr>
            <a:picLocks noGrp="1" noChangeAspect="1"/>
          </p:cNvPicPr>
          <p:nvPr>
            <p:ph sz="half" idx="2"/>
          </p:nvPr>
        </p:nvPicPr>
        <p:blipFill>
          <a:blip r:embed="rId2" cstate="print"/>
          <a:srcRect t="-11945"/>
          <a:stretch>
            <a:fillRect/>
          </a:stretch>
        </p:blipFill>
        <p:spPr>
          <a:xfrm>
            <a:off x="5247005" y="4032250"/>
            <a:ext cx="3649980" cy="2737485"/>
          </a:xfrm>
          <a:prstGeom prst="rect">
            <a:avLst/>
          </a:prstGeom>
        </p:spPr>
      </p:pic>
      <p:pic>
        <p:nvPicPr>
          <p:cNvPr id="5" name="Picture 4"/>
          <p:cNvPicPr>
            <a:picLocks noChangeAspect="1"/>
          </p:cNvPicPr>
          <p:nvPr/>
        </p:nvPicPr>
        <p:blipFill>
          <a:blip r:embed="rId3" cstate="print"/>
          <a:stretch>
            <a:fillRect/>
          </a:stretch>
        </p:blipFill>
        <p:spPr>
          <a:xfrm>
            <a:off x="5457190" y="1979930"/>
            <a:ext cx="3439795" cy="2292350"/>
          </a:xfrm>
          <a:prstGeom prst="rect">
            <a:avLst/>
          </a:prstGeom>
        </p:spPr>
      </p:pic>
      <p:pic>
        <p:nvPicPr>
          <p:cNvPr id="7" name="Picture 6"/>
          <p:cNvPicPr>
            <a:picLocks noChangeAspect="1"/>
          </p:cNvPicPr>
          <p:nvPr/>
        </p:nvPicPr>
        <p:blipFill>
          <a:blip r:embed="rId4" cstate="print"/>
          <a:stretch>
            <a:fillRect/>
          </a:stretch>
        </p:blipFill>
        <p:spPr>
          <a:xfrm>
            <a:off x="2329815" y="4641215"/>
            <a:ext cx="2840990" cy="2128520"/>
          </a:xfrm>
          <a:prstGeom prst="rect">
            <a:avLst/>
          </a:prstGeom>
        </p:spPr>
      </p:pic>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Image result for kaziuko muge papuosalai"/>
          <p:cNvPicPr>
            <a:picLocks noChangeAspect="1" noChangeArrowheads="1"/>
          </p:cNvPicPr>
          <p:nvPr/>
        </p:nvPicPr>
        <p:blipFill>
          <a:blip r:embed="rId2" cstate="print"/>
          <a:srcRect/>
          <a:stretch>
            <a:fillRect/>
          </a:stretch>
        </p:blipFill>
        <p:spPr bwMode="auto">
          <a:xfrm>
            <a:off x="0" y="0"/>
            <a:ext cx="5027628" cy="3352800"/>
          </a:xfrm>
          <a:prstGeom prst="rect">
            <a:avLst/>
          </a:prstGeom>
          <a:noFill/>
        </p:spPr>
      </p:pic>
      <p:pic>
        <p:nvPicPr>
          <p:cNvPr id="5" name="Picture 4" descr="Image result for kaziuko muge meduoliai gedimino pr"/>
          <p:cNvPicPr>
            <a:picLocks noChangeAspect="1" noChangeArrowheads="1"/>
          </p:cNvPicPr>
          <p:nvPr/>
        </p:nvPicPr>
        <p:blipFill>
          <a:blip r:embed="rId3" cstate="print"/>
          <a:srcRect/>
          <a:stretch>
            <a:fillRect/>
          </a:stretch>
        </p:blipFill>
        <p:spPr bwMode="auto">
          <a:xfrm>
            <a:off x="4459165" y="228600"/>
            <a:ext cx="4684835" cy="3124200"/>
          </a:xfrm>
          <a:prstGeom prst="rect">
            <a:avLst/>
          </a:prstGeom>
          <a:noFill/>
        </p:spPr>
      </p:pic>
      <p:pic>
        <p:nvPicPr>
          <p:cNvPr id="6" name="Picture 2" descr="Image result for kaziuko muge"/>
          <p:cNvPicPr>
            <a:picLocks noChangeAspect="1" noChangeArrowheads="1"/>
          </p:cNvPicPr>
          <p:nvPr/>
        </p:nvPicPr>
        <p:blipFill>
          <a:blip r:embed="rId4" cstate="print"/>
          <a:srcRect/>
          <a:stretch>
            <a:fillRect/>
          </a:stretch>
        </p:blipFill>
        <p:spPr bwMode="auto">
          <a:xfrm>
            <a:off x="0" y="3400074"/>
            <a:ext cx="5181600" cy="3457926"/>
          </a:xfrm>
          <a:prstGeom prst="rect">
            <a:avLst/>
          </a:prstGeom>
          <a:noFill/>
        </p:spPr>
      </p:pic>
      <p:pic>
        <p:nvPicPr>
          <p:cNvPr id="30722" name="Picture 2" descr="Image result for kaziuko muge papuosalai"/>
          <p:cNvPicPr>
            <a:picLocks noChangeAspect="1" noChangeArrowheads="1"/>
          </p:cNvPicPr>
          <p:nvPr/>
        </p:nvPicPr>
        <p:blipFill>
          <a:blip r:embed="rId5" cstate="print"/>
          <a:srcRect/>
          <a:stretch>
            <a:fillRect/>
          </a:stretch>
        </p:blipFill>
        <p:spPr bwMode="auto">
          <a:xfrm>
            <a:off x="3924301" y="3378201"/>
            <a:ext cx="5219699" cy="3479799"/>
          </a:xfrm>
          <a:prstGeom prst="rect">
            <a:avLst/>
          </a:prstGeom>
          <a:noFill/>
        </p:spPr>
      </p:pic>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sz="4100" dirty="0" smtClean="0"/>
              <a:t>Junior Achievement</a:t>
            </a:r>
            <a:endParaRPr lang="en-US" sz="4100" dirty="0"/>
          </a:p>
        </p:txBody>
      </p:sp>
      <p:sp>
        <p:nvSpPr>
          <p:cNvPr id="3" name="Content Placeholder 2"/>
          <p:cNvSpPr>
            <a:spLocks noGrp="1"/>
          </p:cNvSpPr>
          <p:nvPr>
            <p:ph sz="half" idx="1"/>
          </p:nvPr>
        </p:nvSpPr>
        <p:spPr>
          <a:xfrm>
            <a:off x="457201" y="1774190"/>
            <a:ext cx="6629399" cy="4626610"/>
          </a:xfrm>
        </p:spPr>
        <p:txBody>
          <a:bodyPr>
            <a:normAutofit/>
          </a:bodyPr>
          <a:lstStyle/>
          <a:p>
            <a:r>
              <a:rPr lang="lt-LT" sz="2800" dirty="0" smtClean="0"/>
              <a:t>In Lithuania there are some global non-profit organisations, such as Junior Achievement, which provides education for stundents about economics, business, etc... JA motivates students to go into real business for themselves.  Consequently, young people get insight into business and gain valuable experience that will be beneficial if they try to set up their own business one day.</a:t>
            </a:r>
            <a:endParaRPr lang="en-US" sz="2800" dirty="0"/>
          </a:p>
        </p:txBody>
      </p:sp>
      <p:pic>
        <p:nvPicPr>
          <p:cNvPr id="8" name="Content Placeholder 7"/>
          <p:cNvPicPr>
            <a:picLocks noGrp="1" noChangeAspect="1"/>
          </p:cNvPicPr>
          <p:nvPr>
            <p:ph sz="half" idx="2"/>
          </p:nvPr>
        </p:nvPicPr>
        <p:blipFill>
          <a:blip r:embed="rId2" cstate="print"/>
          <a:stretch>
            <a:fillRect/>
          </a:stretch>
        </p:blipFill>
        <p:spPr>
          <a:xfrm>
            <a:off x="6908800" y="4419600"/>
            <a:ext cx="2235200" cy="2235200"/>
          </a:xfrm>
          <a:prstGeom prst="rect">
            <a:avLst/>
          </a:prstGeom>
        </p:spPr>
      </p:pic>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100" dirty="0" smtClean="0">
                <a:sym typeface="+mn-ea"/>
              </a:rPr>
              <a:t>Junior Achievement</a:t>
            </a:r>
          </a:p>
        </p:txBody>
      </p:sp>
      <p:sp>
        <p:nvSpPr>
          <p:cNvPr id="3" name="Content Placeholder 2"/>
          <p:cNvSpPr>
            <a:spLocks noGrp="1"/>
          </p:cNvSpPr>
          <p:nvPr>
            <p:ph sz="half" idx="1"/>
          </p:nvPr>
        </p:nvSpPr>
        <p:spPr>
          <a:xfrm>
            <a:off x="457200" y="1774190"/>
            <a:ext cx="8330565" cy="4624070"/>
          </a:xfrm>
        </p:spPr>
        <p:txBody>
          <a:bodyPr/>
          <a:lstStyle/>
          <a:p>
            <a:r>
              <a:rPr lang="en-US" sz="2800"/>
              <a:t>We are going to visit the main fair where student companies will present their innovative products or ideas. We are going to interview this year companies' leaders and meet last years fair winners.</a:t>
            </a:r>
          </a:p>
        </p:txBody>
      </p:sp>
      <p:pic>
        <p:nvPicPr>
          <p:cNvPr id="4" name="Content Placeholder 3"/>
          <p:cNvPicPr>
            <a:picLocks noGrp="1" noChangeAspect="1"/>
          </p:cNvPicPr>
          <p:nvPr>
            <p:ph sz="half" idx="2"/>
          </p:nvPr>
        </p:nvPicPr>
        <p:blipFill>
          <a:blip r:embed="rId2" cstate="print"/>
          <a:stretch>
            <a:fillRect/>
          </a:stretch>
        </p:blipFill>
        <p:spPr>
          <a:xfrm>
            <a:off x="549910" y="3859530"/>
            <a:ext cx="4038600" cy="2694940"/>
          </a:xfrm>
          <a:prstGeom prst="rect">
            <a:avLst/>
          </a:prstGeom>
        </p:spPr>
      </p:pic>
      <p:pic>
        <p:nvPicPr>
          <p:cNvPr id="5" name="Picture 4"/>
          <p:cNvPicPr>
            <a:picLocks noChangeAspect="1"/>
          </p:cNvPicPr>
          <p:nvPr/>
        </p:nvPicPr>
        <p:blipFill>
          <a:blip r:embed="rId3" cstate="print"/>
          <a:stretch>
            <a:fillRect/>
          </a:stretch>
        </p:blipFill>
        <p:spPr>
          <a:xfrm>
            <a:off x="4708525" y="3859530"/>
            <a:ext cx="4079240" cy="2719705"/>
          </a:xfrm>
          <a:prstGeom prst="rect">
            <a:avLst/>
          </a:prstGeom>
        </p:spPr>
      </p:pic>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81098"/>
            <a:ext cx="8077200" cy="1673352"/>
          </a:xfrm>
        </p:spPr>
        <p:txBody>
          <a:bodyPr/>
          <a:lstStyle/>
          <a:p>
            <a:pPr algn="ctr"/>
            <a:r>
              <a:rPr lang="lt-LT" dirty="0" smtClean="0"/>
              <a:t>Thank you for your attention</a:t>
            </a:r>
            <a:r>
              <a:rPr lang="en-US" dirty="0" smtClean="0"/>
              <a:t>!</a:t>
            </a:r>
            <a:endParaRPr lang="en-US" dirty="0"/>
          </a:p>
        </p:txBody>
      </p:sp>
      <p:sp>
        <p:nvSpPr>
          <p:cNvPr id="3" name="Subtitle 2"/>
          <p:cNvSpPr>
            <a:spLocks noGrp="1"/>
          </p:cNvSpPr>
          <p:nvPr>
            <p:ph type="subTitle" idx="1"/>
          </p:nvPr>
        </p:nvSpPr>
        <p:spPr>
          <a:xfrm>
            <a:off x="685800" y="1923415"/>
            <a:ext cx="8077200" cy="1499616"/>
          </a:xfrm>
        </p:spPr>
        <p:txBody>
          <a:bodyPr/>
          <a:lstStyle/>
          <a:p>
            <a:endParaRPr lang="en-US" dirty="0"/>
          </a:p>
        </p:txBody>
      </p:sp>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8077200" cy="1673352"/>
          </a:xfrm>
        </p:spPr>
        <p:txBody>
          <a:bodyPr/>
          <a:lstStyle/>
          <a:p>
            <a:pPr algn="ctr"/>
            <a:r>
              <a:rPr lang="en-US" dirty="0" smtClean="0"/>
              <a:t>Economy of Lithuania</a:t>
            </a:r>
            <a:endParaRPr lang="en-US" dirty="0"/>
          </a:p>
        </p:txBody>
      </p:sp>
      <p:pic>
        <p:nvPicPr>
          <p:cNvPr id="3" name="Picture 2"/>
          <p:cNvPicPr>
            <a:picLocks noChangeAspect="1"/>
          </p:cNvPicPr>
          <p:nvPr/>
        </p:nvPicPr>
        <p:blipFill>
          <a:blip r:embed="rId2" cstate="print"/>
          <a:stretch>
            <a:fillRect/>
          </a:stretch>
        </p:blipFill>
        <p:spPr>
          <a:xfrm>
            <a:off x="2819400" y="2819400"/>
            <a:ext cx="3497580" cy="2626360"/>
          </a:xfrm>
          <a:prstGeom prst="rect">
            <a:avLst/>
          </a:prstGeom>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dirty="0" smtClean="0"/>
              <a:t>Problems</a:t>
            </a:r>
            <a:endParaRPr lang="en-US" sz="4100" dirty="0"/>
          </a:p>
        </p:txBody>
      </p:sp>
      <p:sp>
        <p:nvSpPr>
          <p:cNvPr id="3" name="Content Placeholder 2"/>
          <p:cNvSpPr>
            <a:spLocks noGrp="1"/>
          </p:cNvSpPr>
          <p:nvPr>
            <p:ph sz="half" idx="1"/>
          </p:nvPr>
        </p:nvSpPr>
        <p:spPr>
          <a:xfrm>
            <a:off x="457200" y="1774190"/>
            <a:ext cx="8229600" cy="4624070"/>
          </a:xfrm>
        </p:spPr>
        <p:txBody>
          <a:bodyPr>
            <a:normAutofit/>
          </a:bodyPr>
          <a:lstStyle/>
          <a:p>
            <a:r>
              <a:rPr lang="en-US" sz="2800" dirty="0" smtClean="0"/>
              <a:t>High rates of emigration. Young people move abroad due to the expectations of getting a well-paid job and because of better living conditions.</a:t>
            </a:r>
          </a:p>
          <a:p>
            <a:r>
              <a:rPr lang="en-US" sz="2800" dirty="0" smtClean="0"/>
              <a:t>Low salaries, small pension… Monthly minimum wage in Lithuania is 555€, while the average monthly minimum wage in EU - 927€</a:t>
            </a:r>
          </a:p>
          <a:p>
            <a:r>
              <a:rPr lang="en-US" sz="2800" dirty="0" smtClean="0"/>
              <a:t>Aging population, lack of labor power, because high - qualified people travel abroad.</a:t>
            </a:r>
            <a:endParaRPr lang="en-US" sz="2800" dirty="0"/>
          </a:p>
        </p:txBody>
      </p:sp>
      <p:pic>
        <p:nvPicPr>
          <p:cNvPr id="4" name="Content Placeholder 3"/>
          <p:cNvPicPr>
            <a:picLocks noGrp="1" noChangeAspect="1"/>
          </p:cNvPicPr>
          <p:nvPr>
            <p:ph sz="half" idx="2"/>
          </p:nvPr>
        </p:nvPicPr>
        <p:blipFill>
          <a:blip r:embed="rId2" cstate="print"/>
          <a:stretch>
            <a:fillRect/>
          </a:stretch>
        </p:blipFill>
        <p:spPr>
          <a:xfrm>
            <a:off x="5819775" y="4973955"/>
            <a:ext cx="2867025" cy="1600200"/>
          </a:xfrm>
          <a:prstGeom prst="rect">
            <a:avLst/>
          </a:prstGeom>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100"/>
              <a:t>Problems</a:t>
            </a:r>
          </a:p>
        </p:txBody>
      </p:sp>
      <p:sp>
        <p:nvSpPr>
          <p:cNvPr id="6" name="Content Placeholder 5"/>
          <p:cNvSpPr>
            <a:spLocks noGrp="1"/>
          </p:cNvSpPr>
          <p:nvPr>
            <p:ph sz="half" idx="1"/>
          </p:nvPr>
        </p:nvSpPr>
        <p:spPr>
          <a:xfrm>
            <a:off x="457200" y="1774190"/>
            <a:ext cx="8229600" cy="4624070"/>
          </a:xfrm>
        </p:spPr>
        <p:txBody>
          <a:bodyPr/>
          <a:lstStyle/>
          <a:p>
            <a:r>
              <a:rPr lang="en-US"/>
              <a:t>We will discuss the main problems, reasons, consequencies and the impact on Lithuania's economy.</a:t>
            </a:r>
          </a:p>
        </p:txBody>
      </p:sp>
      <p:pic>
        <p:nvPicPr>
          <p:cNvPr id="7" name="Content Placeholder 6"/>
          <p:cNvPicPr>
            <a:picLocks noGrp="1" noChangeAspect="1"/>
          </p:cNvPicPr>
          <p:nvPr>
            <p:ph sz="half" idx="2"/>
          </p:nvPr>
        </p:nvPicPr>
        <p:blipFill>
          <a:blip r:embed="rId2" cstate="print"/>
          <a:stretch>
            <a:fillRect/>
          </a:stretch>
        </p:blipFill>
        <p:spPr>
          <a:xfrm>
            <a:off x="3672205" y="3154045"/>
            <a:ext cx="4866005" cy="3244215"/>
          </a:xfrm>
          <a:prstGeom prst="rect">
            <a:avLst/>
          </a:prstGeom>
        </p:spPr>
      </p:pic>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100" dirty="0" smtClean="0">
                <a:sym typeface="+mn-ea"/>
              </a:rPr>
              <a:t>What factors improved economy?</a:t>
            </a:r>
            <a:endParaRPr lang="en-US" sz="4100"/>
          </a:p>
        </p:txBody>
      </p:sp>
      <p:sp>
        <p:nvSpPr>
          <p:cNvPr id="3" name="Content Placeholder 2"/>
          <p:cNvSpPr>
            <a:spLocks noGrp="1"/>
          </p:cNvSpPr>
          <p:nvPr>
            <p:ph sz="half" idx="1"/>
          </p:nvPr>
        </p:nvSpPr>
        <p:spPr>
          <a:xfrm>
            <a:off x="457200" y="1774190"/>
            <a:ext cx="8228965" cy="4624070"/>
          </a:xfrm>
        </p:spPr>
        <p:txBody>
          <a:bodyPr/>
          <a:lstStyle/>
          <a:p>
            <a:r>
              <a:rPr lang="en-US" sz="2800" dirty="0">
                <a:sym typeface="+mn-ea"/>
              </a:rPr>
              <a:t>One of the main  factors - becoming a member of EU in 2004. EU supports the creation of new job posts, takes care of agriculture, provides funding for a great variety of different projects and programmes, makes it easier to invest money in other EU countries, creates possibilities of working abroad and much more. Consequently, the economy and prosperity are growing.</a:t>
            </a:r>
          </a:p>
          <a:p>
            <a:r>
              <a:rPr lang="en-US" sz="2800"/>
              <a:t>We are going to talk about importance of EU to Lithuania.</a:t>
            </a:r>
          </a:p>
        </p:txBody>
      </p:sp>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100" dirty="0" smtClean="0">
                <a:sym typeface="+mn-ea"/>
              </a:rPr>
              <a:t>What factors improved economy?</a:t>
            </a:r>
            <a:endParaRPr lang="en-US" sz="4100"/>
          </a:p>
        </p:txBody>
      </p:sp>
      <p:sp>
        <p:nvSpPr>
          <p:cNvPr id="3" name="Content Placeholder 2"/>
          <p:cNvSpPr>
            <a:spLocks noGrp="1"/>
          </p:cNvSpPr>
          <p:nvPr>
            <p:ph sz="half" idx="1"/>
          </p:nvPr>
        </p:nvSpPr>
        <p:spPr>
          <a:xfrm>
            <a:off x="457200" y="1774190"/>
            <a:ext cx="8228965" cy="4624070"/>
          </a:xfrm>
        </p:spPr>
        <p:txBody>
          <a:bodyPr>
            <a:normAutofit/>
          </a:bodyPr>
          <a:lstStyle/>
          <a:p>
            <a:r>
              <a:rPr lang="en-US" sz="2800"/>
              <a:t>Lithuania bought a liquefied natural gas floating storage and regasification unit terminal. The main vessel of the terminal is called Independence.  FSRU Independence has floated in the port of Klaipėda since 2014. </a:t>
            </a:r>
          </a:p>
        </p:txBody>
      </p:sp>
      <p:pic>
        <p:nvPicPr>
          <p:cNvPr id="4" name="Content Placeholder 3"/>
          <p:cNvPicPr>
            <a:picLocks noGrp="1" noChangeAspect="1"/>
          </p:cNvPicPr>
          <p:nvPr>
            <p:ph sz="half" idx="2"/>
          </p:nvPr>
        </p:nvPicPr>
        <p:blipFill>
          <a:blip r:embed="rId2" cstate="print"/>
          <a:stretch>
            <a:fillRect/>
          </a:stretch>
        </p:blipFill>
        <p:spPr>
          <a:xfrm>
            <a:off x="3366135" y="3703955"/>
            <a:ext cx="5132070" cy="2775585"/>
          </a:xfrm>
          <a:prstGeom prst="rect">
            <a:avLst/>
          </a:prstGeom>
        </p:spPr>
      </p:pic>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a:sym typeface="+mn-ea"/>
              </a:rPr>
              <a:t>FSRU Independence</a:t>
            </a:r>
            <a:endParaRPr lang="en-US" sz="4100"/>
          </a:p>
        </p:txBody>
      </p:sp>
      <p:sp>
        <p:nvSpPr>
          <p:cNvPr id="3" name="Content Placeholder 2"/>
          <p:cNvSpPr>
            <a:spLocks noGrp="1"/>
          </p:cNvSpPr>
          <p:nvPr>
            <p:ph sz="half" idx="1"/>
          </p:nvPr>
        </p:nvSpPr>
        <p:spPr>
          <a:xfrm>
            <a:off x="457200" y="1774190"/>
            <a:ext cx="8230235" cy="4624070"/>
          </a:xfrm>
        </p:spPr>
        <p:txBody>
          <a:bodyPr/>
          <a:lstStyle/>
          <a:p>
            <a:r>
              <a:rPr lang="en-US">
                <a:sym typeface="+mn-ea"/>
              </a:rPr>
              <a:t>Lithuania had depended on Russian “Gasprom” before the FSRU Independence was bought and had to buy gas for the highest price in Europe. Now, in terms of gas, Lithuania is independent and gets gas for almost the lowest price in Europe.</a:t>
            </a:r>
            <a:endParaRPr lang="en-US" sz="2800"/>
          </a:p>
          <a:p>
            <a:r>
              <a:rPr lang="en-US" sz="2800"/>
              <a:t>We are going to talk about the importance of </a:t>
            </a:r>
            <a:r>
              <a:rPr lang="en-US" sz="2800">
                <a:sym typeface="+mn-ea"/>
              </a:rPr>
              <a:t>FSRU Independence.</a:t>
            </a:r>
            <a:endParaRPr lang="en-US" sz="2800"/>
          </a:p>
        </p:txBody>
      </p:sp>
      <p:pic>
        <p:nvPicPr>
          <p:cNvPr id="4" name="Content Placeholder 3"/>
          <p:cNvPicPr>
            <a:picLocks noGrp="1" noChangeAspect="1"/>
          </p:cNvPicPr>
          <p:nvPr>
            <p:ph sz="half" idx="2"/>
          </p:nvPr>
        </p:nvPicPr>
        <p:blipFill>
          <a:blip r:embed="rId2" cstate="print"/>
          <a:stretch>
            <a:fillRect/>
          </a:stretch>
        </p:blipFill>
        <p:spPr>
          <a:xfrm>
            <a:off x="993775" y="4763135"/>
            <a:ext cx="3925570" cy="1962150"/>
          </a:xfrm>
          <a:prstGeom prst="rect">
            <a:avLst/>
          </a:prstGeom>
        </p:spPr>
      </p:pic>
      <p:pic>
        <p:nvPicPr>
          <p:cNvPr id="5" name="Picture 4"/>
          <p:cNvPicPr>
            <a:picLocks noChangeAspect="1"/>
          </p:cNvPicPr>
          <p:nvPr/>
        </p:nvPicPr>
        <p:blipFill>
          <a:blip r:embed="rId3" cstate="print"/>
          <a:stretch>
            <a:fillRect/>
          </a:stretch>
        </p:blipFill>
        <p:spPr>
          <a:xfrm>
            <a:off x="5027295" y="4432935"/>
            <a:ext cx="3855720" cy="2292350"/>
          </a:xfrm>
          <a:prstGeom prst="rect">
            <a:avLst/>
          </a:prstGeom>
        </p:spPr>
      </p:pic>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dirty="0" smtClean="0">
                <a:sym typeface="+mn-ea"/>
              </a:rPr>
              <a:t>What factors improved economy?</a:t>
            </a:r>
            <a:endParaRPr lang="en-US" sz="4100"/>
          </a:p>
        </p:txBody>
      </p:sp>
      <p:sp>
        <p:nvSpPr>
          <p:cNvPr id="3" name="Content Placeholder 2"/>
          <p:cNvSpPr>
            <a:spLocks noGrp="1"/>
          </p:cNvSpPr>
          <p:nvPr>
            <p:ph sz="half" idx="1"/>
          </p:nvPr>
        </p:nvSpPr>
        <p:spPr>
          <a:xfrm>
            <a:off x="457200" y="1774190"/>
            <a:ext cx="8229600" cy="4624070"/>
          </a:xfrm>
        </p:spPr>
        <p:txBody>
          <a:bodyPr/>
          <a:lstStyle/>
          <a:p>
            <a:r>
              <a:rPr lang="lt-LT" sz="2800">
                <a:sym typeface="+mn-ea"/>
              </a:rPr>
              <a:t>The adoption of euro in </a:t>
            </a:r>
            <a:r>
              <a:rPr lang="en-US" sz="2800">
                <a:sym typeface="+mn-ea"/>
              </a:rPr>
              <a:t>2015. Becoming a member of eurozone was a step forward, because it boosted trade with EU, it facilitated investment opportunities. However, it also had a negative impact - prices started rising.</a:t>
            </a:r>
            <a:endParaRPr lang="en-US" sz="2800"/>
          </a:p>
          <a:p>
            <a:endParaRPr lang="en-US" sz="2800"/>
          </a:p>
        </p:txBody>
      </p:sp>
      <p:pic>
        <p:nvPicPr>
          <p:cNvPr id="4" name="Content Placeholder 3"/>
          <p:cNvPicPr>
            <a:picLocks noGrp="1" noChangeAspect="1"/>
          </p:cNvPicPr>
          <p:nvPr>
            <p:ph sz="half" idx="2"/>
          </p:nvPr>
        </p:nvPicPr>
        <p:blipFill>
          <a:blip r:embed="rId2" cstate="print"/>
          <a:stretch>
            <a:fillRect/>
          </a:stretch>
        </p:blipFill>
        <p:spPr>
          <a:xfrm>
            <a:off x="4648200" y="4124960"/>
            <a:ext cx="4038600" cy="2273300"/>
          </a:xfrm>
          <a:prstGeom prst="rect">
            <a:avLst/>
          </a:prstGeom>
        </p:spPr>
      </p:pic>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boosts the economy?</a:t>
            </a:r>
            <a:endParaRPr lang="en-US" dirty="0"/>
          </a:p>
        </p:txBody>
      </p:sp>
      <p:sp>
        <p:nvSpPr>
          <p:cNvPr id="3" name="Content Placeholder 2"/>
          <p:cNvSpPr>
            <a:spLocks noGrp="1"/>
          </p:cNvSpPr>
          <p:nvPr>
            <p:ph sz="half" idx="2"/>
          </p:nvPr>
        </p:nvSpPr>
        <p:spPr>
          <a:xfrm>
            <a:off x="457200" y="1626870"/>
            <a:ext cx="8229600" cy="4773930"/>
          </a:xfrm>
        </p:spPr>
        <p:txBody>
          <a:bodyPr>
            <a:normAutofit/>
          </a:bodyPr>
          <a:lstStyle/>
          <a:p>
            <a:r>
              <a:rPr lang="en-US" sz="2800" dirty="0">
                <a:sym typeface="+mn-ea"/>
              </a:rPr>
              <a:t>Well-known international companies have been established in Lithuania. Companies such as:</a:t>
            </a:r>
            <a:endParaRPr lang="en-US" sz="2800" dirty="0"/>
          </a:p>
          <a:p>
            <a:pPr lvl="1"/>
            <a:r>
              <a:rPr lang="en-US" sz="2800" dirty="0"/>
              <a:t>Barclays bank</a:t>
            </a:r>
          </a:p>
          <a:p>
            <a:pPr lvl="1"/>
            <a:r>
              <a:rPr lang="en-US" sz="2800" dirty="0"/>
              <a:t>Microsoft</a:t>
            </a:r>
          </a:p>
          <a:p>
            <a:pPr lvl="1"/>
            <a:r>
              <a:rPr lang="en-US" sz="2800" dirty="0"/>
              <a:t>Transcom</a:t>
            </a:r>
          </a:p>
          <a:p>
            <a:pPr lvl="1"/>
            <a:r>
              <a:rPr lang="en-US" sz="2800" dirty="0"/>
              <a:t>SEB</a:t>
            </a:r>
          </a:p>
          <a:p>
            <a:pPr lvl="1"/>
            <a:endParaRPr lang="en-US" dirty="0"/>
          </a:p>
          <a:p>
            <a:pPr lvl="1"/>
            <a:endParaRPr lang="en-US" dirty="0"/>
          </a:p>
        </p:txBody>
      </p:sp>
      <p:sp>
        <p:nvSpPr>
          <p:cNvPr id="9" name="Content Placeholder 8"/>
          <p:cNvSpPr>
            <a:spLocks noGrp="1"/>
          </p:cNvSpPr>
          <p:nvPr>
            <p:ph sz="quarter" idx="4"/>
          </p:nvPr>
        </p:nvSpPr>
        <p:spPr>
          <a:xfrm>
            <a:off x="3663315" y="2550160"/>
            <a:ext cx="4041775" cy="3634740"/>
          </a:xfrm>
        </p:spPr>
        <p:txBody>
          <a:bodyPr/>
          <a:lstStyle/>
          <a:p>
            <a:pPr lvl="1"/>
            <a:r>
              <a:rPr lang="en-US" sz="2800" dirty="0">
                <a:sym typeface="+mn-ea"/>
              </a:rPr>
              <a:t>Phillip Morris</a:t>
            </a:r>
            <a:endParaRPr lang="en-US" sz="2800" dirty="0"/>
          </a:p>
          <a:p>
            <a:pPr lvl="1"/>
            <a:r>
              <a:rPr lang="en-US" sz="2800" dirty="0">
                <a:sym typeface="+mn-ea"/>
              </a:rPr>
              <a:t>Thermo Fisher Scientific</a:t>
            </a:r>
            <a:endParaRPr lang="en-US" sz="2800" dirty="0"/>
          </a:p>
          <a:p>
            <a:pPr lvl="1"/>
            <a:r>
              <a:rPr lang="en-US" sz="2800" dirty="0">
                <a:sym typeface="+mn-ea"/>
              </a:rPr>
              <a:t>Danske Bank</a:t>
            </a:r>
            <a:endParaRPr lang="en-US" sz="2800" dirty="0"/>
          </a:p>
          <a:p>
            <a:pPr lvl="1"/>
            <a:r>
              <a:rPr lang="en-US" sz="2800" dirty="0">
                <a:sym typeface="+mn-ea"/>
              </a:rPr>
              <a:t>Nasdaq Nordic</a:t>
            </a:r>
            <a:endParaRPr lang="en-US" sz="2800"/>
          </a:p>
        </p:txBody>
      </p:sp>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14</TotalTime>
  <Words>567</Words>
  <Application>Microsoft Office PowerPoint</Application>
  <PresentationFormat>On-screen Show (4:3)</PresentationFormat>
  <Paragraphs>43</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Module</vt:lpstr>
      <vt:lpstr>Slide 1</vt:lpstr>
      <vt:lpstr>Economy of Lithuania</vt:lpstr>
      <vt:lpstr>Problems</vt:lpstr>
      <vt:lpstr>Problems</vt:lpstr>
      <vt:lpstr>What factors improved economy?</vt:lpstr>
      <vt:lpstr>What factors improved economy?</vt:lpstr>
      <vt:lpstr>FSRU Independence</vt:lpstr>
      <vt:lpstr>What factors improved economy?</vt:lpstr>
      <vt:lpstr>What boosts the economy?</vt:lpstr>
      <vt:lpstr>International compnies</vt:lpstr>
      <vt:lpstr>International companies</vt:lpstr>
      <vt:lpstr>From global to local. Economical – cultural traditions</vt:lpstr>
      <vt:lpstr>Saint Casimir's Fair</vt:lpstr>
      <vt:lpstr>Slide 14</vt:lpstr>
      <vt:lpstr>Junior Achievement</vt:lpstr>
      <vt:lpstr>Junior Achievement</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Economy of Lithuania</dc:title>
  <dc:creator>Armen-PC</dc:creator>
  <cp:lastModifiedBy>Armanis</cp:lastModifiedBy>
  <cp:revision>11</cp:revision>
  <dcterms:created xsi:type="dcterms:W3CDTF">2019-11-14T19:58:00Z</dcterms:created>
  <dcterms:modified xsi:type="dcterms:W3CDTF">2019-11-15T20:08:55Z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1033-11.2.0.9031</vt:lpwstr>
  </property>
</Properties>
</file>