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 rtl="0"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F48E0B0B-B232-4939-AB01-41D6134977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7A32B28-3BE0-43C5-908E-8FFB4B68C0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857BA-F4AF-4FDB-9BD7-33CC67AEAE19}" type="datetimeFigureOut">
              <a:rPr lang="it-IT" smtClean="0"/>
              <a:t>05/01/2022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4BCFD60-E6F2-4135-971A-BDF50209AC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F1741B2-45EB-4EA1-9B8F-CAC840FCE7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371EC-7126-4B85-B35B-273BE53989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550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C0C39-E717-4206-B48F-03024D75E04C}" type="datetimeFigureOut">
              <a:rPr lang="it-IT" noProof="0" smtClean="0"/>
              <a:t>05/01/2022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lo stile del titolo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D1223-1307-400F-935F-0A02C086EAEB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9308577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D1223-1307-400F-935F-0A02C086EAE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5103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magin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po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ttangolo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igura a mano libera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igura a mano libera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ttangolo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igura a mano libera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igura a mano libera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igura a mano libera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igura a mano libera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igura a mano libera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igura a mano libera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igura a mano libera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igura a mano libera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igura a mano libera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igura a mano libera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igura a mano libera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igura a mano libera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igura a mano libera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igura a mano libera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igura a mano libera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igura a mano libera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igura a mano libera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igura a mano libera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igura a mano libera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igura a mano libera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igura a mano libera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igura a mano libera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igura a mano libera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igura a mano libera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ttangolo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igura a mano libera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igura a mano libera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igura a mano libera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igura a mano libera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igura a mano libera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igura a mano libera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igura a mano libera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igura a mano libera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igura a mano libera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igura a mano libera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igura a mano libera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ttangolo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igura a mano libera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igura a mano libera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igura a mano libera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igura a mano libera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igura a mano libera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igura a mano libera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igura a mano libera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igura a mano libera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igura a mano libera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igura a mano libera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igura a mano libera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igura a mano libera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igura a mano libera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rtlCol="0" anchor="b">
            <a:normAutofit/>
          </a:bodyPr>
          <a:lstStyle>
            <a:lvl1pPr algn="l">
              <a:defRPr sz="48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 rtlCol="0"/>
          <a:lstStyle/>
          <a:p>
            <a:pPr rtl="0"/>
            <a:fld id="{1C643BD2-0FF5-4D4F-A02E-7B8F55F6B93A}" type="datetime1">
              <a:rPr lang="it-IT" noProof="0" smtClean="0"/>
              <a:t>05/01/2022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 rtl="0">
              <a:buNone/>
            </a:pPr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141364" y="5124020"/>
            <a:ext cx="9910859" cy="682472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DB2C96-31DB-42CA-B735-888F8442C060}" type="datetime1">
              <a:rPr lang="it-IT" noProof="0" smtClean="0"/>
              <a:t>05/01/2022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141410" y="4419599"/>
            <a:ext cx="9904459" cy="1371599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AC5DE3-7A01-4B71-B097-42797CE89B2D}" type="datetime1">
              <a:rPr lang="it-IT" noProof="0" smtClean="0"/>
              <a:t>05/01/2022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12" name="Segnaposto testo 3"/>
          <p:cNvSpPr>
            <a:spLocks noGrp="1"/>
          </p:cNvSpPr>
          <p:nvPr>
            <p:ph type="body" sz="half" idx="13" hasCustomPrompt="1"/>
          </p:nvPr>
        </p:nvSpPr>
        <p:spPr>
          <a:xfrm>
            <a:off x="1720644" y="3365557"/>
            <a:ext cx="8752299" cy="54896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141411" y="4309919"/>
            <a:ext cx="9906002" cy="1489496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D57629-2414-43DF-8237-25F1839CB631}" type="datetime1">
              <a:rPr lang="it-IT" noProof="0" smtClean="0"/>
              <a:t>05/01/2022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60" name="Casella di testo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it-IT" sz="8000" noProof="0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61" name="Casella di testo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it-IT" sz="8000" noProof="0">
                <a:solidFill>
                  <a:schemeClr val="tx1"/>
                </a:solidFill>
                <a:effectLst/>
              </a:rPr>
              <a:t>"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me sche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141364" y="4657655"/>
            <a:ext cx="9904505" cy="1140644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07D892-18C1-426B-8E91-57D4ECC7B2E5}" type="datetime1">
              <a:rPr lang="it-IT" noProof="0" smtClean="0"/>
              <a:t>05/01/2022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7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141410" y="2674463"/>
            <a:ext cx="3196899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8" name="Segnaposto testo 3"/>
          <p:cNvSpPr>
            <a:spLocks noGrp="1"/>
          </p:cNvSpPr>
          <p:nvPr>
            <p:ph type="body" sz="half" idx="15" hasCustomPrompt="1"/>
          </p:nvPr>
        </p:nvSpPr>
        <p:spPr>
          <a:xfrm>
            <a:off x="1127918" y="3360263"/>
            <a:ext cx="3208735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9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514766" y="2677635"/>
            <a:ext cx="3184385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0" name="Segnaposto testo 3"/>
          <p:cNvSpPr>
            <a:spLocks noGrp="1"/>
          </p:cNvSpPr>
          <p:nvPr>
            <p:ph type="body" sz="half" idx="16" hasCustomPrompt="1"/>
          </p:nvPr>
        </p:nvSpPr>
        <p:spPr>
          <a:xfrm>
            <a:off x="4504213" y="3363435"/>
            <a:ext cx="3195830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1" name="Segnaposto testo 4"/>
          <p:cNvSpPr>
            <a:spLocks noGrp="1"/>
          </p:cNvSpPr>
          <p:nvPr>
            <p:ph type="body" sz="quarter" idx="13" hasCustomPrompt="1"/>
          </p:nvPr>
        </p:nvSpPr>
        <p:spPr>
          <a:xfrm>
            <a:off x="7852442" y="2674463"/>
            <a:ext cx="3194968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2" name="Segnaposto testo 3"/>
          <p:cNvSpPr>
            <a:spLocks noGrp="1"/>
          </p:cNvSpPr>
          <p:nvPr>
            <p:ph type="body" sz="half" idx="17" hasCustomPrompt="1"/>
          </p:nvPr>
        </p:nvSpPr>
        <p:spPr>
          <a:xfrm>
            <a:off x="7852442" y="3360263"/>
            <a:ext cx="3194968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F3975A-1E10-4491-8C70-639F2F2A236C}" type="datetime1">
              <a:rPr lang="it-IT" noProof="0" smtClean="0"/>
              <a:t>05/01/2022</a:t>
            </a:fld>
            <a:endParaRPr lang="it-IT" noProof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lon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19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141413" y="4404596"/>
            <a:ext cx="3195240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0" name="Segnaposto immagine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it-IT" noProof="0"/>
              <a:t>Fare clic sull'icona per inserire un'immagine</a:t>
            </a:r>
          </a:p>
        </p:txBody>
      </p:sp>
      <p:sp>
        <p:nvSpPr>
          <p:cNvPr id="21" name="Segnaposto testo 3"/>
          <p:cNvSpPr>
            <a:spLocks noGrp="1"/>
          </p:cNvSpPr>
          <p:nvPr>
            <p:ph type="body" sz="half" idx="18" hasCustomPrompt="1"/>
          </p:nvPr>
        </p:nvSpPr>
        <p:spPr>
          <a:xfrm>
            <a:off x="1141413" y="4980858"/>
            <a:ext cx="3195240" cy="8178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2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489053" y="4404596"/>
            <a:ext cx="3200400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3" name="Segnaposto immagine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it-IT" noProof="0"/>
              <a:t>Fare clic sull'icona per inserire un'immagine</a:t>
            </a:r>
          </a:p>
        </p:txBody>
      </p:sp>
      <p:sp>
        <p:nvSpPr>
          <p:cNvPr id="24" name="Segnaposto testo 3"/>
          <p:cNvSpPr>
            <a:spLocks noGrp="1"/>
          </p:cNvSpPr>
          <p:nvPr>
            <p:ph type="body" sz="half" idx="19" hasCustomPrompt="1"/>
          </p:nvPr>
        </p:nvSpPr>
        <p:spPr>
          <a:xfrm>
            <a:off x="4487593" y="4980857"/>
            <a:ext cx="3200400" cy="81034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5" name="Segnaposto testo 4"/>
          <p:cNvSpPr>
            <a:spLocks noGrp="1"/>
          </p:cNvSpPr>
          <p:nvPr>
            <p:ph type="body" sz="quarter" idx="13" hasCustomPrompt="1"/>
          </p:nvPr>
        </p:nvSpPr>
        <p:spPr>
          <a:xfrm>
            <a:off x="7852567" y="4404595"/>
            <a:ext cx="3190741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6" name="Segnaposto immagine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it-IT" noProof="0"/>
              <a:t>Fare clic sull'icona per inserire un'immagine</a:t>
            </a:r>
          </a:p>
        </p:txBody>
      </p:sp>
      <p:sp>
        <p:nvSpPr>
          <p:cNvPr id="27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7852442" y="4980854"/>
            <a:ext cx="3194968" cy="810345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5978AF-2AAC-45F8-B4E8-BD080C5AE218}" type="datetime1">
              <a:rPr lang="it-IT" noProof="0" smtClean="0"/>
              <a:t>05/01/2022</a:t>
            </a:fld>
            <a:endParaRPr lang="it-IT" noProof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0213E8-22E0-4CAA-B4A5-4C5A65A6E563}" type="datetime1">
              <a:rPr lang="it-IT" noProof="0" smtClean="0"/>
              <a:t>05/01/2022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1410" y="609599"/>
            <a:ext cx="7748590" cy="5181601"/>
          </a:xfrm>
        </p:spPr>
        <p:txBody>
          <a:bodyPr vert="eaVert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953396-9004-4A95-948F-DB5075DA2AC2}" type="datetime1">
              <a:rPr lang="it-IT" noProof="0" smtClean="0"/>
              <a:t>05/01/2022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6E65AB-92F5-4983-8174-D2B2E74CD341}" type="datetime1">
              <a:rPr lang="it-IT" noProof="0" smtClean="0"/>
              <a:t>05/01/2022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141411" y="4424362"/>
            <a:ext cx="9906000" cy="1374776"/>
          </a:xfrm>
        </p:spPr>
        <p:txBody>
          <a:bodyPr rtlCol="0"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D99849-EBEA-4C92-B61C-4AB17C743731}" type="datetime1">
              <a:rPr lang="it-IT" noProof="0" smtClean="0"/>
              <a:t>05/01/2022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1141410" y="2249486"/>
            <a:ext cx="4878389" cy="354171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172200" y="2249486"/>
            <a:ext cx="4875211" cy="354171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B888AF-CA50-4E35-B7D8-9B94D32E80F5}" type="datetime1">
              <a:rPr lang="it-IT" noProof="0" smtClean="0"/>
              <a:t>05/01/2022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370019" y="2249486"/>
            <a:ext cx="4649783" cy="823912"/>
          </a:xfrm>
        </p:spPr>
        <p:txBody>
          <a:bodyPr rtlCol="0"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1141410" y="3073397"/>
            <a:ext cx="4878391" cy="271780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400808" y="2249485"/>
            <a:ext cx="4646602" cy="823912"/>
          </a:xfrm>
        </p:spPr>
        <p:txBody>
          <a:bodyPr rtlCol="0"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172200" y="3073397"/>
            <a:ext cx="4875210" cy="271780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6996B5-87C7-422E-83A8-2A30A42CE6B5}" type="datetime1">
              <a:rPr lang="it-IT" noProof="0" smtClean="0"/>
              <a:t>05/01/2022</a:t>
            </a:fld>
            <a:endParaRPr lang="it-IT" noProof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20A04D-C6B1-464E-A9D6-9B6756A0049A}" type="datetime1">
              <a:rPr lang="it-IT" noProof="0" smtClean="0"/>
              <a:t>05/01/2022</a:t>
            </a:fld>
            <a:endParaRPr lang="it-IT" noProof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A4C22A-DE1A-451D-93AE-EA558C0F4942}" type="datetime1">
              <a:rPr lang="it-IT" noProof="0" smtClean="0"/>
              <a:t>05/01/2022</a:t>
            </a:fld>
            <a:endParaRPr lang="it-IT" noProof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156200" y="592666"/>
            <a:ext cx="5891209" cy="5198534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146705" y="2249486"/>
            <a:ext cx="3856037" cy="354171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1B4CC0-02D2-4A1D-8A93-18C863BC4CD3}" type="datetime1">
              <a:rPr lang="it-IT" noProof="0" smtClean="0"/>
              <a:t>05/01/2022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141410" y="2249486"/>
            <a:ext cx="5934511" cy="354171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96209C-E3CA-4BD4-9EB9-5055B35BD855}" type="datetime1">
              <a:rPr lang="it-IT" noProof="0" smtClean="0"/>
              <a:t>05/01/2022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o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uppo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ttangolo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igura a mano libera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igura a mano libera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igura a mano libera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igura a mano libera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igura a mano libera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igura a mano libera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igura a mano libera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igura a mano libera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igura a mano libera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igura a mano libera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a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igura a mano libera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igura a mano libera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igura a mano libera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igura a mano libera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ttangolo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igura a mano libera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igura a mano libera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igura a mano libera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igura a mano libera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igura a mano libera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igura a mano libera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igura a mano libera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igura a mano libera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igura a mano libera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igura a mano libera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uppo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igura a mano libera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igura a mano libera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igura a mano libera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igura a mano libera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igura a mano libera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igura a mano libera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igura a mano libera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igura a mano libera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igura a mano libera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ttangolo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endParaRPr lang="it-IT" noProof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4E36D17-AA2F-4AF1-BF53-7374B6B48AA3}" type="datetime1">
              <a:rPr lang="it-IT" noProof="0" smtClean="0"/>
              <a:t>05/01/2022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971800" y="1503363"/>
            <a:ext cx="7715249" cy="2387600"/>
          </a:xfrm>
        </p:spPr>
        <p:txBody>
          <a:bodyPr rtlCol="0">
            <a:normAutofit fontScale="90000"/>
          </a:bodyPr>
          <a:lstStyle/>
          <a:p>
            <a:r>
              <a:rPr lang="it-IT" dirty="0"/>
              <a:t>One of the </a:t>
            </a:r>
            <a:r>
              <a:rPr lang="it-IT" dirty="0" err="1"/>
              <a:t>Most</a:t>
            </a:r>
            <a:r>
              <a:rPr lang="it-IT" dirty="0"/>
              <a:t> significative </a:t>
            </a:r>
            <a:r>
              <a:rPr lang="it-IT" dirty="0" err="1"/>
              <a:t>innovation</a:t>
            </a:r>
            <a:r>
              <a:rPr lang="it-IT" dirty="0"/>
              <a:t> of the History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952750" y="4306888"/>
            <a:ext cx="7715249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 err="1"/>
              <a:t>Looking</a:t>
            </a:r>
            <a:r>
              <a:rPr lang="it-IT" dirty="0"/>
              <a:t> At the Un (United </a:t>
            </a:r>
            <a:r>
              <a:rPr lang="it-IT" dirty="0" err="1"/>
              <a:t>nation</a:t>
            </a:r>
            <a:r>
              <a:rPr lang="it-IT" dirty="0"/>
              <a:t>) Innovation Day,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students</a:t>
            </a:r>
            <a:r>
              <a:rPr lang="it-IT" dirty="0"/>
              <a:t> of the </a:t>
            </a:r>
            <a:r>
              <a:rPr lang="it-IT" dirty="0" err="1"/>
              <a:t>Italian</a:t>
            </a:r>
            <a:r>
              <a:rPr lang="it-IT" dirty="0"/>
              <a:t> team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decided</a:t>
            </a:r>
            <a:r>
              <a:rPr lang="it-IT" dirty="0"/>
              <a:t> to take </a:t>
            </a:r>
            <a:r>
              <a:rPr lang="it-IT" dirty="0" err="1"/>
              <a:t>into</a:t>
            </a:r>
            <a:r>
              <a:rPr lang="it-IT" dirty="0"/>
              <a:t> </a:t>
            </a:r>
            <a:r>
              <a:rPr lang="it-IT" dirty="0" err="1"/>
              <a:t>consideration</a:t>
            </a:r>
            <a:r>
              <a:rPr lang="it-IT" dirty="0"/>
              <a:t> the so-</a:t>
            </a:r>
            <a:r>
              <a:rPr lang="it-IT" dirty="0" err="1"/>
              <a:t>called</a:t>
            </a:r>
            <a:r>
              <a:rPr lang="it-IT" dirty="0"/>
              <a:t> "</a:t>
            </a:r>
            <a:r>
              <a:rPr lang="it-IT" dirty="0" err="1"/>
              <a:t>archimedes</a:t>
            </a:r>
            <a:r>
              <a:rPr lang="it-IT" dirty="0"/>
              <a:t>' </a:t>
            </a:r>
            <a:r>
              <a:rPr lang="it-IT" dirty="0" err="1"/>
              <a:t>principle</a:t>
            </a:r>
            <a:r>
              <a:rPr lang="it-IT" dirty="0"/>
              <a:t> of </a:t>
            </a:r>
            <a:r>
              <a:rPr lang="it-IT" dirty="0" err="1"/>
              <a:t>buoyancy</a:t>
            </a:r>
            <a:r>
              <a:rPr lang="it-IT" dirty="0"/>
              <a:t>"</a:t>
            </a: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EC4C65B0-D2D1-41A8-BEA1-5638D6AB4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49" y="207028"/>
            <a:ext cx="4462743" cy="1019807"/>
          </a:xfrm>
          <a:prstGeom prst="rect">
            <a:avLst/>
          </a:prstGeom>
        </p:spPr>
      </p:pic>
      <p:pic>
        <p:nvPicPr>
          <p:cNvPr id="7" name="Immagine 6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410593FF-4191-432E-B8A8-DB5663569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546" y="209462"/>
            <a:ext cx="4462743" cy="1014938"/>
          </a:xfrm>
          <a:prstGeom prst="rect">
            <a:avLst/>
          </a:prstGeom>
        </p:spPr>
      </p:pic>
      <p:pic>
        <p:nvPicPr>
          <p:cNvPr id="9" name="Immagine 8" descr="Immagine che contiene guardando&#10;&#10;Descrizione generata automaticamente">
            <a:extLst>
              <a:ext uri="{FF2B5EF4-FFF2-40B4-BE49-F238E27FC236}">
                <a16:creationId xmlns:a16="http://schemas.microsoft.com/office/drawing/2014/main" id="{EE7C1387-9421-47EB-B38A-A73754F36E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3235" y="204593"/>
            <a:ext cx="894568" cy="101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4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D3F22A-0AB7-4BF2-9EFB-C3A5244B8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 short </a:t>
            </a:r>
            <a:r>
              <a:rPr lang="it-IT" err="1"/>
              <a:t>presentation</a:t>
            </a:r>
            <a:r>
              <a:rPr lang="it-IT"/>
              <a:t> of the Un </a:t>
            </a:r>
            <a:r>
              <a:rPr lang="it-IT" err="1"/>
              <a:t>innovation</a:t>
            </a:r>
            <a:r>
              <a:rPr lang="it-IT"/>
              <a:t> day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CA95FC-D940-4260-BBC0-56510FA71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514490" cy="315352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it-IT"/>
              <a:t>From 2017 on the 21 April the World Day of </a:t>
            </a:r>
            <a:r>
              <a:rPr lang="it-IT" err="1"/>
              <a:t>Creativity</a:t>
            </a:r>
            <a:r>
              <a:rPr lang="it-IT"/>
              <a:t> and Innovation </a:t>
            </a:r>
            <a:r>
              <a:rPr lang="it-IT" err="1"/>
              <a:t>is</a:t>
            </a:r>
            <a:r>
              <a:rPr lang="it-IT"/>
              <a:t> celebrated during which Creativity and Culture are </a:t>
            </a:r>
            <a:r>
              <a:rPr lang="it-IT" err="1"/>
              <a:t>essential</a:t>
            </a:r>
            <a:r>
              <a:rPr lang="it-IT"/>
              <a:t> </a:t>
            </a:r>
            <a:r>
              <a:rPr lang="it-IT" err="1"/>
              <a:t>elements</a:t>
            </a:r>
            <a:r>
              <a:rPr lang="it-IT"/>
              <a:t> for </a:t>
            </a:r>
            <a:r>
              <a:rPr lang="it-IT" err="1"/>
              <a:t>archieving</a:t>
            </a:r>
            <a:r>
              <a:rPr lang="it-IT"/>
              <a:t> the 17 </a:t>
            </a:r>
            <a:r>
              <a:rPr lang="it-IT" err="1"/>
              <a:t>objectives</a:t>
            </a:r>
            <a:r>
              <a:rPr lang="it-IT"/>
              <a:t> set by the 2030 Agenda </a:t>
            </a:r>
            <a:r>
              <a:rPr lang="it-IT" err="1"/>
              <a:t>that</a:t>
            </a:r>
            <a:r>
              <a:rPr lang="it-IT"/>
              <a:t> </a:t>
            </a:r>
            <a:r>
              <a:rPr lang="it-IT" err="1"/>
              <a:t>revolve</a:t>
            </a:r>
            <a:r>
              <a:rPr lang="it-IT"/>
              <a:t> </a:t>
            </a:r>
            <a:r>
              <a:rPr lang="it-IT" err="1"/>
              <a:t>around</a:t>
            </a:r>
            <a:r>
              <a:rPr lang="it-IT"/>
              <a:t> the so-</a:t>
            </a:r>
            <a:r>
              <a:rPr lang="it-IT" err="1"/>
              <a:t>called</a:t>
            </a:r>
            <a:r>
              <a:rPr lang="it-IT"/>
              <a:t> 5 Ps: People, Planet, Peace, </a:t>
            </a:r>
            <a:r>
              <a:rPr lang="it-IT" err="1"/>
              <a:t>Prosperity</a:t>
            </a:r>
            <a:r>
              <a:rPr lang="it-IT"/>
              <a:t> and Partnership.</a:t>
            </a:r>
          </a:p>
          <a:p>
            <a:pPr marL="0" indent="0">
              <a:buNone/>
            </a:pPr>
            <a:endParaRPr lang="it-IT"/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01627032-5068-3D41-8C19-2A51EFAAB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206" y="2099892"/>
            <a:ext cx="5016116" cy="301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18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371790-02A9-4636-B246-85D6B55BC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ea typeface="+mj-lt"/>
                <a:cs typeface="+mj-lt"/>
              </a:rPr>
              <a:t>ARCHIMEDES</a:t>
            </a:r>
          </a:p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CD7F21-4572-401A-84AE-41A36B5B7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816415" cy="290911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it-IT" err="1"/>
              <a:t>This</a:t>
            </a:r>
            <a:r>
              <a:rPr lang="it-IT"/>
              <a:t> </a:t>
            </a:r>
            <a:r>
              <a:rPr lang="it-IT" err="1"/>
              <a:t>principle</a:t>
            </a:r>
            <a:r>
              <a:rPr lang="it-IT"/>
              <a:t> takes </a:t>
            </a:r>
            <a:r>
              <a:rPr lang="it-IT" err="1"/>
              <a:t>its</a:t>
            </a:r>
            <a:r>
              <a:rPr lang="it-IT"/>
              <a:t> name from the scientist of the </a:t>
            </a:r>
            <a:r>
              <a:rPr lang="it-IT" err="1"/>
              <a:t>same</a:t>
            </a:r>
            <a:r>
              <a:rPr lang="it-IT"/>
              <a:t> name </a:t>
            </a:r>
            <a:r>
              <a:rPr lang="it-IT" err="1"/>
              <a:t>who</a:t>
            </a:r>
            <a:r>
              <a:rPr lang="it-IT"/>
              <a:t> </a:t>
            </a:r>
            <a:r>
              <a:rPr lang="it-IT" err="1"/>
              <a:t>emanated</a:t>
            </a:r>
            <a:r>
              <a:rPr lang="it-IT"/>
              <a:t> </a:t>
            </a:r>
            <a:r>
              <a:rPr lang="it-IT" err="1"/>
              <a:t>it</a:t>
            </a:r>
            <a:r>
              <a:rPr lang="it-IT"/>
              <a:t>. </a:t>
            </a:r>
            <a:r>
              <a:rPr lang="it-IT" err="1"/>
              <a:t>Arichimedes</a:t>
            </a:r>
            <a:r>
              <a:rPr lang="it-IT"/>
              <a:t> </a:t>
            </a:r>
            <a:r>
              <a:rPr lang="it-IT" err="1"/>
              <a:t>was</a:t>
            </a:r>
            <a:r>
              <a:rPr lang="it-IT"/>
              <a:t> a scientist, a </a:t>
            </a:r>
            <a:r>
              <a:rPr lang="it-IT" err="1"/>
              <a:t>mathematician</a:t>
            </a:r>
            <a:r>
              <a:rPr lang="it-IT"/>
              <a:t> and </a:t>
            </a:r>
            <a:r>
              <a:rPr lang="it-IT" err="1"/>
              <a:t>much</a:t>
            </a:r>
            <a:r>
              <a:rPr lang="it-IT"/>
              <a:t> more, and </a:t>
            </a:r>
            <a:r>
              <a:rPr lang="it-IT" err="1"/>
              <a:t>originally</a:t>
            </a:r>
            <a:r>
              <a:rPr lang="it-IT"/>
              <a:t> from Syracuse, a city </a:t>
            </a:r>
            <a:r>
              <a:rPr lang="it-IT" err="1"/>
              <a:t>located</a:t>
            </a:r>
            <a:r>
              <a:rPr lang="it-IT"/>
              <a:t> in </a:t>
            </a:r>
            <a:r>
              <a:rPr lang="it-IT" err="1"/>
              <a:t>Sicily</a:t>
            </a:r>
            <a:r>
              <a:rPr lang="it-IT"/>
              <a:t> (an </a:t>
            </a:r>
            <a:r>
              <a:rPr lang="it-IT" err="1"/>
              <a:t>island</a:t>
            </a:r>
            <a:r>
              <a:rPr lang="it-IT"/>
              <a:t> </a:t>
            </a:r>
            <a:r>
              <a:rPr lang="it-IT" err="1"/>
              <a:t>that</a:t>
            </a:r>
            <a:r>
              <a:rPr lang="it-IT"/>
              <a:t> </a:t>
            </a:r>
            <a:r>
              <a:rPr lang="it-IT" err="1"/>
              <a:t>is</a:t>
            </a:r>
            <a:r>
              <a:rPr lang="it-IT"/>
              <a:t> part of the </a:t>
            </a:r>
            <a:r>
              <a:rPr lang="it-IT" err="1"/>
              <a:t>Italy</a:t>
            </a:r>
            <a:r>
              <a:rPr lang="it-IT"/>
              <a:t>).</a:t>
            </a:r>
          </a:p>
        </p:txBody>
      </p:sp>
      <p:pic>
        <p:nvPicPr>
          <p:cNvPr id="5" name="Immagine 5">
            <a:extLst>
              <a:ext uri="{FF2B5EF4-FFF2-40B4-BE49-F238E27FC236}">
                <a16:creationId xmlns:a16="http://schemas.microsoft.com/office/drawing/2014/main" id="{511586B2-5EFA-CA46-925F-ECB81B052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2" y="1949460"/>
            <a:ext cx="4953000" cy="320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58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1F398C-8A02-4EF5-88C9-DCF54BE1E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 A PICTURE OF SYRACUSE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07E7AF1A-313D-4049-B749-9F2237FF5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8552" y="1775036"/>
            <a:ext cx="9493005" cy="4461862"/>
          </a:xfrm>
        </p:spPr>
      </p:pic>
    </p:spTree>
    <p:extLst>
      <p:ext uri="{BB962C8B-B14F-4D97-AF65-F5344CB8AC3E}">
        <p14:creationId xmlns:p14="http://schemas.microsoft.com/office/powerpoint/2010/main" val="201725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8B0DD3-8479-42CD-A493-0F4B6451F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ea typeface="+mj-lt"/>
                <a:cs typeface="+mj-lt"/>
              </a:rPr>
              <a:t>"ARCHIMEDES' PRINCIPLE OF BUOYANCY"</a:t>
            </a:r>
          </a:p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F4A08D-254B-40EE-9791-90A1FC683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945811" cy="35417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err="1"/>
              <a:t>This</a:t>
            </a:r>
            <a:r>
              <a:rPr lang="it-IT"/>
              <a:t> </a:t>
            </a:r>
            <a:r>
              <a:rPr lang="it-IT" err="1"/>
              <a:t>principle</a:t>
            </a:r>
            <a:r>
              <a:rPr lang="it-IT"/>
              <a:t> </a:t>
            </a:r>
            <a:r>
              <a:rPr lang="it-IT" err="1"/>
              <a:t>explains</a:t>
            </a:r>
            <a:r>
              <a:rPr lang="it-IT"/>
              <a:t> </a:t>
            </a:r>
            <a:r>
              <a:rPr lang="it-IT" err="1"/>
              <a:t>why</a:t>
            </a:r>
            <a:r>
              <a:rPr lang="it-IT"/>
              <a:t> some bodies </a:t>
            </a:r>
            <a:r>
              <a:rPr lang="it-IT" err="1"/>
              <a:t>sink</a:t>
            </a:r>
            <a:r>
              <a:rPr lang="it-IT"/>
              <a:t> </a:t>
            </a:r>
            <a:r>
              <a:rPr lang="it-IT" err="1"/>
              <a:t>while</a:t>
            </a:r>
            <a:r>
              <a:rPr lang="it-IT"/>
              <a:t> </a:t>
            </a:r>
            <a:r>
              <a:rPr lang="it-IT" err="1"/>
              <a:t>others</a:t>
            </a:r>
            <a:r>
              <a:rPr lang="it-IT"/>
              <a:t> do </a:t>
            </a:r>
            <a:r>
              <a:rPr lang="it-IT" err="1"/>
              <a:t>not</a:t>
            </a:r>
            <a:r>
              <a:rPr lang="it-IT"/>
              <a:t>, </a:t>
            </a:r>
            <a:r>
              <a:rPr lang="it-IT" err="1"/>
              <a:t>saying</a:t>
            </a:r>
            <a:r>
              <a:rPr lang="it-IT"/>
              <a:t> </a:t>
            </a:r>
            <a:r>
              <a:rPr lang="it-IT" err="1"/>
              <a:t>that</a:t>
            </a:r>
            <a:r>
              <a:rPr lang="it-IT"/>
              <a:t> "</a:t>
            </a:r>
            <a:r>
              <a:rPr lang="it-IT" err="1"/>
              <a:t>every</a:t>
            </a:r>
            <a:r>
              <a:rPr lang="it-IT"/>
              <a:t> body </a:t>
            </a:r>
            <a:r>
              <a:rPr lang="it-IT" err="1"/>
              <a:t>immersed</a:t>
            </a:r>
            <a:r>
              <a:rPr lang="it-IT"/>
              <a:t> in a </a:t>
            </a:r>
            <a:r>
              <a:rPr lang="it-IT" err="1"/>
              <a:t>fluid</a:t>
            </a:r>
            <a:r>
              <a:rPr lang="it-IT"/>
              <a:t> (</a:t>
            </a:r>
            <a:r>
              <a:rPr lang="it-IT" err="1"/>
              <a:t>it</a:t>
            </a:r>
            <a:r>
              <a:rPr lang="it-IT"/>
              <a:t> can be a </a:t>
            </a:r>
            <a:r>
              <a:rPr lang="it-IT" err="1"/>
              <a:t>liquid</a:t>
            </a:r>
            <a:r>
              <a:rPr lang="it-IT"/>
              <a:t> or a gas) </a:t>
            </a:r>
            <a:r>
              <a:rPr lang="it-IT" err="1"/>
              <a:t>undergoes</a:t>
            </a:r>
            <a:r>
              <a:rPr lang="it-IT"/>
              <a:t> a force </a:t>
            </a:r>
            <a:r>
              <a:rPr lang="it-IT" err="1"/>
              <a:t>directed</a:t>
            </a:r>
            <a:r>
              <a:rPr lang="it-IT"/>
              <a:t> from </a:t>
            </a:r>
            <a:r>
              <a:rPr lang="it-IT" err="1"/>
              <a:t>below</a:t>
            </a:r>
            <a:r>
              <a:rPr lang="it-IT"/>
              <a:t> </a:t>
            </a:r>
            <a:r>
              <a:rPr lang="it-IT" err="1"/>
              <a:t>towards</a:t>
            </a:r>
            <a:r>
              <a:rPr lang="it-IT"/>
              <a:t> the high </a:t>
            </a:r>
            <a:r>
              <a:rPr lang="it-IT" err="1"/>
              <a:t>intensity</a:t>
            </a:r>
            <a:r>
              <a:rPr lang="it-IT"/>
              <a:t> comparable to the force-weight of the </a:t>
            </a:r>
            <a:r>
              <a:rPr lang="it-IT" err="1"/>
              <a:t>moved</a:t>
            </a:r>
            <a:r>
              <a:rPr lang="it-IT"/>
              <a:t> </a:t>
            </a:r>
            <a:r>
              <a:rPr lang="it-IT" err="1"/>
              <a:t>fluid</a:t>
            </a:r>
            <a:r>
              <a:rPr lang="it-IT"/>
              <a:t>".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A26BE20E-5DCC-904F-8C2B-E07BA7DF9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948" y="1452911"/>
            <a:ext cx="5050179" cy="497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28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1E75A1-A5D3-4EF5-BE49-C383B49A3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err="1"/>
              <a:t>Examples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42ADAFE4-2101-7941-9C44-3F5C4D9B28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393" y="1886123"/>
            <a:ext cx="5189321" cy="3541712"/>
          </a:xfr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5B5F285F-95B0-C443-A731-A6C4C1688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829" y="1888227"/>
            <a:ext cx="5265041" cy="354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081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4</TotalTime>
  <Words>212</Words>
  <Application>Microsoft Office PowerPoint</Application>
  <PresentationFormat>Widescreen</PresentationFormat>
  <Paragraphs>11</Paragraphs>
  <Slides>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Tw Cen MT</vt:lpstr>
      <vt:lpstr>Circuito</vt:lpstr>
      <vt:lpstr>One of the Most significative innovation of the History</vt:lpstr>
      <vt:lpstr>A short presentation of the Un innovation day</vt:lpstr>
      <vt:lpstr>ARCHIMEDES </vt:lpstr>
      <vt:lpstr> A PICTURE OF SYRACUSE</vt:lpstr>
      <vt:lpstr>"ARCHIMEDES' PRINCIPLE OF BUOYANCY" </vt:lpstr>
      <vt:lpstr>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/>
  <cp:lastModifiedBy>salvo venturella</cp:lastModifiedBy>
  <cp:revision>6</cp:revision>
  <dcterms:created xsi:type="dcterms:W3CDTF">2022-01-01T13:43:41Z</dcterms:created>
  <dcterms:modified xsi:type="dcterms:W3CDTF">2022-01-05T15:40:16Z</dcterms:modified>
</cp:coreProperties>
</file>