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 /><Relationship Id="rId2" Type="http://schemas.openxmlformats.org/package/2006/relationships/metadata/core-properties" Target="docProps/core.xml" /><Relationship Id="rId1"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14"/>
  </p:notesMasterIdLst>
  <p:sldIdLst>
    <p:sldId id="256" r:id="rId2"/>
    <p:sldId id="285" r:id="rId3"/>
    <p:sldId id="286" r:id="rId4"/>
    <p:sldId id="287" r:id="rId5"/>
    <p:sldId id="288" r:id="rId6"/>
    <p:sldId id="289" r:id="rId7"/>
    <p:sldId id="290" r:id="rId8"/>
    <p:sldId id="291" r:id="rId9"/>
    <p:sldId id="292" r:id="rId10"/>
    <p:sldId id="293" r:id="rId11"/>
    <p:sldId id="294" r:id="rId12"/>
    <p:sldId id="278" r:id="rId13"/>
  </p:sldIdLst>
  <p:sldSz cx="9144000" cy="5143500" type="screen16x9"/>
  <p:notesSz cx="6858000" cy="9144000"/>
  <p:embeddedFontLst>
    <p:embeddedFont>
      <p:font typeface="Poppins" pitchFamily="2" charset="0"/>
      <p:regular r:id="rId15"/>
      <p:bold r:id="rId16"/>
      <p:italic r:id="rId17"/>
      <p:boldItalic r:id="rId18"/>
    </p:embeddedFont>
    <p:embeddedFont>
      <p:font typeface="Poppins Light" pitchFamily="2"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0404"/>
    <a:srgbClr val="F9C3E3"/>
    <a:srgbClr val="6E0C46"/>
    <a:srgbClr val="7F2407"/>
    <a:srgbClr val="EFD6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D68A31-809F-43E3-8BCF-2CBFD570D665}">
  <a:tblStyle styleId="{11D68A31-809F-43E3-8BCF-2CBFD570D66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font" Target="fonts/font4.fntdata" /><Relationship Id="rId26" Type="http://schemas.openxmlformats.org/officeDocument/2006/relationships/tableStyles" Target="tableStyles.xml" /><Relationship Id="rId3" Type="http://schemas.openxmlformats.org/officeDocument/2006/relationships/slide" Target="slides/slide2.xml" /><Relationship Id="rId21" Type="http://schemas.openxmlformats.org/officeDocument/2006/relationships/font" Target="fonts/font7.fntdata"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font" Target="fonts/font3.fntdata" /><Relationship Id="rId25" Type="http://schemas.openxmlformats.org/officeDocument/2006/relationships/theme" Target="theme/theme1.xml" /><Relationship Id="rId2" Type="http://schemas.openxmlformats.org/officeDocument/2006/relationships/slide" Target="slides/slide1.xml" /><Relationship Id="rId16" Type="http://schemas.openxmlformats.org/officeDocument/2006/relationships/font" Target="fonts/font2.fntdata" /><Relationship Id="rId20" Type="http://schemas.openxmlformats.org/officeDocument/2006/relationships/font" Target="fonts/font6.fntdata"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viewProps" Target="viewProps.xml" /><Relationship Id="rId5" Type="http://schemas.openxmlformats.org/officeDocument/2006/relationships/slide" Target="slides/slide4.xml" /><Relationship Id="rId15" Type="http://schemas.openxmlformats.org/officeDocument/2006/relationships/font" Target="fonts/font1.fntdata" /><Relationship Id="rId23" Type="http://schemas.openxmlformats.org/officeDocument/2006/relationships/presProps" Target="presProps.xml" /><Relationship Id="rId10" Type="http://schemas.openxmlformats.org/officeDocument/2006/relationships/slide" Target="slides/slide9.xml" /><Relationship Id="rId19" Type="http://schemas.openxmlformats.org/officeDocument/2006/relationships/font" Target="fonts/font5.fntdata"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notesMaster" Target="notesMasters/notesMaster1.xml" /><Relationship Id="rId22" Type="http://schemas.openxmlformats.org/officeDocument/2006/relationships/font" Target="fonts/font8.fntdata"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235554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129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67286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1592400" y="-407850"/>
            <a:ext cx="5959200" cy="5959200"/>
          </a:xfrm>
          <a:prstGeom prst="ellipse">
            <a:avLst/>
          </a:prstGeom>
          <a:solidFill>
            <a:srgbClr val="000000">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501210" y="175873"/>
            <a:ext cx="2451351" cy="2451351"/>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6427669" y="2502633"/>
            <a:ext cx="2324700" cy="23247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Google Shape;20;p2"/>
          <p:cNvSpPr txBox="1">
            <a:spLocks noGrp="1"/>
          </p:cNvSpPr>
          <p:nvPr>
            <p:ph type="ctrTitle"/>
          </p:nvPr>
        </p:nvSpPr>
        <p:spPr>
          <a:xfrm>
            <a:off x="2211600" y="1991850"/>
            <a:ext cx="4720800" cy="11598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5200">
                <a:solidFill>
                  <a:srgbClr val="FFFFFF"/>
                </a:solidFill>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 big image">
  <p:cSld name="TITLE_AND_BODY_1">
    <p:spTree>
      <p:nvGrpSpPr>
        <p:cNvPr id="1" name="Shape 57"/>
        <p:cNvGrpSpPr/>
        <p:nvPr/>
      </p:nvGrpSpPr>
      <p:grpSpPr>
        <a:xfrm>
          <a:off x="0" y="0"/>
          <a:ext cx="0" cy="0"/>
          <a:chOff x="0" y="0"/>
          <a:chExt cx="0" cy="0"/>
        </a:xfrm>
      </p:grpSpPr>
      <p:sp>
        <p:nvSpPr>
          <p:cNvPr id="58" name="Google Shape;58;p6"/>
          <p:cNvSpPr/>
          <p:nvPr/>
        </p:nvSpPr>
        <p:spPr>
          <a:xfrm>
            <a:off x="5142675" y="358375"/>
            <a:ext cx="4426800" cy="44268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5376775" y="592475"/>
            <a:ext cx="3958500" cy="39585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6"/>
          <p:cNvGrpSpPr/>
          <p:nvPr/>
        </p:nvGrpSpPr>
        <p:grpSpPr>
          <a:xfrm>
            <a:off x="-442731" y="337284"/>
            <a:ext cx="2324700" cy="2324700"/>
            <a:chOff x="-474900" y="321200"/>
            <a:chExt cx="2324700" cy="2324700"/>
          </a:xfrm>
        </p:grpSpPr>
        <p:sp>
          <p:nvSpPr>
            <p:cNvPr id="61" name="Google Shape;61;p6"/>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6"/>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6"/>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txBox="1">
            <a:spLocks noGrp="1"/>
          </p:cNvSpPr>
          <p:nvPr>
            <p:ph type="title"/>
          </p:nvPr>
        </p:nvSpPr>
        <p:spPr>
          <a:xfrm>
            <a:off x="457200" y="1166125"/>
            <a:ext cx="4504800" cy="683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7" name="Google Shape;67;p6"/>
          <p:cNvSpPr txBox="1">
            <a:spLocks noGrp="1"/>
          </p:cNvSpPr>
          <p:nvPr>
            <p:ph type="body" idx="1"/>
          </p:nvPr>
        </p:nvSpPr>
        <p:spPr>
          <a:xfrm>
            <a:off x="985679" y="1958050"/>
            <a:ext cx="3976500" cy="2618400"/>
          </a:xfrm>
          <a:prstGeom prst="rect">
            <a:avLst/>
          </a:prstGeom>
        </p:spPr>
        <p:txBody>
          <a:bodyPr spcFirstLastPara="1" wrap="square" lIns="91425" tIns="91425" rIns="91425" bIns="91425" anchor="t" anchorCtr="0">
            <a:noAutofit/>
          </a:bodyPr>
          <a:lstStyle>
            <a:lvl1pPr marL="457200" lvl="0" indent="-330200" rtl="0">
              <a:spcBef>
                <a:spcPts val="600"/>
              </a:spcBef>
              <a:spcAft>
                <a:spcPts val="0"/>
              </a:spcAft>
              <a:buSzPts val="1600"/>
              <a:buChar char="￮"/>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a:p>
        </p:txBody>
      </p:sp>
      <p:sp>
        <p:nvSpPr>
          <p:cNvPr id="68" name="Google Shape;68;p6"/>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 B">
  <p:cSld name="BLANK_2">
    <p:spTree>
      <p:nvGrpSpPr>
        <p:cNvPr id="1" name="Shape 121"/>
        <p:cNvGrpSpPr/>
        <p:nvPr/>
      </p:nvGrpSpPr>
      <p:grpSpPr>
        <a:xfrm>
          <a:off x="0" y="0"/>
          <a:ext cx="0" cy="0"/>
          <a:chOff x="0" y="0"/>
          <a:chExt cx="0" cy="0"/>
        </a:xfrm>
      </p:grpSpPr>
      <p:sp>
        <p:nvSpPr>
          <p:cNvPr id="122" name="Google Shape;122;p12"/>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grpSp>
        <p:nvGrpSpPr>
          <p:cNvPr id="124" name="Google Shape;124;p12"/>
          <p:cNvGrpSpPr/>
          <p:nvPr/>
        </p:nvGrpSpPr>
        <p:grpSpPr>
          <a:xfrm>
            <a:off x="818844" y="502333"/>
            <a:ext cx="2324700" cy="23247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12"/>
          <p:cNvSpPr/>
          <p:nvPr/>
        </p:nvSpPr>
        <p:spPr>
          <a:xfrm>
            <a:off x="1794525" y="-407900"/>
            <a:ext cx="5959200" cy="59592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4"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lvl="0" algn="ctr">
              <a:buNone/>
              <a:defRPr sz="1000" b="1">
                <a:solidFill>
                  <a:srgbClr val="FFFFFF"/>
                </a:solidFill>
                <a:latin typeface="Poppins"/>
                <a:ea typeface="Poppins"/>
                <a:cs typeface="Poppins"/>
                <a:sym typeface="Poppins"/>
              </a:defRPr>
            </a:lvl1pPr>
            <a:lvl2pPr lvl="1" algn="ctr">
              <a:buNone/>
              <a:defRPr sz="1000" b="1">
                <a:solidFill>
                  <a:srgbClr val="FFFFFF"/>
                </a:solidFill>
                <a:latin typeface="Poppins"/>
                <a:ea typeface="Poppins"/>
                <a:cs typeface="Poppins"/>
                <a:sym typeface="Poppins"/>
              </a:defRPr>
            </a:lvl2pPr>
            <a:lvl3pPr lvl="2" algn="ctr">
              <a:buNone/>
              <a:defRPr sz="1000" b="1">
                <a:solidFill>
                  <a:srgbClr val="FFFFFF"/>
                </a:solidFill>
                <a:latin typeface="Poppins"/>
                <a:ea typeface="Poppins"/>
                <a:cs typeface="Poppins"/>
                <a:sym typeface="Poppins"/>
              </a:defRPr>
            </a:lvl3pPr>
            <a:lvl4pPr lvl="3" algn="ctr">
              <a:buNone/>
              <a:defRPr sz="1000" b="1">
                <a:solidFill>
                  <a:srgbClr val="FFFFFF"/>
                </a:solidFill>
                <a:latin typeface="Poppins"/>
                <a:ea typeface="Poppins"/>
                <a:cs typeface="Poppins"/>
                <a:sym typeface="Poppins"/>
              </a:defRPr>
            </a:lvl4pPr>
            <a:lvl5pPr lvl="4" algn="ctr">
              <a:buNone/>
              <a:defRPr sz="1000" b="1">
                <a:solidFill>
                  <a:srgbClr val="FFFFFF"/>
                </a:solidFill>
                <a:latin typeface="Poppins"/>
                <a:ea typeface="Poppins"/>
                <a:cs typeface="Poppins"/>
                <a:sym typeface="Poppins"/>
              </a:defRPr>
            </a:lvl5pPr>
            <a:lvl6pPr lvl="5" algn="ctr">
              <a:buNone/>
              <a:defRPr sz="1000" b="1">
                <a:solidFill>
                  <a:srgbClr val="FFFFFF"/>
                </a:solidFill>
                <a:latin typeface="Poppins"/>
                <a:ea typeface="Poppins"/>
                <a:cs typeface="Poppins"/>
                <a:sym typeface="Poppins"/>
              </a:defRPr>
            </a:lvl6pPr>
            <a:lvl7pPr lvl="6" algn="ctr">
              <a:buNone/>
              <a:defRPr sz="1000" b="1">
                <a:solidFill>
                  <a:srgbClr val="FFFFFF"/>
                </a:solidFill>
                <a:latin typeface="Poppins"/>
                <a:ea typeface="Poppins"/>
                <a:cs typeface="Poppins"/>
                <a:sym typeface="Poppins"/>
              </a:defRPr>
            </a:lvl7pPr>
            <a:lvl8pPr lvl="7" algn="ctr">
              <a:buNone/>
              <a:defRPr sz="1000" b="1">
                <a:solidFill>
                  <a:srgbClr val="FFFFFF"/>
                </a:solidFill>
                <a:latin typeface="Poppins"/>
                <a:ea typeface="Poppins"/>
                <a:cs typeface="Poppins"/>
                <a:sym typeface="Poppins"/>
              </a:defRPr>
            </a:lvl8pPr>
            <a:lvl9pPr lvl="8" algn="ctr">
              <a:buNone/>
              <a:defRPr sz="1000" b="1">
                <a:solidFill>
                  <a:srgbClr val="FFFFFF"/>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457200" y="1166125"/>
            <a:ext cx="5220300" cy="683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069625" y="1958050"/>
            <a:ext cx="4608300" cy="26184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 /><Relationship Id="rId1" Type="http://schemas.openxmlformats.org/officeDocument/2006/relationships/slideLayout" Target="../slideLayouts/slideLayout3.xml" /></Relationships>
</file>

<file path=ppt/slides/_rels/slide2.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3" Type="http://schemas.openxmlformats.org/officeDocument/2006/relationships/image" Target="../media/image5.png" /><Relationship Id="rId2" Type="http://schemas.openxmlformats.org/officeDocument/2006/relationships/image" Target="../media/image4.png" /><Relationship Id="rId1" Type="http://schemas.openxmlformats.org/officeDocument/2006/relationships/slideLayout" Target="../slideLayouts/slideLayout2.xml" /><Relationship Id="rId4" Type="http://schemas.openxmlformats.org/officeDocument/2006/relationships/image" Target="../media/image6.png" /></Relationships>
</file>

<file path=ppt/slides/_rels/slide4.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image" Target="../media/image9.png" /><Relationship Id="rId1" Type="http://schemas.openxmlformats.org/officeDocument/2006/relationships/slideLayout" Target="../slideLayouts/slideLayout2.xml" /><Relationship Id="rId4" Type="http://schemas.openxmlformats.org/officeDocument/2006/relationships/image" Target="../media/image11.png" /></Relationships>
</file>

<file path=ppt/slides/_rels/slide6.xml.rels><?xml version="1.0" encoding="UTF-8" standalone="yes"?>
<Relationships xmlns="http://schemas.openxmlformats.org/package/2006/relationships"><Relationship Id="rId3" Type="http://schemas.openxmlformats.org/officeDocument/2006/relationships/image" Target="../media/image13.png" /><Relationship Id="rId2" Type="http://schemas.openxmlformats.org/officeDocument/2006/relationships/image" Target="../media/image12.png"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png" /><Relationship Id="rId1" Type="http://schemas.openxmlformats.org/officeDocument/2006/relationships/slideLayout" Target="../slideLayouts/slideLayout2.xml" /><Relationship Id="rId4" Type="http://schemas.openxmlformats.org/officeDocument/2006/relationships/image" Target="../media/image20.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ctrTitle"/>
          </p:nvPr>
        </p:nvSpPr>
        <p:spPr>
          <a:xfrm>
            <a:off x="2304068" y="1981576"/>
            <a:ext cx="4720800"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Our topic brands</a:t>
            </a:r>
            <a:endParaRPr dirty="0"/>
          </a:p>
        </p:txBody>
      </p:sp>
      <p:grpSp>
        <p:nvGrpSpPr>
          <p:cNvPr id="142" name="Google Shape;142;p14"/>
          <p:cNvGrpSpPr/>
          <p:nvPr/>
        </p:nvGrpSpPr>
        <p:grpSpPr>
          <a:xfrm>
            <a:off x="1311079" y="985525"/>
            <a:ext cx="832106" cy="832102"/>
            <a:chOff x="1923675" y="1633650"/>
            <a:chExt cx="436000" cy="435975"/>
          </a:xfrm>
        </p:grpSpPr>
        <p:sp>
          <p:nvSpPr>
            <p:cNvPr id="143" name="Google Shape;143;p14"/>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4"/>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4"/>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4"/>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49102" y="4756935"/>
            <a:ext cx="5145961" cy="307777"/>
          </a:xfrm>
          <a:prstGeom prst="rect">
            <a:avLst/>
          </a:prstGeom>
          <a:noFill/>
        </p:spPr>
        <p:txBody>
          <a:bodyPr wrap="none" rtlCol="0">
            <a:spAutoFit/>
          </a:bodyPr>
          <a:lstStyle/>
          <a:p>
            <a:r>
              <a:rPr lang="en-US" b="1" dirty="0">
                <a:solidFill>
                  <a:schemeClr val="bg1">
                    <a:lumMod val="50000"/>
                  </a:schemeClr>
                </a:solidFill>
                <a:latin typeface="Poppins Light" panose="020B0604020202020204" charset="0"/>
                <a:cs typeface="Poppins Light" panose="020B0604020202020204" charset="0"/>
              </a:rPr>
              <a:t>Authors: </a:t>
            </a:r>
            <a:r>
              <a:rPr lang="en-US" dirty="0">
                <a:latin typeface="Poppins Light" panose="020B0604020202020204" charset="0"/>
                <a:cs typeface="Poppins Light" panose="020B0604020202020204" charset="0"/>
              </a:rPr>
              <a:t>Anastasia </a:t>
            </a:r>
            <a:r>
              <a:rPr lang="en-US" dirty="0" err="1">
                <a:latin typeface="Poppins Light" panose="020B0604020202020204" charset="0"/>
                <a:cs typeface="Poppins Light" panose="020B0604020202020204" charset="0"/>
              </a:rPr>
              <a:t>Yasinskaya</a:t>
            </a:r>
            <a:r>
              <a:rPr lang="en-US" dirty="0">
                <a:latin typeface="Poppins Light" panose="020B0604020202020204" charset="0"/>
                <a:cs typeface="Poppins Light" panose="020B0604020202020204" charset="0"/>
              </a:rPr>
              <a:t>, </a:t>
            </a:r>
            <a:r>
              <a:rPr lang="en-US" dirty="0" err="1">
                <a:latin typeface="Poppins Light" panose="020B0604020202020204" charset="0"/>
                <a:cs typeface="Poppins Light" panose="020B0604020202020204" charset="0"/>
              </a:rPr>
              <a:t>Anzhelika</a:t>
            </a:r>
            <a:r>
              <a:rPr lang="en-US" dirty="0">
                <a:latin typeface="Poppins Light" panose="020B0604020202020204" charset="0"/>
                <a:cs typeface="Poppins Light" panose="020B0604020202020204" charset="0"/>
              </a:rPr>
              <a:t> </a:t>
            </a:r>
            <a:r>
              <a:rPr lang="en-US" dirty="0" err="1">
                <a:latin typeface="Poppins Light" panose="020B0604020202020204" charset="0"/>
                <a:cs typeface="Poppins Light" panose="020B0604020202020204" charset="0"/>
              </a:rPr>
              <a:t>Stepanovaite</a:t>
            </a:r>
            <a:endParaRPr lang="ru-RU" dirty="0">
              <a:cs typeface="Poppins Light"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64067" y="576307"/>
            <a:ext cx="4504800" cy="683100"/>
          </a:xfrm>
        </p:spPr>
        <p:txBody>
          <a:bodyPr/>
          <a:lstStyle/>
          <a:p>
            <a:r>
              <a:rPr lang="en-US" dirty="0"/>
              <a:t>crocs</a:t>
            </a:r>
            <a:endParaRPr lang="ru-RU" dirty="0"/>
          </a:p>
        </p:txBody>
      </p:sp>
      <p:sp>
        <p:nvSpPr>
          <p:cNvPr id="3" name="Текст 2"/>
          <p:cNvSpPr>
            <a:spLocks noGrp="1"/>
          </p:cNvSpPr>
          <p:nvPr>
            <p:ph type="body" idx="1"/>
          </p:nvPr>
        </p:nvSpPr>
        <p:spPr>
          <a:xfrm>
            <a:off x="1006048" y="1084746"/>
            <a:ext cx="4067786" cy="2618400"/>
          </a:xfrm>
        </p:spPr>
        <p:txBody>
          <a:bodyPr/>
          <a:lstStyle/>
          <a:p>
            <a:r>
              <a:rPr lang="en-US" dirty="0"/>
              <a:t>Crocs, Inc. is an American brand, based in </a:t>
            </a:r>
            <a:r>
              <a:rPr lang="en-US" dirty="0" err="1"/>
              <a:t>Niwot</a:t>
            </a:r>
            <a:r>
              <a:rPr lang="en-US" dirty="0"/>
              <a:t>, Colorado, that distributes and once manufactured foam clog shoes. Crocs was founded by Lyndon "Duke" Hanson, and George </a:t>
            </a:r>
            <a:r>
              <a:rPr lang="en-US" dirty="0" err="1"/>
              <a:t>Boedecker</a:t>
            </a:r>
            <a:r>
              <a:rPr lang="en-US" dirty="0"/>
              <a:t> Jr. to produce and distribute a foam clog, the design of which was acquired from a company called Foam Creations. The shoe was originally developed as a boating shoe. </a:t>
            </a:r>
            <a:endParaRPr lang="ru-RU" dirty="0"/>
          </a:p>
        </p:txBody>
      </p:sp>
      <p:sp>
        <p:nvSpPr>
          <p:cNvPr id="4" name="Номер слайда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10</a:t>
            </a:fld>
            <a:endParaRPr lang="en"/>
          </a:p>
        </p:txBody>
      </p:sp>
      <p:sp>
        <p:nvSpPr>
          <p:cNvPr id="5" name="Овал 4"/>
          <p:cNvSpPr/>
          <p:nvPr/>
        </p:nvSpPr>
        <p:spPr>
          <a:xfrm flipV="1">
            <a:off x="5342562" y="576304"/>
            <a:ext cx="3996647" cy="4000143"/>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a:blip r:embed="rId2"/>
          <a:stretch>
            <a:fillRect/>
          </a:stretch>
        </p:blipFill>
        <p:spPr>
          <a:xfrm>
            <a:off x="6237595" y="994155"/>
            <a:ext cx="2206579" cy="3164440"/>
          </a:xfrm>
          <a:prstGeom prst="rect">
            <a:avLst/>
          </a:prstGeom>
        </p:spPr>
      </p:pic>
      <p:pic>
        <p:nvPicPr>
          <p:cNvPr id="12" name="Рисунок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015" y="3098163"/>
            <a:ext cx="2660218" cy="1913887"/>
          </a:xfrm>
          <a:prstGeom prst="rect">
            <a:avLst/>
          </a:prstGeom>
        </p:spPr>
      </p:pic>
    </p:spTree>
    <p:extLst>
      <p:ext uri="{BB962C8B-B14F-4D97-AF65-F5344CB8AC3E}">
        <p14:creationId xmlns:p14="http://schemas.microsoft.com/office/powerpoint/2010/main" val="366372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5569" y="736831"/>
            <a:ext cx="4504800" cy="683100"/>
          </a:xfrm>
        </p:spPr>
        <p:txBody>
          <a:bodyPr/>
          <a:lstStyle/>
          <a:p>
            <a:r>
              <a:rPr lang="en-US" dirty="0"/>
              <a:t>McDonald's</a:t>
            </a:r>
            <a:endParaRPr lang="ru-RU" dirty="0"/>
          </a:p>
        </p:txBody>
      </p:sp>
      <p:sp>
        <p:nvSpPr>
          <p:cNvPr id="3" name="Текст 2"/>
          <p:cNvSpPr>
            <a:spLocks noGrp="1"/>
          </p:cNvSpPr>
          <p:nvPr>
            <p:ph type="body" idx="1"/>
          </p:nvPr>
        </p:nvSpPr>
        <p:spPr>
          <a:xfrm>
            <a:off x="711946" y="1419931"/>
            <a:ext cx="4456826" cy="2618400"/>
          </a:xfrm>
        </p:spPr>
        <p:txBody>
          <a:bodyPr/>
          <a:lstStyle/>
          <a:p>
            <a:r>
              <a:rPr lang="en-US" dirty="0"/>
              <a:t>McDonald's is an American fast food company, founded in 1940 as a restaurant operated by Richard and Maurice McDonald. They rechristened their business as a hamburger stand, and later turned the company into a franchise, with the Golden Arches logo. </a:t>
            </a:r>
          </a:p>
          <a:p>
            <a:r>
              <a:rPr lang="en-US" dirty="0"/>
              <a:t>McDonald's is the world's largest restaurant chain by revenue. </a:t>
            </a:r>
            <a:endParaRPr lang="ru-RU" dirty="0"/>
          </a:p>
        </p:txBody>
      </p:sp>
      <p:sp>
        <p:nvSpPr>
          <p:cNvPr id="4" name="Номер слайда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11</a:t>
            </a:fld>
            <a:endParaRPr lang="en"/>
          </a:p>
        </p:txBody>
      </p:sp>
      <p:pic>
        <p:nvPicPr>
          <p:cNvPr id="6" name="Рисунок 5"/>
          <p:cNvPicPr>
            <a:picLocks noChangeAspect="1"/>
          </p:cNvPicPr>
          <p:nvPr/>
        </p:nvPicPr>
        <p:blipFill>
          <a:blip r:embed="rId2"/>
          <a:stretch>
            <a:fillRect/>
          </a:stretch>
        </p:blipFill>
        <p:spPr>
          <a:xfrm>
            <a:off x="5332289" y="580498"/>
            <a:ext cx="4017194" cy="399595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Рисунок 7"/>
          <p:cNvPicPr>
            <a:picLocks noChangeAspect="1"/>
          </p:cNvPicPr>
          <p:nvPr/>
        </p:nvPicPr>
        <p:blipFill>
          <a:blip r:embed="rId3"/>
          <a:stretch>
            <a:fillRect/>
          </a:stretch>
        </p:blipFill>
        <p:spPr>
          <a:xfrm rot="19675650">
            <a:off x="145420" y="4371067"/>
            <a:ext cx="918279" cy="572308"/>
          </a:xfrm>
          <a:prstGeom prst="rect">
            <a:avLst/>
          </a:prstGeom>
        </p:spPr>
      </p:pic>
    </p:spTree>
    <p:extLst>
      <p:ext uri="{BB962C8B-B14F-4D97-AF65-F5344CB8AC3E}">
        <p14:creationId xmlns:p14="http://schemas.microsoft.com/office/powerpoint/2010/main" val="2060916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6"/>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12</a:t>
            </a:fld>
            <a:endParaRPr/>
          </a:p>
        </p:txBody>
      </p:sp>
      <p:sp>
        <p:nvSpPr>
          <p:cNvPr id="421" name="Google Shape;421;p36"/>
          <p:cNvSpPr txBox="1">
            <a:spLocks noGrp="1"/>
          </p:cNvSpPr>
          <p:nvPr>
            <p:ph type="ctrTitle" idx="4294967295"/>
          </p:nvPr>
        </p:nvSpPr>
        <p:spPr>
          <a:xfrm>
            <a:off x="2577819" y="2166807"/>
            <a:ext cx="46080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8000" dirty="0"/>
              <a:t>Thanks!</a:t>
            </a:r>
            <a:endParaRPr sz="8000" dirty="0"/>
          </a:p>
        </p:txBody>
      </p:sp>
      <p:grpSp>
        <p:nvGrpSpPr>
          <p:cNvPr id="423" name="Google Shape;423;p36"/>
          <p:cNvGrpSpPr/>
          <p:nvPr/>
        </p:nvGrpSpPr>
        <p:grpSpPr>
          <a:xfrm>
            <a:off x="1812552" y="1460659"/>
            <a:ext cx="345971" cy="325505"/>
            <a:chOff x="5972700" y="2330200"/>
            <a:chExt cx="411625" cy="387275"/>
          </a:xfrm>
        </p:grpSpPr>
        <p:sp>
          <p:nvSpPr>
            <p:cNvPr id="424" name="Google Shape;424;p36"/>
            <p:cNvSpPr/>
            <p:nvPr/>
          </p:nvSpPr>
          <p:spPr>
            <a:xfrm>
              <a:off x="5972700" y="2476950"/>
              <a:ext cx="98050" cy="219825"/>
            </a:xfrm>
            <a:custGeom>
              <a:avLst/>
              <a:gdLst/>
              <a:ahLst/>
              <a:cxnLst/>
              <a:rect l="l" t="t" r="r" b="b"/>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noFill/>
            <a:ln w="12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6"/>
            <p:cNvSpPr/>
            <p:nvPr/>
          </p:nvSpPr>
          <p:spPr>
            <a:xfrm>
              <a:off x="6078025" y="2330200"/>
              <a:ext cx="306300" cy="387275"/>
            </a:xfrm>
            <a:custGeom>
              <a:avLst/>
              <a:gdLst/>
              <a:ahLst/>
              <a:cxnLst/>
              <a:rect l="l" t="t" r="r" b="b"/>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noFill/>
            <a:ln w="12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22971" y="1274950"/>
            <a:ext cx="4504800" cy="683100"/>
          </a:xfrm>
        </p:spPr>
        <p:txBody>
          <a:bodyPr/>
          <a:lstStyle/>
          <a:p>
            <a:r>
              <a:rPr lang="en-US" dirty="0"/>
              <a:t>Apple</a:t>
            </a:r>
            <a:endParaRPr lang="ru-RU" dirty="0"/>
          </a:p>
        </p:txBody>
      </p:sp>
      <p:sp>
        <p:nvSpPr>
          <p:cNvPr id="3" name="Текст 2"/>
          <p:cNvSpPr>
            <a:spLocks noGrp="1"/>
          </p:cNvSpPr>
          <p:nvPr>
            <p:ph type="body" idx="1"/>
          </p:nvPr>
        </p:nvSpPr>
        <p:spPr/>
        <p:txBody>
          <a:bodyPr/>
          <a:lstStyle/>
          <a:p>
            <a:r>
              <a:rPr lang="en-US" dirty="0"/>
              <a:t>Apple Inc. is an American multinational technology company headquartered in Cupertino, California, that designs, develops and sells consumer electronics, computer software, and online services.</a:t>
            </a:r>
            <a:endParaRPr lang="ru-RU" dirty="0"/>
          </a:p>
        </p:txBody>
      </p:sp>
      <p:sp>
        <p:nvSpPr>
          <p:cNvPr id="4" name="Номер слайда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a:t>
            </a:fld>
            <a:endParaRPr lang="en"/>
          </a:p>
        </p:txBody>
      </p:sp>
      <p:sp>
        <p:nvSpPr>
          <p:cNvPr id="6" name="Овал 5"/>
          <p:cNvSpPr/>
          <p:nvPr/>
        </p:nvSpPr>
        <p:spPr>
          <a:xfrm>
            <a:off x="5399471" y="585627"/>
            <a:ext cx="3960286" cy="3990823"/>
          </a:xfrm>
          <a:prstGeom prst="ellipse">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p:cNvPicPr>
            <a:picLocks noChangeAspect="1"/>
          </p:cNvPicPr>
          <p:nvPr/>
        </p:nvPicPr>
        <p:blipFill>
          <a:blip r:embed="rId2"/>
          <a:stretch>
            <a:fillRect/>
          </a:stretch>
        </p:blipFill>
        <p:spPr>
          <a:xfrm>
            <a:off x="5530266" y="1121260"/>
            <a:ext cx="3698696" cy="2742507"/>
          </a:xfrm>
          <a:prstGeom prst="rect">
            <a:avLst/>
          </a:prstGeo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250" y="3383416"/>
            <a:ext cx="2955366" cy="1760084"/>
          </a:xfrm>
          <a:prstGeom prst="rect">
            <a:avLst/>
          </a:prstGeom>
        </p:spPr>
      </p:pic>
    </p:spTree>
    <p:extLst>
      <p:ext uri="{BB962C8B-B14F-4D97-AF65-F5344CB8AC3E}">
        <p14:creationId xmlns:p14="http://schemas.microsoft.com/office/powerpoint/2010/main" val="1021095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0503" y="767201"/>
            <a:ext cx="4504800" cy="683100"/>
          </a:xfrm>
        </p:spPr>
        <p:txBody>
          <a:bodyPr/>
          <a:lstStyle/>
          <a:p>
            <a:r>
              <a:rPr lang="en-US" dirty="0" err="1"/>
              <a:t>L’Oréal</a:t>
            </a:r>
            <a:endParaRPr lang="ru-RU" dirty="0"/>
          </a:p>
        </p:txBody>
      </p:sp>
      <p:sp>
        <p:nvSpPr>
          <p:cNvPr id="3" name="Текст 2"/>
          <p:cNvSpPr>
            <a:spLocks noGrp="1"/>
          </p:cNvSpPr>
          <p:nvPr>
            <p:ph type="body" idx="1"/>
          </p:nvPr>
        </p:nvSpPr>
        <p:spPr>
          <a:xfrm>
            <a:off x="924035" y="1450301"/>
            <a:ext cx="3976500" cy="2618400"/>
          </a:xfrm>
        </p:spPr>
        <p:txBody>
          <a:bodyPr/>
          <a:lstStyle/>
          <a:p>
            <a:r>
              <a:rPr lang="en-US" dirty="0" err="1"/>
              <a:t>L'Oréal</a:t>
            </a:r>
            <a:r>
              <a:rPr lang="en-US" dirty="0"/>
              <a:t> is a French personal care company with a registered office in Paris. It is the world's largest cosmetics company and has developed activities in the field concentrating on hair </a:t>
            </a:r>
            <a:r>
              <a:rPr lang="en-US" dirty="0" err="1"/>
              <a:t>colour</a:t>
            </a:r>
            <a:r>
              <a:rPr lang="en-US" dirty="0"/>
              <a:t>, skin care, sun protection, make-up, perfume, and hair care.</a:t>
            </a:r>
            <a:endParaRPr lang="ru-RU" dirty="0"/>
          </a:p>
        </p:txBody>
      </p:sp>
      <p:sp>
        <p:nvSpPr>
          <p:cNvPr id="4" name="Номер слайда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a:t>
            </a:fld>
            <a:endParaRPr lang="en"/>
          </a:p>
        </p:txBody>
      </p:sp>
      <p:pic>
        <p:nvPicPr>
          <p:cNvPr id="10" name="Рисунок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60608">
            <a:off x="-198877" y="3613295"/>
            <a:ext cx="2245822" cy="1429160"/>
          </a:xfrm>
          <a:prstGeom prst="rect">
            <a:avLst/>
          </a:prstGeom>
        </p:spPr>
      </p:pic>
      <p:sp>
        <p:nvSpPr>
          <p:cNvPr id="11" name="Овал 10"/>
          <p:cNvSpPr/>
          <p:nvPr/>
        </p:nvSpPr>
        <p:spPr>
          <a:xfrm>
            <a:off x="5307003" y="554805"/>
            <a:ext cx="4155496" cy="4021646"/>
          </a:xfrm>
          <a:prstGeom prst="ellipse">
            <a:avLst/>
          </a:prstGeom>
          <a:solidFill>
            <a:schemeClr val="bg1"/>
          </a:solidFill>
          <a:ln>
            <a:solidFill>
              <a:srgbClr val="A80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Рисунок 12"/>
          <p:cNvPicPr>
            <a:picLocks noChangeAspect="1"/>
          </p:cNvPicPr>
          <p:nvPr/>
        </p:nvPicPr>
        <p:blipFill>
          <a:blip r:embed="rId3"/>
          <a:stretch>
            <a:fillRect/>
          </a:stretch>
        </p:blipFill>
        <p:spPr>
          <a:xfrm>
            <a:off x="5986690" y="2759501"/>
            <a:ext cx="2796121" cy="2097091"/>
          </a:xfrm>
          <a:prstGeom prst="ellipse">
            <a:avLst/>
          </a:prstGeom>
          <a:ln>
            <a:noFill/>
          </a:ln>
          <a:effectLst>
            <a:softEdge rad="112500"/>
          </a:effectLst>
        </p:spPr>
      </p:pic>
      <p:pic>
        <p:nvPicPr>
          <p:cNvPr id="15" name="Рисунок 14"/>
          <p:cNvPicPr>
            <a:picLocks noChangeAspect="1"/>
          </p:cNvPicPr>
          <p:nvPr/>
        </p:nvPicPr>
        <p:blipFill>
          <a:blip r:embed="rId4"/>
          <a:stretch>
            <a:fillRect/>
          </a:stretch>
        </p:blipFill>
        <p:spPr>
          <a:xfrm>
            <a:off x="5877710" y="1444708"/>
            <a:ext cx="3164863" cy="1246165"/>
          </a:xfrm>
          <a:prstGeom prst="rect">
            <a:avLst/>
          </a:prstGeom>
        </p:spPr>
      </p:pic>
    </p:spTree>
    <p:extLst>
      <p:ext uri="{BB962C8B-B14F-4D97-AF65-F5344CB8AC3E}">
        <p14:creationId xmlns:p14="http://schemas.microsoft.com/office/powerpoint/2010/main" val="424092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43519" y="1274950"/>
            <a:ext cx="4504800" cy="683100"/>
          </a:xfrm>
        </p:spPr>
        <p:txBody>
          <a:bodyPr/>
          <a:lstStyle/>
          <a:p>
            <a:r>
              <a:rPr lang="en-US" dirty="0"/>
              <a:t>SONY</a:t>
            </a:r>
            <a:endParaRPr lang="ru-RU" dirty="0"/>
          </a:p>
        </p:txBody>
      </p:sp>
      <p:sp>
        <p:nvSpPr>
          <p:cNvPr id="3" name="Текст 2"/>
          <p:cNvSpPr>
            <a:spLocks noGrp="1"/>
          </p:cNvSpPr>
          <p:nvPr>
            <p:ph type="body" idx="1"/>
          </p:nvPr>
        </p:nvSpPr>
        <p:spPr/>
        <p:txBody>
          <a:bodyPr/>
          <a:lstStyle/>
          <a:p>
            <a:r>
              <a:rPr lang="en-US" dirty="0"/>
              <a:t>Sony Corporation is a Japanese multinational corporation headquartered in Tokyo. The company operates as one of the world's largest manufacturers of consumer and professional electronic products. </a:t>
            </a:r>
            <a:endParaRPr lang="ru-RU" dirty="0"/>
          </a:p>
        </p:txBody>
      </p:sp>
      <p:sp>
        <p:nvSpPr>
          <p:cNvPr id="4" name="Номер слайда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a:t>
            </a:fld>
            <a:endParaRPr lang="en"/>
          </a:p>
        </p:txBody>
      </p:sp>
      <p:sp>
        <p:nvSpPr>
          <p:cNvPr id="6" name="Овал 5"/>
          <p:cNvSpPr/>
          <p:nvPr/>
        </p:nvSpPr>
        <p:spPr>
          <a:xfrm>
            <a:off x="5345591" y="606056"/>
            <a:ext cx="4011060" cy="408159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p:cNvPicPr>
            <a:picLocks noChangeAspect="1"/>
          </p:cNvPicPr>
          <p:nvPr/>
        </p:nvPicPr>
        <p:blipFill>
          <a:blip r:embed="rId2"/>
          <a:stretch>
            <a:fillRect/>
          </a:stretch>
        </p:blipFill>
        <p:spPr>
          <a:xfrm>
            <a:off x="5660326" y="1180900"/>
            <a:ext cx="3203925" cy="3071150"/>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16535">
            <a:off x="4999822" y="3036538"/>
            <a:ext cx="1079853" cy="2031474"/>
          </a:xfrm>
          <a:prstGeom prst="rect">
            <a:avLst/>
          </a:prstGeom>
        </p:spPr>
      </p:pic>
    </p:spTree>
    <p:extLst>
      <p:ext uri="{BB962C8B-B14F-4D97-AF65-F5344CB8AC3E}">
        <p14:creationId xmlns:p14="http://schemas.microsoft.com/office/powerpoint/2010/main" val="1996822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3244" y="1274950"/>
            <a:ext cx="4504800" cy="683100"/>
          </a:xfrm>
        </p:spPr>
        <p:txBody>
          <a:bodyPr/>
          <a:lstStyle/>
          <a:p>
            <a:r>
              <a:rPr lang="en-US" dirty="0"/>
              <a:t>Pandora</a:t>
            </a:r>
            <a:endParaRPr lang="ru-RU" dirty="0"/>
          </a:p>
        </p:txBody>
      </p:sp>
      <p:sp>
        <p:nvSpPr>
          <p:cNvPr id="3" name="Текст 2"/>
          <p:cNvSpPr>
            <a:spLocks noGrp="1"/>
          </p:cNvSpPr>
          <p:nvPr>
            <p:ph type="body" idx="1"/>
          </p:nvPr>
        </p:nvSpPr>
        <p:spPr/>
        <p:txBody>
          <a:bodyPr/>
          <a:lstStyle/>
          <a:p>
            <a:r>
              <a:rPr lang="en-US" dirty="0"/>
              <a:t>Pandora is a Danish </a:t>
            </a:r>
            <a:r>
              <a:rPr lang="en-US" dirty="0" err="1"/>
              <a:t>jewellery</a:t>
            </a:r>
            <a:r>
              <a:rPr lang="en-US" dirty="0"/>
              <a:t> brand witch was founded in 1982 by Per </a:t>
            </a:r>
            <a:r>
              <a:rPr lang="en-US" dirty="0" err="1"/>
              <a:t>Enevoldsen</a:t>
            </a:r>
            <a:r>
              <a:rPr lang="en-US" dirty="0"/>
              <a:t>. Pandora is known for its customizable charm bracelets, designer rings, necklaces and (now discontinued) watches. </a:t>
            </a:r>
            <a:endParaRPr lang="ru-RU" dirty="0"/>
          </a:p>
        </p:txBody>
      </p:sp>
      <p:sp>
        <p:nvSpPr>
          <p:cNvPr id="4" name="Номер слайда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5</a:t>
            </a:fld>
            <a:endParaRPr lang="en"/>
          </a:p>
        </p:txBody>
      </p:sp>
      <p:sp>
        <p:nvSpPr>
          <p:cNvPr id="6" name="Овал 5"/>
          <p:cNvSpPr/>
          <p:nvPr/>
        </p:nvSpPr>
        <p:spPr>
          <a:xfrm>
            <a:off x="5281617" y="616449"/>
            <a:ext cx="4058291" cy="3960001"/>
          </a:xfrm>
          <a:prstGeom prst="ellipse">
            <a:avLst/>
          </a:prstGeom>
          <a:solidFill>
            <a:schemeClr val="bg1"/>
          </a:solidFill>
          <a:ln>
            <a:solidFill>
              <a:srgbClr val="F9C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a:blip r:embed="rId2"/>
          <a:stretch>
            <a:fillRect/>
          </a:stretch>
        </p:blipFill>
        <p:spPr>
          <a:xfrm>
            <a:off x="5923248" y="2719713"/>
            <a:ext cx="1284756" cy="1284756"/>
          </a:xfrm>
          <a:prstGeom prst="rect">
            <a:avLst/>
          </a:prstGeom>
        </p:spPr>
      </p:pic>
      <p:pic>
        <p:nvPicPr>
          <p:cNvPr id="9" name="Рисунок 8"/>
          <p:cNvPicPr>
            <a:picLocks noChangeAspect="1"/>
          </p:cNvPicPr>
          <p:nvPr/>
        </p:nvPicPr>
        <p:blipFill>
          <a:blip r:embed="rId3"/>
          <a:stretch>
            <a:fillRect/>
          </a:stretch>
        </p:blipFill>
        <p:spPr>
          <a:xfrm>
            <a:off x="6059643" y="1288681"/>
            <a:ext cx="1011965" cy="925004"/>
          </a:xfrm>
          <a:prstGeom prst="rect">
            <a:avLst/>
          </a:prstGeom>
        </p:spPr>
      </p:pic>
      <p:pic>
        <p:nvPicPr>
          <p:cNvPr id="10" name="Рисунок 9"/>
          <p:cNvPicPr>
            <a:picLocks noChangeAspect="1"/>
          </p:cNvPicPr>
          <p:nvPr/>
        </p:nvPicPr>
        <p:blipFill>
          <a:blip r:embed="rId4"/>
          <a:stretch>
            <a:fillRect/>
          </a:stretch>
        </p:blipFill>
        <p:spPr>
          <a:xfrm>
            <a:off x="6663406" y="763850"/>
            <a:ext cx="2676502" cy="3665197"/>
          </a:xfrm>
          <a:prstGeom prst="ellipse">
            <a:avLst/>
          </a:prstGeom>
          <a:ln>
            <a:noFill/>
          </a:ln>
          <a:effectLst>
            <a:softEdge rad="112500"/>
          </a:effectLst>
        </p:spPr>
      </p:pic>
    </p:spTree>
    <p:extLst>
      <p:ext uri="{BB962C8B-B14F-4D97-AF65-F5344CB8AC3E}">
        <p14:creationId xmlns:p14="http://schemas.microsoft.com/office/powerpoint/2010/main" val="3523361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12697" y="1274950"/>
            <a:ext cx="4504800" cy="683100"/>
          </a:xfrm>
        </p:spPr>
        <p:txBody>
          <a:bodyPr/>
          <a:lstStyle/>
          <a:p>
            <a:r>
              <a:rPr lang="en-US" dirty="0"/>
              <a:t>LAY'S</a:t>
            </a:r>
            <a:endParaRPr lang="ru-RU" dirty="0"/>
          </a:p>
        </p:txBody>
      </p:sp>
      <p:sp>
        <p:nvSpPr>
          <p:cNvPr id="4" name="Номер слайда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6</a:t>
            </a:fld>
            <a:endParaRPr lang="en"/>
          </a:p>
        </p:txBody>
      </p:sp>
      <p:sp>
        <p:nvSpPr>
          <p:cNvPr id="5" name="Овал 4"/>
          <p:cNvSpPr/>
          <p:nvPr/>
        </p:nvSpPr>
        <p:spPr>
          <a:xfrm>
            <a:off x="5389197" y="585626"/>
            <a:ext cx="3960285" cy="3990824"/>
          </a:xfrm>
          <a:prstGeom prst="ellipse">
            <a:avLst/>
          </a:prstGeom>
          <a:solidFill>
            <a:schemeClr val="bg1"/>
          </a:solidFill>
          <a:ln>
            <a:solidFill>
              <a:srgbClr val="A80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a:blip r:embed="rId2"/>
          <a:stretch>
            <a:fillRect/>
          </a:stretch>
        </p:blipFill>
        <p:spPr>
          <a:xfrm>
            <a:off x="5818832" y="1274950"/>
            <a:ext cx="3154863" cy="2677690"/>
          </a:xfrm>
          <a:prstGeom prst="rect">
            <a:avLst/>
          </a:prstGeom>
          <a:ln>
            <a:noFill/>
          </a:ln>
          <a:effectLst>
            <a:softEdge rad="112500"/>
          </a:effectLst>
        </p:spPr>
      </p:pic>
      <p:pic>
        <p:nvPicPr>
          <p:cNvPr id="7" name="Рисунок 6"/>
          <p:cNvPicPr>
            <a:picLocks noChangeAspect="1"/>
          </p:cNvPicPr>
          <p:nvPr/>
        </p:nvPicPr>
        <p:blipFill>
          <a:blip r:embed="rId3"/>
          <a:stretch>
            <a:fillRect/>
          </a:stretch>
        </p:blipFill>
        <p:spPr>
          <a:xfrm rot="19540462">
            <a:off x="331031" y="3491487"/>
            <a:ext cx="1309295" cy="1405222"/>
          </a:xfrm>
          <a:prstGeom prst="rect">
            <a:avLst/>
          </a:prstGeom>
        </p:spPr>
      </p:pic>
      <p:sp>
        <p:nvSpPr>
          <p:cNvPr id="3" name="Текст 2"/>
          <p:cNvSpPr>
            <a:spLocks noGrp="1"/>
          </p:cNvSpPr>
          <p:nvPr>
            <p:ph type="body" idx="1"/>
          </p:nvPr>
        </p:nvSpPr>
        <p:spPr>
          <a:xfrm>
            <a:off x="985679" y="1803938"/>
            <a:ext cx="3976500" cy="2618400"/>
          </a:xfrm>
        </p:spPr>
        <p:txBody>
          <a:bodyPr/>
          <a:lstStyle/>
          <a:p>
            <a:r>
              <a:rPr lang="en-US" dirty="0"/>
              <a:t>Lay's is a brand of potato chip varieties, as well as the name of the company that founded the chip brand in Canada. It has also been called Frito-Lay with Fritos. Lay's has been owned by PepsiCo through Frito-Lay since 1965.</a:t>
            </a:r>
            <a:endParaRPr lang="ru-RU" dirty="0"/>
          </a:p>
        </p:txBody>
      </p:sp>
    </p:spTree>
    <p:extLst>
      <p:ext uri="{BB962C8B-B14F-4D97-AF65-F5344CB8AC3E}">
        <p14:creationId xmlns:p14="http://schemas.microsoft.com/office/powerpoint/2010/main" val="1097089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48072" y="359192"/>
            <a:ext cx="4504800" cy="683100"/>
          </a:xfrm>
        </p:spPr>
        <p:txBody>
          <a:bodyPr/>
          <a:lstStyle/>
          <a:p>
            <a:r>
              <a:rPr lang="en-US" dirty="0" err="1"/>
              <a:t>Chupa</a:t>
            </a:r>
            <a:r>
              <a:rPr lang="en-US" dirty="0"/>
              <a:t> </a:t>
            </a:r>
            <a:r>
              <a:rPr lang="en-US" dirty="0" err="1"/>
              <a:t>Chups</a:t>
            </a:r>
            <a:endParaRPr lang="ru-RU" dirty="0"/>
          </a:p>
        </p:txBody>
      </p:sp>
      <p:sp>
        <p:nvSpPr>
          <p:cNvPr id="3" name="Текст 2"/>
          <p:cNvSpPr>
            <a:spLocks noGrp="1"/>
          </p:cNvSpPr>
          <p:nvPr>
            <p:ph type="body" idx="1"/>
          </p:nvPr>
        </p:nvSpPr>
        <p:spPr>
          <a:xfrm>
            <a:off x="878855" y="1042292"/>
            <a:ext cx="3976500" cy="2618400"/>
          </a:xfrm>
        </p:spPr>
        <p:txBody>
          <a:bodyPr/>
          <a:lstStyle/>
          <a:p>
            <a:r>
              <a:rPr lang="en-US" dirty="0" err="1"/>
              <a:t>Chupa</a:t>
            </a:r>
            <a:r>
              <a:rPr lang="en-US" dirty="0"/>
              <a:t> </a:t>
            </a:r>
            <a:r>
              <a:rPr lang="en-US" dirty="0" err="1"/>
              <a:t>Chups</a:t>
            </a:r>
            <a:r>
              <a:rPr lang="en-US" dirty="0"/>
              <a:t> is a Spanish brand of lollipop and other confectionery sold in over 150 countries around the world. The brand was founded in 1958 by </a:t>
            </a:r>
            <a:r>
              <a:rPr lang="en-US" dirty="0" err="1"/>
              <a:t>Enric</a:t>
            </a:r>
            <a:r>
              <a:rPr lang="en-US" dirty="0"/>
              <a:t> </a:t>
            </a:r>
            <a:r>
              <a:rPr lang="en-US" dirty="0" err="1"/>
              <a:t>Bernat</a:t>
            </a:r>
            <a:r>
              <a:rPr lang="en-US" dirty="0"/>
              <a:t>, and is owned by the Italian-Dutch multinational corporation </a:t>
            </a:r>
            <a:r>
              <a:rPr lang="en-US" dirty="0" err="1"/>
              <a:t>Perfetti</a:t>
            </a:r>
            <a:r>
              <a:rPr lang="en-US" dirty="0"/>
              <a:t> Van </a:t>
            </a:r>
            <a:r>
              <a:rPr lang="en-US" dirty="0" err="1"/>
              <a:t>Melle</a:t>
            </a:r>
            <a:r>
              <a:rPr lang="en-US" dirty="0"/>
              <a:t>. The name of the brand comes from the Spanish verb </a:t>
            </a:r>
            <a:r>
              <a:rPr lang="en-US" dirty="0" err="1"/>
              <a:t>chupar</a:t>
            </a:r>
            <a:r>
              <a:rPr lang="en-US" dirty="0"/>
              <a:t>, meaning "to suck".</a:t>
            </a:r>
            <a:endParaRPr lang="ru-RU" dirty="0"/>
          </a:p>
        </p:txBody>
      </p:sp>
      <p:sp>
        <p:nvSpPr>
          <p:cNvPr id="4" name="Номер слайда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7</a:t>
            </a:fld>
            <a:endParaRPr lang="en" dirty="0"/>
          </a:p>
        </p:txBody>
      </p:sp>
      <p:sp>
        <p:nvSpPr>
          <p:cNvPr id="5" name="Прямоугольник 4"/>
          <p:cNvSpPr/>
          <p:nvPr/>
        </p:nvSpPr>
        <p:spPr>
          <a:xfrm>
            <a:off x="4090702" y="4564587"/>
            <a:ext cx="4572000" cy="523220"/>
          </a:xfrm>
          <a:prstGeom prst="rect">
            <a:avLst/>
          </a:prstGeom>
        </p:spPr>
        <p:txBody>
          <a:bodyPr>
            <a:spAutoFit/>
          </a:bodyPr>
          <a:lstStyle/>
          <a:p>
            <a:r>
              <a:rPr lang="en-US" dirty="0">
                <a:solidFill>
                  <a:schemeClr val="tx2">
                    <a:lumMod val="50000"/>
                  </a:schemeClr>
                </a:solidFill>
                <a:latin typeface="Poppins Light" panose="020B0604020202020204" charset="0"/>
                <a:cs typeface="Poppins Light" panose="020B0604020202020204" charset="0"/>
              </a:rPr>
              <a:t>The </a:t>
            </a:r>
            <a:r>
              <a:rPr lang="en-US" dirty="0" err="1">
                <a:solidFill>
                  <a:schemeClr val="tx2">
                    <a:lumMod val="50000"/>
                  </a:schemeClr>
                </a:solidFill>
                <a:latin typeface="Poppins Light" panose="020B0604020202020204" charset="0"/>
                <a:cs typeface="Poppins Light" panose="020B0604020202020204" charset="0"/>
              </a:rPr>
              <a:t>Chupa</a:t>
            </a:r>
            <a:r>
              <a:rPr lang="en-US" dirty="0">
                <a:solidFill>
                  <a:schemeClr val="tx2">
                    <a:lumMod val="50000"/>
                  </a:schemeClr>
                </a:solidFill>
                <a:latin typeface="Poppins Light" panose="020B0604020202020204" charset="0"/>
                <a:cs typeface="Poppins Light" panose="020B0604020202020204" charset="0"/>
              </a:rPr>
              <a:t> </a:t>
            </a:r>
            <a:r>
              <a:rPr lang="en-US" dirty="0" err="1">
                <a:solidFill>
                  <a:schemeClr val="tx2">
                    <a:lumMod val="50000"/>
                  </a:schemeClr>
                </a:solidFill>
                <a:latin typeface="Poppins Light" panose="020B0604020202020204" charset="0"/>
                <a:cs typeface="Poppins Light" panose="020B0604020202020204" charset="0"/>
              </a:rPr>
              <a:t>Chups</a:t>
            </a:r>
            <a:r>
              <a:rPr lang="en-US" dirty="0">
                <a:solidFill>
                  <a:schemeClr val="tx2">
                    <a:lumMod val="50000"/>
                  </a:schemeClr>
                </a:solidFill>
                <a:latin typeface="Poppins Light" panose="020B0604020202020204" charset="0"/>
                <a:cs typeface="Poppins Light" panose="020B0604020202020204" charset="0"/>
              </a:rPr>
              <a:t> logo was designed in 1969 by the surrealist artist Salvador </a:t>
            </a:r>
            <a:r>
              <a:rPr lang="en-US" dirty="0" err="1">
                <a:solidFill>
                  <a:schemeClr val="tx2">
                    <a:lumMod val="50000"/>
                  </a:schemeClr>
                </a:solidFill>
                <a:latin typeface="Poppins Light" panose="020B0604020202020204" charset="0"/>
                <a:cs typeface="Poppins Light" panose="020B0604020202020204" charset="0"/>
              </a:rPr>
              <a:t>Dalí</a:t>
            </a:r>
            <a:r>
              <a:rPr lang="en-US" dirty="0">
                <a:solidFill>
                  <a:schemeClr val="tx2">
                    <a:lumMod val="50000"/>
                  </a:schemeClr>
                </a:solidFill>
                <a:latin typeface="Poppins Light" panose="020B0604020202020204" charset="0"/>
                <a:cs typeface="Poppins Light" panose="020B0604020202020204" charset="0"/>
              </a:rPr>
              <a:t>.</a:t>
            </a:r>
            <a:endParaRPr lang="ru-RU" dirty="0">
              <a:solidFill>
                <a:schemeClr val="tx2">
                  <a:lumMod val="50000"/>
                </a:schemeClr>
              </a:solidFill>
              <a:cs typeface="Poppins Light" panose="020B0604020202020204" charset="0"/>
            </a:endParaRPr>
          </a:p>
        </p:txBody>
      </p:sp>
      <p:sp>
        <p:nvSpPr>
          <p:cNvPr id="8" name="Овал 7"/>
          <p:cNvSpPr/>
          <p:nvPr/>
        </p:nvSpPr>
        <p:spPr>
          <a:xfrm flipH="1" flipV="1">
            <a:off x="5383655" y="544529"/>
            <a:ext cx="3955553" cy="4031917"/>
          </a:xfrm>
          <a:prstGeom prst="ellipse">
            <a:avLst/>
          </a:prstGeom>
          <a:solidFill>
            <a:schemeClr val="bg1"/>
          </a:solidFill>
          <a:ln>
            <a:solidFill>
              <a:srgbClr val="7F24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2872" y="967075"/>
            <a:ext cx="3176022" cy="3176022"/>
          </a:xfrm>
          <a:prstGeom prst="rect">
            <a:avLst/>
          </a:prstGeom>
        </p:spPr>
      </p:pic>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663" y="3387056"/>
            <a:ext cx="2341036" cy="1755777"/>
          </a:xfrm>
          <a:prstGeom prst="rect">
            <a:avLst/>
          </a:prstGeom>
        </p:spPr>
      </p:pic>
    </p:spTree>
    <p:extLst>
      <p:ext uri="{BB962C8B-B14F-4D97-AF65-F5344CB8AC3E}">
        <p14:creationId xmlns:p14="http://schemas.microsoft.com/office/powerpoint/2010/main" val="3029353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84616" y="580669"/>
            <a:ext cx="4504800" cy="683100"/>
          </a:xfrm>
        </p:spPr>
        <p:txBody>
          <a:bodyPr/>
          <a:lstStyle/>
          <a:p>
            <a:r>
              <a:rPr lang="en-US" dirty="0"/>
              <a:t>IKEA</a:t>
            </a:r>
            <a:endParaRPr lang="ru-RU" dirty="0"/>
          </a:p>
        </p:txBody>
      </p:sp>
      <p:sp>
        <p:nvSpPr>
          <p:cNvPr id="3" name="Текст 2"/>
          <p:cNvSpPr>
            <a:spLocks noGrp="1"/>
          </p:cNvSpPr>
          <p:nvPr>
            <p:ph type="body" idx="1"/>
          </p:nvPr>
        </p:nvSpPr>
        <p:spPr>
          <a:xfrm>
            <a:off x="1039229" y="1251991"/>
            <a:ext cx="3976500" cy="2618400"/>
          </a:xfrm>
        </p:spPr>
        <p:txBody>
          <a:bodyPr/>
          <a:lstStyle/>
          <a:p>
            <a:r>
              <a:rPr lang="en-US" dirty="0"/>
              <a:t>IKEA is a multinational group of Swedish origin </a:t>
            </a:r>
            <a:r>
              <a:rPr lang="en-US" dirty="0" err="1"/>
              <a:t>headquarted</a:t>
            </a:r>
            <a:r>
              <a:rPr lang="en-US" dirty="0"/>
              <a:t> in Delft, Netherlands, that designs and sells ready-to-assemble furniture, kitchen appliances and home accessories, among other useful goods and occasionally home services. Founded in Sweden in 1943 by 17-year-old Ingvar </a:t>
            </a:r>
            <a:r>
              <a:rPr lang="en-US" dirty="0" err="1"/>
              <a:t>Kamprad</a:t>
            </a:r>
            <a:r>
              <a:rPr lang="en-US" dirty="0"/>
              <a:t>, IKEA has been the world's largest furniture retailer since 2008.</a:t>
            </a:r>
            <a:endParaRPr lang="ru-RU" dirty="0"/>
          </a:p>
        </p:txBody>
      </p:sp>
      <p:sp>
        <p:nvSpPr>
          <p:cNvPr id="4" name="Номер слайда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8</a:t>
            </a:fld>
            <a:endParaRPr lang="en"/>
          </a:p>
        </p:txBody>
      </p:sp>
      <p:sp>
        <p:nvSpPr>
          <p:cNvPr id="7" name="Овал 6"/>
          <p:cNvSpPr/>
          <p:nvPr/>
        </p:nvSpPr>
        <p:spPr>
          <a:xfrm>
            <a:off x="5388377" y="580375"/>
            <a:ext cx="3935003" cy="3961633"/>
          </a:xfrm>
          <a:prstGeom prst="ellipse">
            <a:avLst/>
          </a:prstGeom>
          <a:solidFill>
            <a:schemeClr val="bg1"/>
          </a:solidFill>
          <a:ln>
            <a:solidFill>
              <a:srgbClr val="EFD6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p:cNvPicPr>
            <a:picLocks noChangeAspect="1"/>
          </p:cNvPicPr>
          <p:nvPr/>
        </p:nvPicPr>
        <p:blipFill rotWithShape="1">
          <a:blip r:embed="rId2"/>
          <a:srcRect l="4999" t="8617" r="5877" b="10553"/>
          <a:stretch/>
        </p:blipFill>
        <p:spPr>
          <a:xfrm>
            <a:off x="6857154" y="3568112"/>
            <a:ext cx="2286846" cy="1443938"/>
          </a:xfrm>
          <a:prstGeom prst="rect">
            <a:avLst/>
          </a:prstGeom>
        </p:spPr>
      </p:pic>
      <p:pic>
        <p:nvPicPr>
          <p:cNvPr id="9" name="Рисунок 8"/>
          <p:cNvPicPr>
            <a:picLocks noChangeAspect="1"/>
          </p:cNvPicPr>
          <p:nvPr/>
        </p:nvPicPr>
        <p:blipFill>
          <a:blip r:embed="rId3"/>
          <a:stretch>
            <a:fillRect/>
          </a:stretch>
        </p:blipFill>
        <p:spPr>
          <a:xfrm>
            <a:off x="5875061" y="1816063"/>
            <a:ext cx="2961633" cy="1199755"/>
          </a:xfrm>
          <a:prstGeom prst="rect">
            <a:avLst/>
          </a:prstGeom>
        </p:spPr>
      </p:pic>
    </p:spTree>
    <p:extLst>
      <p:ext uri="{BB962C8B-B14F-4D97-AF65-F5344CB8AC3E}">
        <p14:creationId xmlns:p14="http://schemas.microsoft.com/office/powerpoint/2010/main" val="261311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4342" y="652417"/>
            <a:ext cx="4504800" cy="683100"/>
          </a:xfrm>
        </p:spPr>
        <p:txBody>
          <a:bodyPr/>
          <a:lstStyle/>
          <a:p>
            <a:r>
              <a:rPr lang="en-US" dirty="0"/>
              <a:t>adidas</a:t>
            </a:r>
            <a:endParaRPr lang="ru-RU" dirty="0"/>
          </a:p>
        </p:txBody>
      </p:sp>
      <p:sp>
        <p:nvSpPr>
          <p:cNvPr id="3" name="Текст 2"/>
          <p:cNvSpPr>
            <a:spLocks noGrp="1"/>
          </p:cNvSpPr>
          <p:nvPr>
            <p:ph type="body" idx="1"/>
          </p:nvPr>
        </p:nvSpPr>
        <p:spPr>
          <a:xfrm>
            <a:off x="1014718" y="1256427"/>
            <a:ext cx="4069206" cy="2618400"/>
          </a:xfrm>
        </p:spPr>
        <p:txBody>
          <a:bodyPr/>
          <a:lstStyle/>
          <a:p>
            <a:r>
              <a:rPr lang="en-US" dirty="0"/>
              <a:t>Adidas is a German multinational corporation, founded and headquartered in </a:t>
            </a:r>
            <a:r>
              <a:rPr lang="en-US" dirty="0" err="1"/>
              <a:t>Herzogenaurach</a:t>
            </a:r>
            <a:r>
              <a:rPr lang="en-US" dirty="0"/>
              <a:t>, Germany, that designs and manufactures shoes, clothing and accessories. It is the largest sportswear manufacturer in Europe, and the second largest in the world, after Nike. Adidas' revenue for 2018 was listed at €21.915 billion.</a:t>
            </a:r>
            <a:endParaRPr lang="ru-RU" dirty="0"/>
          </a:p>
        </p:txBody>
      </p:sp>
      <p:sp>
        <p:nvSpPr>
          <p:cNvPr id="4" name="Номер слайда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9</a:t>
            </a:fld>
            <a:endParaRPr lang="en"/>
          </a:p>
        </p:txBody>
      </p:sp>
      <p:sp>
        <p:nvSpPr>
          <p:cNvPr id="5" name="Овал 4"/>
          <p:cNvSpPr/>
          <p:nvPr/>
        </p:nvSpPr>
        <p:spPr>
          <a:xfrm>
            <a:off x="5363111" y="554804"/>
            <a:ext cx="3945276" cy="4021646"/>
          </a:xfrm>
          <a:prstGeom prst="ellipse">
            <a:avLst/>
          </a:prstGeom>
          <a:solidFill>
            <a:schemeClr val="tx1"/>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 name="Рисунок 5"/>
          <p:cNvPicPr>
            <a:picLocks noChangeAspect="1"/>
          </p:cNvPicPr>
          <p:nvPr/>
        </p:nvPicPr>
        <p:blipFill>
          <a:blip r:embed="rId2"/>
          <a:stretch>
            <a:fillRect/>
          </a:stretch>
        </p:blipFill>
        <p:spPr>
          <a:xfrm>
            <a:off x="6119510" y="1332605"/>
            <a:ext cx="2432477" cy="2432477"/>
          </a:xfrm>
          <a:prstGeom prst="rect">
            <a:avLst/>
          </a:prstGeom>
        </p:spPr>
      </p:pic>
      <p:pic>
        <p:nvPicPr>
          <p:cNvPr id="23" name="Рисунок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096" y="3172556"/>
            <a:ext cx="2466347" cy="2466347"/>
          </a:xfrm>
          <a:prstGeom prst="rect">
            <a:avLst/>
          </a:prstGeom>
        </p:spPr>
      </p:pic>
      <p:pic>
        <p:nvPicPr>
          <p:cNvPr id="15" name="Рисунок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320" y="2908112"/>
            <a:ext cx="2525308" cy="2525308"/>
          </a:xfrm>
          <a:prstGeom prst="rect">
            <a:avLst/>
          </a:prstGeom>
        </p:spPr>
      </p:pic>
    </p:spTree>
    <p:extLst>
      <p:ext uri="{BB962C8B-B14F-4D97-AF65-F5344CB8AC3E}">
        <p14:creationId xmlns:p14="http://schemas.microsoft.com/office/powerpoint/2010/main" val="4193722108"/>
      </p:ext>
    </p:extLst>
  </p:cSld>
  <p:clrMapOvr>
    <a:masterClrMapping/>
  </p:clrMapOvr>
</p:sld>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TotalTime>
  <Words>533</Words>
  <Application>Microsoft Office PowerPoint</Application>
  <PresentationFormat>On-screen Show (16:9)</PresentationFormat>
  <Paragraphs>36</Paragraphs>
  <Slides>12</Slides>
  <Notes>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Cymbeline template</vt:lpstr>
      <vt:lpstr>Our topic brands</vt:lpstr>
      <vt:lpstr>Apple</vt:lpstr>
      <vt:lpstr>L’Oréal</vt:lpstr>
      <vt:lpstr>SONY</vt:lpstr>
      <vt:lpstr>Pandora</vt:lpstr>
      <vt:lpstr>LAY'S</vt:lpstr>
      <vt:lpstr>Chupa Chups</vt:lpstr>
      <vt:lpstr>IKEA</vt:lpstr>
      <vt:lpstr>adidas</vt:lpstr>
      <vt:lpstr>crocs</vt:lpstr>
      <vt:lpstr>McDonald's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topic brands</dc:title>
  <dc:creator>HP</dc:creator>
  <cp:lastModifiedBy>anzelika5933@gmail.com</cp:lastModifiedBy>
  <cp:revision>12</cp:revision>
  <dcterms:modified xsi:type="dcterms:W3CDTF">2020-10-25T08:03:22Z</dcterms:modified>
</cp:coreProperties>
</file>