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1" r:id="rId4"/>
  </p:sldMasterIdLst>
  <p:sldIdLst>
    <p:sldId id="256" r:id="rId5"/>
    <p:sldId id="266" r:id="rId6"/>
    <p:sldId id="267" r:id="rId7"/>
    <p:sldId id="269" r:id="rId8"/>
    <p:sldId id="275" r:id="rId9"/>
    <p:sldId id="273" r:id="rId10"/>
    <p:sldId id="274" r:id="rId11"/>
    <p:sldId id="258" r:id="rId12"/>
    <p:sldId id="259" r:id="rId13"/>
    <p:sldId id="261" r:id="rId14"/>
    <p:sldId id="276" r:id="rId15"/>
    <p:sldId id="278" r:id="rId16"/>
    <p:sldId id="279" r:id="rId17"/>
    <p:sldId id="281" r:id="rId18"/>
    <p:sldId id="282" r:id="rId19"/>
    <p:sldId id="283" r:id="rId20"/>
    <p:sldId id="284" r:id="rId21"/>
    <p:sldId id="285" r:id="rId22"/>
    <p:sldId id="286" r:id="rId23"/>
    <p:sldId id="280"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AF09FA75-CB53-48B3-84E7-E947A449AB2B}">
          <p14:sldIdLst>
            <p14:sldId id="256"/>
            <p14:sldId id="266"/>
            <p14:sldId id="267"/>
            <p14:sldId id="269"/>
            <p14:sldId id="275"/>
            <p14:sldId id="273"/>
            <p14:sldId id="274"/>
            <p14:sldId id="258"/>
            <p14:sldId id="259"/>
            <p14:sldId id="261"/>
            <p14:sldId id="276"/>
            <p14:sldId id="278"/>
            <p14:sldId id="279"/>
            <p14:sldId id="281"/>
            <p14:sldId id="282"/>
            <p14:sldId id="283"/>
            <p14:sldId id="284"/>
            <p14:sldId id="285"/>
            <p14:sldId id="286"/>
            <p14:sldId id="28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pl-PL"/>
              <a:t>Kliknij, aby edytować styl</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endParaRPr lang="en-US" dirty="0"/>
          </a:p>
        </p:txBody>
      </p:sp>
      <p:sp>
        <p:nvSpPr>
          <p:cNvPr id="4" name="Date Placeholder 3"/>
          <p:cNvSpPr>
            <a:spLocks noGrp="1"/>
          </p:cNvSpPr>
          <p:nvPr>
            <p:ph type="dt" sz="half" idx="10"/>
          </p:nvPr>
        </p:nvSpPr>
        <p:spPr>
          <a:xfrm>
            <a:off x="7983232" y="5037663"/>
            <a:ext cx="897467" cy="279400"/>
          </a:xfrm>
        </p:spPr>
        <p:txBody>
          <a:bodyPr/>
          <a:lstStyle/>
          <a:p>
            <a:fld id="{E57553A2-4B61-4516-8DDE-F1DF347EEDF4}" type="datetimeFigureOut">
              <a:rPr lang="pl-PL" smtClean="0"/>
              <a:t>04.12.2021</a:t>
            </a:fld>
            <a:endParaRPr lang="pl-PL"/>
          </a:p>
        </p:txBody>
      </p:sp>
      <p:sp>
        <p:nvSpPr>
          <p:cNvPr id="5" name="Footer Placeholder 4"/>
          <p:cNvSpPr>
            <a:spLocks noGrp="1"/>
          </p:cNvSpPr>
          <p:nvPr>
            <p:ph type="ftr" sz="quarter" idx="11"/>
          </p:nvPr>
        </p:nvSpPr>
        <p:spPr>
          <a:xfrm>
            <a:off x="2692397" y="5037663"/>
            <a:ext cx="5214635" cy="279400"/>
          </a:xfrm>
        </p:spPr>
        <p:txBody>
          <a:bodyPr/>
          <a:lstStyle/>
          <a:p>
            <a:endParaRPr lang="pl-PL"/>
          </a:p>
        </p:txBody>
      </p:sp>
      <p:sp>
        <p:nvSpPr>
          <p:cNvPr id="6" name="Slide Number Placeholder 5"/>
          <p:cNvSpPr>
            <a:spLocks noGrp="1"/>
          </p:cNvSpPr>
          <p:nvPr>
            <p:ph type="sldNum" sz="quarter" idx="12"/>
          </p:nvPr>
        </p:nvSpPr>
        <p:spPr>
          <a:xfrm>
            <a:off x="8956900" y="5037663"/>
            <a:ext cx="551167" cy="279400"/>
          </a:xfrm>
        </p:spPr>
        <p:txBody>
          <a:bodyPr/>
          <a:lstStyle/>
          <a:p>
            <a:fld id="{7E093CFE-EF8F-42C3-8174-41AFDE4500CD}" type="slidenum">
              <a:rPr lang="pl-PL" smtClean="0"/>
              <a:t>‹#›</a:t>
            </a:fld>
            <a:endParaRPr lang="pl-PL"/>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1039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pl-PL"/>
              <a:t>Kliknij, aby edytować styl</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Edytuj style wzorca tekstu</a:t>
            </a:r>
          </a:p>
        </p:txBody>
      </p:sp>
      <p:sp>
        <p:nvSpPr>
          <p:cNvPr id="5" name="Date Placeholder 4"/>
          <p:cNvSpPr>
            <a:spLocks noGrp="1"/>
          </p:cNvSpPr>
          <p:nvPr>
            <p:ph type="dt" sz="half" idx="10"/>
          </p:nvPr>
        </p:nvSpPr>
        <p:spPr/>
        <p:txBody>
          <a:bodyPr/>
          <a:lstStyle/>
          <a:p>
            <a:fld id="{E57553A2-4B61-4516-8DDE-F1DF347EEDF4}" type="datetimeFigureOut">
              <a:rPr lang="pl-PL" smtClean="0"/>
              <a:t>04.12.2021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7E093CFE-EF8F-42C3-8174-41AFDE4500CD}" type="slidenum">
              <a:rPr lang="pl-PL" smtClean="0"/>
              <a:t>‹#›</a:t>
            </a:fld>
            <a:endParaRPr lang="pl-PL"/>
          </a:p>
        </p:txBody>
      </p:sp>
    </p:spTree>
    <p:extLst>
      <p:ext uri="{BB962C8B-B14F-4D97-AF65-F5344CB8AC3E}">
        <p14:creationId xmlns:p14="http://schemas.microsoft.com/office/powerpoint/2010/main" val="1619454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pl-PL"/>
              <a:t>Kliknij, aby edytować styl</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Edytuj style wzorca tekstu</a:t>
            </a:r>
          </a:p>
        </p:txBody>
      </p:sp>
      <p:sp>
        <p:nvSpPr>
          <p:cNvPr id="4" name="Date Placeholder 3"/>
          <p:cNvSpPr>
            <a:spLocks noGrp="1"/>
          </p:cNvSpPr>
          <p:nvPr>
            <p:ph type="dt" sz="half" idx="10"/>
          </p:nvPr>
        </p:nvSpPr>
        <p:spPr/>
        <p:txBody>
          <a:bodyPr/>
          <a:lstStyle/>
          <a:p>
            <a:fld id="{E57553A2-4B61-4516-8DDE-F1DF347EEDF4}" type="datetimeFigureOut">
              <a:rPr lang="pl-PL" smtClean="0"/>
              <a:t>04.12.2021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E093CFE-EF8F-42C3-8174-41AFDE4500CD}" type="slidenum">
              <a:rPr lang="pl-PL" smtClean="0"/>
              <a:t>‹#›</a:t>
            </a:fld>
            <a:endParaRPr lang="pl-PL"/>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4678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pl-PL"/>
              <a:t>Kliknij, aby edytować styl</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Edytuj style wzorca tekstu</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Edytuj style wzorca tekstu</a:t>
            </a:r>
          </a:p>
        </p:txBody>
      </p:sp>
      <p:sp>
        <p:nvSpPr>
          <p:cNvPr id="4" name="Date Placeholder 3"/>
          <p:cNvSpPr>
            <a:spLocks noGrp="1"/>
          </p:cNvSpPr>
          <p:nvPr>
            <p:ph type="dt" sz="half" idx="10"/>
          </p:nvPr>
        </p:nvSpPr>
        <p:spPr/>
        <p:txBody>
          <a:bodyPr/>
          <a:lstStyle/>
          <a:p>
            <a:fld id="{E57553A2-4B61-4516-8DDE-F1DF347EEDF4}" type="datetimeFigureOut">
              <a:rPr lang="pl-PL" smtClean="0"/>
              <a:t>04.12.2021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E093CFE-EF8F-42C3-8174-41AFDE4500CD}" type="slidenum">
              <a:rPr lang="pl-PL" smtClean="0"/>
              <a:t>‹#›</a:t>
            </a:fld>
            <a:endParaRPr lang="pl-PL"/>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3809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pl-PL"/>
              <a:t>Kliknij, aby edytować styl</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Edytuj style wzorca tekstu</a:t>
            </a:r>
          </a:p>
        </p:txBody>
      </p:sp>
      <p:sp>
        <p:nvSpPr>
          <p:cNvPr id="4" name="Date Placeholder 3"/>
          <p:cNvSpPr>
            <a:spLocks noGrp="1"/>
          </p:cNvSpPr>
          <p:nvPr>
            <p:ph type="dt" sz="half" idx="10"/>
          </p:nvPr>
        </p:nvSpPr>
        <p:spPr/>
        <p:txBody>
          <a:bodyPr/>
          <a:lstStyle/>
          <a:p>
            <a:fld id="{E57553A2-4B61-4516-8DDE-F1DF347EEDF4}" type="datetimeFigureOut">
              <a:rPr lang="pl-PL" smtClean="0"/>
              <a:t>04.12.2021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E093CFE-EF8F-42C3-8174-41AFDE4500CD}" type="slidenum">
              <a:rPr lang="pl-PL" smtClean="0"/>
              <a:t>‹#›</a:t>
            </a:fld>
            <a:endParaRPr lang="pl-PL"/>
          </a:p>
        </p:txBody>
      </p:sp>
    </p:spTree>
    <p:extLst>
      <p:ext uri="{BB962C8B-B14F-4D97-AF65-F5344CB8AC3E}">
        <p14:creationId xmlns:p14="http://schemas.microsoft.com/office/powerpoint/2010/main" val="1051173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Karta nazwy cytatu">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pl-PL"/>
              <a:t>Kliknij, aby edytować styl</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Edytuj style wzorca tekstu</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Edytuj style wzorca tekstu</a:t>
            </a:r>
          </a:p>
        </p:txBody>
      </p:sp>
      <p:sp>
        <p:nvSpPr>
          <p:cNvPr id="4" name="Date Placeholder 3"/>
          <p:cNvSpPr>
            <a:spLocks noGrp="1"/>
          </p:cNvSpPr>
          <p:nvPr>
            <p:ph type="dt" sz="half" idx="10"/>
          </p:nvPr>
        </p:nvSpPr>
        <p:spPr/>
        <p:txBody>
          <a:bodyPr/>
          <a:lstStyle/>
          <a:p>
            <a:fld id="{E57553A2-4B61-4516-8DDE-F1DF347EEDF4}" type="datetimeFigureOut">
              <a:rPr lang="pl-PL" smtClean="0"/>
              <a:t>04.12.2021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E093CFE-EF8F-42C3-8174-41AFDE4500CD}" type="slidenum">
              <a:rPr lang="pl-PL" smtClean="0"/>
              <a:t>‹#›</a:t>
            </a:fld>
            <a:endParaRPr lang="pl-PL"/>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69279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rawda lub fałsz">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pl-PL"/>
              <a:t>Kliknij, aby edytować styl</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Edytuj style wzorca tekstu</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Edytuj style wzorca tekstu</a:t>
            </a:r>
          </a:p>
        </p:txBody>
      </p:sp>
      <p:sp>
        <p:nvSpPr>
          <p:cNvPr id="4" name="Date Placeholder 3"/>
          <p:cNvSpPr>
            <a:spLocks noGrp="1"/>
          </p:cNvSpPr>
          <p:nvPr>
            <p:ph type="dt" sz="half" idx="10"/>
          </p:nvPr>
        </p:nvSpPr>
        <p:spPr/>
        <p:txBody>
          <a:bodyPr/>
          <a:lstStyle/>
          <a:p>
            <a:fld id="{E57553A2-4B61-4516-8DDE-F1DF347EEDF4}" type="datetimeFigureOut">
              <a:rPr lang="pl-PL" smtClean="0"/>
              <a:t>04.12.2021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E093CFE-EF8F-42C3-8174-41AFDE4500CD}" type="slidenum">
              <a:rPr lang="pl-PL" smtClean="0"/>
              <a:t>‹#›</a:t>
            </a:fld>
            <a:endParaRPr lang="pl-PL"/>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2466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ncho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E57553A2-4B61-4516-8DDE-F1DF347EEDF4}" type="datetimeFigureOut">
              <a:rPr lang="pl-PL" smtClean="0"/>
              <a:t>04.12.2021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E093CFE-EF8F-42C3-8174-41AFDE4500CD}" type="slidenum">
              <a:rPr lang="pl-PL" smtClean="0"/>
              <a:t>‹#›</a:t>
            </a:fld>
            <a:endParaRPr lang="pl-PL"/>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48175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E57553A2-4B61-4516-8DDE-F1DF347EEDF4}" type="datetimeFigureOut">
              <a:rPr lang="pl-PL" smtClean="0"/>
              <a:t>04.12.2021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E093CFE-EF8F-42C3-8174-41AFDE4500CD}" type="slidenum">
              <a:rPr lang="pl-PL" smtClean="0"/>
              <a:t>‹#›</a:t>
            </a:fld>
            <a:endParaRPr lang="pl-PL"/>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9779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E57553A2-4B61-4516-8DDE-F1DF347EEDF4}" type="datetimeFigureOut">
              <a:rPr lang="pl-PL" smtClean="0"/>
              <a:t>04.12.2021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E093CFE-EF8F-42C3-8174-41AFDE4500CD}" type="slidenum">
              <a:rPr lang="pl-PL" smtClean="0"/>
              <a:t>‹#›</a:t>
            </a:fld>
            <a:endParaRPr lang="pl-PL"/>
          </a:p>
        </p:txBody>
      </p:sp>
    </p:spTree>
    <p:extLst>
      <p:ext uri="{BB962C8B-B14F-4D97-AF65-F5344CB8AC3E}">
        <p14:creationId xmlns:p14="http://schemas.microsoft.com/office/powerpoint/2010/main" val="352644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pl-PL"/>
              <a:t>Kliknij, aby edytować styl</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Edytuj style wzorca tekstu</a:t>
            </a:r>
          </a:p>
        </p:txBody>
      </p:sp>
      <p:sp>
        <p:nvSpPr>
          <p:cNvPr id="4" name="Date Placeholder 3"/>
          <p:cNvSpPr>
            <a:spLocks noGrp="1"/>
          </p:cNvSpPr>
          <p:nvPr>
            <p:ph type="dt" sz="half" idx="10"/>
          </p:nvPr>
        </p:nvSpPr>
        <p:spPr/>
        <p:txBody>
          <a:bodyPr/>
          <a:lstStyle/>
          <a:p>
            <a:fld id="{E57553A2-4B61-4516-8DDE-F1DF347EEDF4}" type="datetimeFigureOut">
              <a:rPr lang="pl-PL" smtClean="0"/>
              <a:t>04.12.2021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E093CFE-EF8F-42C3-8174-41AFDE4500CD}" type="slidenum">
              <a:rPr lang="pl-PL" smtClean="0"/>
              <a:t>‹#›</a:t>
            </a:fld>
            <a:endParaRPr lang="pl-PL"/>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9823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E57553A2-4B61-4516-8DDE-F1DF347EEDF4}" type="datetimeFigureOut">
              <a:rPr lang="pl-PL" smtClean="0"/>
              <a:t>04.12.2021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7E093CFE-EF8F-42C3-8174-41AFDE4500CD}" type="slidenum">
              <a:rPr lang="pl-PL" smtClean="0"/>
              <a:t>‹#›</a:t>
            </a:fld>
            <a:endParaRPr lang="pl-PL"/>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5516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a:t>Kliknij, aby edytować styl</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E57553A2-4B61-4516-8DDE-F1DF347EEDF4}" type="datetimeFigureOut">
              <a:rPr lang="pl-PL" smtClean="0"/>
              <a:t>04.12.2021</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7E093CFE-EF8F-42C3-8174-41AFDE4500CD}" type="slidenum">
              <a:rPr lang="pl-PL" smtClean="0"/>
              <a:t>‹#›</a:t>
            </a:fld>
            <a:endParaRPr lang="pl-PL"/>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3353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E57553A2-4B61-4516-8DDE-F1DF347EEDF4}" type="datetimeFigureOut">
              <a:rPr lang="pl-PL" smtClean="0"/>
              <a:t>04.12.2021</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7E093CFE-EF8F-42C3-8174-41AFDE4500CD}" type="slidenum">
              <a:rPr lang="pl-PL" smtClean="0"/>
              <a:t>‹#›</a:t>
            </a:fld>
            <a:endParaRPr lang="pl-PL"/>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9553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7553A2-4B61-4516-8DDE-F1DF347EEDF4}" type="datetimeFigureOut">
              <a:rPr lang="pl-PL" smtClean="0"/>
              <a:t>04.12.2021</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7E093CFE-EF8F-42C3-8174-41AFDE4500CD}" type="slidenum">
              <a:rPr lang="pl-PL" smtClean="0"/>
              <a:t>‹#›</a:t>
            </a:fld>
            <a:endParaRPr lang="pl-PL"/>
          </a:p>
        </p:txBody>
      </p:sp>
    </p:spTree>
    <p:extLst>
      <p:ext uri="{BB962C8B-B14F-4D97-AF65-F5344CB8AC3E}">
        <p14:creationId xmlns:p14="http://schemas.microsoft.com/office/powerpoint/2010/main" val="3177570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pl-PL"/>
              <a:t>Kliknij, aby edytować styl</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Edytuj style wzorca tekstu</a:t>
            </a:r>
          </a:p>
        </p:txBody>
      </p:sp>
      <p:sp>
        <p:nvSpPr>
          <p:cNvPr id="5" name="Date Placeholder 4"/>
          <p:cNvSpPr>
            <a:spLocks noGrp="1"/>
          </p:cNvSpPr>
          <p:nvPr>
            <p:ph type="dt" sz="half" idx="10"/>
          </p:nvPr>
        </p:nvSpPr>
        <p:spPr/>
        <p:txBody>
          <a:bodyPr/>
          <a:lstStyle/>
          <a:p>
            <a:fld id="{E57553A2-4B61-4516-8DDE-F1DF347EEDF4}" type="datetimeFigureOut">
              <a:rPr lang="pl-PL" smtClean="0"/>
              <a:t>04.12.2021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7E093CFE-EF8F-42C3-8174-41AFDE4500CD}" type="slidenum">
              <a:rPr lang="pl-PL" smtClean="0"/>
              <a:t>‹#›</a:t>
            </a:fld>
            <a:endParaRPr lang="pl-PL"/>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2191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pl-PL"/>
              <a:t>Kliknij, aby edytować styl</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Edytuj style wzorca tekstu</a:t>
            </a:r>
          </a:p>
        </p:txBody>
      </p:sp>
      <p:sp>
        <p:nvSpPr>
          <p:cNvPr id="5" name="Date Placeholder 4"/>
          <p:cNvSpPr>
            <a:spLocks noGrp="1"/>
          </p:cNvSpPr>
          <p:nvPr>
            <p:ph type="dt" sz="half" idx="10"/>
          </p:nvPr>
        </p:nvSpPr>
        <p:spPr/>
        <p:txBody>
          <a:bodyPr/>
          <a:lstStyle/>
          <a:p>
            <a:fld id="{E57553A2-4B61-4516-8DDE-F1DF347EEDF4}" type="datetimeFigureOut">
              <a:rPr lang="pl-PL" smtClean="0"/>
              <a:t>04.12.2021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7E093CFE-EF8F-42C3-8174-41AFDE4500CD}" type="slidenum">
              <a:rPr lang="pl-PL" smtClean="0"/>
              <a:t>‹#›</a:t>
            </a:fld>
            <a:endParaRPr lang="pl-PL"/>
          </a:p>
        </p:txBody>
      </p:sp>
    </p:spTree>
    <p:extLst>
      <p:ext uri="{BB962C8B-B14F-4D97-AF65-F5344CB8AC3E}">
        <p14:creationId xmlns:p14="http://schemas.microsoft.com/office/powerpoint/2010/main" val="2363712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57553A2-4B61-4516-8DDE-F1DF347EEDF4}" type="datetimeFigureOut">
              <a:rPr lang="pl-PL" smtClean="0"/>
              <a:t>04.12.2021</a:t>
            </a:fld>
            <a:endParaRPr lang="pl-PL"/>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pl-PL"/>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E093CFE-EF8F-42C3-8174-41AFDE4500CD}" type="slidenum">
              <a:rPr lang="pl-PL" smtClean="0"/>
              <a:t>‹#›</a:t>
            </a:fld>
            <a:endParaRPr lang="pl-PL"/>
          </a:p>
        </p:txBody>
      </p:sp>
    </p:spTree>
    <p:extLst>
      <p:ext uri="{BB962C8B-B14F-4D97-AF65-F5344CB8AC3E}">
        <p14:creationId xmlns:p14="http://schemas.microsoft.com/office/powerpoint/2010/main" val="4205195029"/>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2692398" y="2080137"/>
            <a:ext cx="6815669" cy="1515533"/>
          </a:xfrm>
        </p:spPr>
        <p:txBody>
          <a:bodyPr/>
          <a:lstStyle/>
          <a:p>
            <a:r>
              <a:rPr lang="pl-PL" sz="6000" dirty="0" err="1"/>
              <a:t>Local</a:t>
            </a:r>
            <a:r>
              <a:rPr lang="pl-PL" sz="6000" dirty="0"/>
              <a:t> </a:t>
            </a:r>
            <a:r>
              <a:rPr lang="pl-PL" sz="6000" dirty="0" err="1"/>
              <a:t>museums</a:t>
            </a:r>
            <a:endParaRPr lang="pl-PL" sz="6000" dirty="0"/>
          </a:p>
        </p:txBody>
      </p:sp>
      <p:sp>
        <p:nvSpPr>
          <p:cNvPr id="3" name="Podtytuł 2"/>
          <p:cNvSpPr>
            <a:spLocks noGrp="1"/>
          </p:cNvSpPr>
          <p:nvPr>
            <p:ph type="subTitle" idx="1"/>
          </p:nvPr>
        </p:nvSpPr>
        <p:spPr/>
        <p:txBody>
          <a:bodyPr/>
          <a:lstStyle/>
          <a:p>
            <a:r>
              <a:rPr lang="pl-PL" dirty="0"/>
              <a:t>(Brzozów - Sanok – Haczów – Blizne) </a:t>
            </a:r>
          </a:p>
        </p:txBody>
      </p:sp>
    </p:spTree>
    <p:extLst>
      <p:ext uri="{BB962C8B-B14F-4D97-AF65-F5344CB8AC3E}">
        <p14:creationId xmlns:p14="http://schemas.microsoft.com/office/powerpoint/2010/main" val="8103579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95399" y="1041400"/>
            <a:ext cx="6241816" cy="1371600"/>
          </a:xfrm>
        </p:spPr>
        <p:txBody>
          <a:bodyPr>
            <a:normAutofit fontScale="90000"/>
          </a:bodyPr>
          <a:lstStyle/>
          <a:p>
            <a:br>
              <a:rPr lang="pl-PL" dirty="0"/>
            </a:br>
            <a:r>
              <a:rPr lang="en-US" sz="3600" dirty="0"/>
              <a:t>H</a:t>
            </a:r>
            <a:r>
              <a:rPr lang="pl-PL" sz="3600" dirty="0" err="1"/>
              <a:t>ow</a:t>
            </a:r>
            <a:r>
              <a:rPr lang="en-US" sz="3600" dirty="0"/>
              <a:t> </a:t>
            </a:r>
            <a:r>
              <a:rPr lang="pl-PL" sz="3600" dirty="0"/>
              <a:t>the</a:t>
            </a:r>
            <a:r>
              <a:rPr lang="en-US" sz="3600" dirty="0"/>
              <a:t> </a:t>
            </a:r>
            <a:r>
              <a:rPr lang="pl-PL" sz="3600" dirty="0" err="1"/>
              <a:t>church</a:t>
            </a:r>
            <a:r>
              <a:rPr lang="en-US" sz="3600" dirty="0"/>
              <a:t> </a:t>
            </a:r>
            <a:r>
              <a:rPr lang="pl-PL" sz="3600" dirty="0" err="1"/>
              <a:t>has</a:t>
            </a:r>
            <a:r>
              <a:rPr lang="en-US" sz="3600" dirty="0"/>
              <a:t> </a:t>
            </a:r>
            <a:r>
              <a:rPr lang="pl-PL" sz="3600" dirty="0" err="1"/>
              <a:t>entered</a:t>
            </a:r>
            <a:r>
              <a:rPr lang="en-US" sz="3600" dirty="0"/>
              <a:t> </a:t>
            </a:r>
            <a:r>
              <a:rPr lang="pl-PL" sz="3600" dirty="0"/>
              <a:t>the</a:t>
            </a:r>
            <a:r>
              <a:rPr lang="en-US" sz="3600" dirty="0"/>
              <a:t> UNESCO </a:t>
            </a:r>
            <a:r>
              <a:rPr lang="pl-PL" sz="3600" dirty="0"/>
              <a:t>list</a:t>
            </a:r>
          </a:p>
        </p:txBody>
      </p:sp>
      <p:sp>
        <p:nvSpPr>
          <p:cNvPr id="4" name="Symbol zastępczy tekstu 3"/>
          <p:cNvSpPr>
            <a:spLocks noGrp="1"/>
          </p:cNvSpPr>
          <p:nvPr>
            <p:ph type="body" sz="half" idx="2"/>
          </p:nvPr>
        </p:nvSpPr>
        <p:spPr>
          <a:xfrm>
            <a:off x="1295399" y="2717074"/>
            <a:ext cx="6241816" cy="3099526"/>
          </a:xfrm>
        </p:spPr>
        <p:txBody>
          <a:bodyPr>
            <a:normAutofit lnSpcReduction="10000"/>
          </a:bodyPr>
          <a:lstStyle/>
          <a:p>
            <a:r>
              <a:rPr lang="en-US"/>
              <a:t>A comprehensive renovation of the paintings and subsequent discoveries took place in the early 1990s, but it was not until 2000 that 10 of the boards were exhibited on the ceiling, arranged according to the 1993 concept by Prof. Jerzy Gadomski. Today, the church in Haczówdisplays the exposed elements of most of the preserved 15th-century paintings, although parts of later polychrome showing the character of the decorations from the turn of the 19th and 20th centuries also remain. The side altars from the 18th century and polychrome church benches (around 1700) returned to the interior as well. In 2003, the church was added to the UNESCO World Heritage List.</a:t>
            </a:r>
            <a:endParaRPr lang="en-US" dirty="0"/>
          </a:p>
        </p:txBody>
      </p:sp>
      <p:pic>
        <p:nvPicPr>
          <p:cNvPr id="2050" name="Picture 2" descr="Pin on Podkarpackie: Lista Światowego Dziedzictwa UNESCO / UNESCO World  Heritage List"/>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835" r="1835"/>
          <a:stretch>
            <a:fillRect/>
          </a:stretch>
        </p:blipFill>
        <p:spPr bwMode="auto">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535031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93811" y="1659465"/>
            <a:ext cx="3718455" cy="1371600"/>
          </a:xfrm>
        </p:spPr>
        <p:txBody>
          <a:bodyPr>
            <a:normAutofit/>
          </a:bodyPr>
          <a:lstStyle/>
          <a:p>
            <a:r>
              <a:rPr lang="en-US" dirty="0" err="1"/>
              <a:t>Blizne</a:t>
            </a:r>
            <a:r>
              <a:rPr lang="en-US" dirty="0"/>
              <a:t> – Church of All Saints.</a:t>
            </a:r>
            <a:br>
              <a:rPr lang="en-US" b="1" dirty="0"/>
            </a:br>
            <a:endParaRPr lang="pl-PL" dirty="0"/>
          </a:p>
        </p:txBody>
      </p:sp>
      <p:sp>
        <p:nvSpPr>
          <p:cNvPr id="4" name="Symbol zastępczy tekstu 3"/>
          <p:cNvSpPr>
            <a:spLocks noGrp="1"/>
          </p:cNvSpPr>
          <p:nvPr>
            <p:ph type="body" sz="half" idx="2"/>
          </p:nvPr>
        </p:nvSpPr>
        <p:spPr>
          <a:xfrm>
            <a:off x="1293811" y="3031065"/>
            <a:ext cx="3718455" cy="3047518"/>
          </a:xfrm>
        </p:spPr>
        <p:txBody>
          <a:bodyPr>
            <a:normAutofit fontScale="85000" lnSpcReduction="20000"/>
          </a:bodyPr>
          <a:lstStyle/>
          <a:p>
            <a:r>
              <a:rPr lang="en-US" dirty="0"/>
              <a:t>The church</a:t>
            </a:r>
            <a:r>
              <a:rPr lang="pl-PL" dirty="0"/>
              <a:t> in Blizne </a:t>
            </a:r>
            <a:r>
              <a:rPr lang="pl-PL" dirty="0" err="1"/>
              <a:t>is</a:t>
            </a:r>
            <a:r>
              <a:rPr lang="pl-PL" dirty="0"/>
              <a:t> a </a:t>
            </a:r>
            <a:r>
              <a:rPr lang="pl-PL" dirty="0" err="1"/>
              <a:t>building</a:t>
            </a:r>
            <a:r>
              <a:rPr lang="en-US" dirty="0"/>
              <a:t>  </a:t>
            </a:r>
            <a:r>
              <a:rPr lang="pl-PL" dirty="0"/>
              <a:t>with was</a:t>
            </a:r>
            <a:r>
              <a:rPr lang="en-US" dirty="0"/>
              <a:t> mentioned in 1470; the current building is generally assumed to have been built in the 2nd half of the 15th century. The building has stone foundations and a log construction (it is a structure built with horizontal logs interlocked at the corners by notching). The ceilings of the nave and of the three-sided closed chancel are on the same level; the nave has </a:t>
            </a:r>
            <a:r>
              <a:rPr lang="en-US" dirty="0" err="1"/>
              <a:t>zaskrzynienia</a:t>
            </a:r>
            <a:r>
              <a:rPr lang="en-US" dirty="0"/>
              <a:t> (extended beams of the upper part of the side walls in the chancel, which is narrower than the nave, forming a support for the timber roof truss that covers the entire church). The original timber roof truss has survived until today and we can find carpenters’ marks on its trusses. The ceiling beams of the chancel are reinforced with hooks.</a:t>
            </a:r>
            <a:endParaRPr lang="pl-PL" dirty="0"/>
          </a:p>
          <a:p>
            <a:endParaRPr lang="pl-PL" dirty="0"/>
          </a:p>
        </p:txBody>
      </p:sp>
      <p:pic>
        <p:nvPicPr>
          <p:cNvPr id="5" name="Symbol zastępczy zawartości 5" descr="unnamed (1).jpg"/>
          <p:cNvPicPr>
            <a:picLocks noGrp="1" noChangeAspect="1"/>
          </p:cNvPicPr>
          <p:nvPr>
            <p:ph idx="1"/>
          </p:nvPr>
        </p:nvPicPr>
        <p:blipFill>
          <a:blip r:embed="rId2"/>
          <a:stretch>
            <a:fillRect/>
          </a:stretch>
        </p:blipFill>
        <p:spPr>
          <a:xfrm>
            <a:off x="5714999" y="1471910"/>
            <a:ext cx="5554141" cy="37967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764999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US" dirty="0"/>
              <a:t>T</a:t>
            </a:r>
            <a:r>
              <a:rPr lang="pl-PL" dirty="0"/>
              <a:t>he</a:t>
            </a:r>
            <a:r>
              <a:rPr lang="en-US" dirty="0"/>
              <a:t> </a:t>
            </a:r>
            <a:r>
              <a:rPr lang="pl-PL" dirty="0" err="1"/>
              <a:t>origin</a:t>
            </a:r>
            <a:r>
              <a:rPr lang="en-US" dirty="0"/>
              <a:t> </a:t>
            </a:r>
            <a:r>
              <a:rPr lang="pl-PL" dirty="0"/>
              <a:t>of</a:t>
            </a:r>
            <a:r>
              <a:rPr lang="en-US" dirty="0"/>
              <a:t> </a:t>
            </a:r>
            <a:r>
              <a:rPr lang="pl-PL" dirty="0"/>
              <a:t>the</a:t>
            </a:r>
            <a:r>
              <a:rPr lang="en-US" dirty="0"/>
              <a:t> </a:t>
            </a:r>
            <a:r>
              <a:rPr lang="pl-PL" dirty="0" err="1"/>
              <a:t>church</a:t>
            </a:r>
            <a:r>
              <a:rPr lang="en-US" dirty="0"/>
              <a:t> </a:t>
            </a:r>
            <a:r>
              <a:rPr lang="pl-PL" dirty="0"/>
              <a:t>and</a:t>
            </a:r>
            <a:r>
              <a:rPr lang="en-US" dirty="0"/>
              <a:t> </a:t>
            </a:r>
            <a:r>
              <a:rPr lang="pl-PL" dirty="0"/>
              <a:t>Blizne</a:t>
            </a:r>
          </a:p>
        </p:txBody>
      </p:sp>
      <p:sp>
        <p:nvSpPr>
          <p:cNvPr id="3" name="Symbol zastępczy zawartości 2"/>
          <p:cNvSpPr>
            <a:spLocks noGrp="1"/>
          </p:cNvSpPr>
          <p:nvPr>
            <p:ph idx="1"/>
          </p:nvPr>
        </p:nvSpPr>
        <p:spPr>
          <a:xfrm>
            <a:off x="600891" y="2556932"/>
            <a:ext cx="6426926" cy="3721948"/>
          </a:xfrm>
        </p:spPr>
        <p:txBody>
          <a:bodyPr>
            <a:normAutofit fontScale="62500" lnSpcReduction="20000"/>
          </a:bodyPr>
          <a:lstStyle/>
          <a:p>
            <a:pPr marL="0" indent="0" algn="ctr">
              <a:buNone/>
            </a:pPr>
            <a:r>
              <a:rPr lang="en-US" dirty="0"/>
              <a:t>The most valuable monument in </a:t>
            </a:r>
            <a:r>
              <a:rPr lang="pl-PL" dirty="0"/>
              <a:t>Blizne</a:t>
            </a:r>
            <a:r>
              <a:rPr lang="en-US" dirty="0"/>
              <a:t> is the late-Gothic church of All Saints from the 15th-16th centuries with a log structure, in the 17th century with ramparts. In 2003, the church was inscribed on the UNESCO World Cultural and Natural Heritage List. </a:t>
            </a:r>
            <a:r>
              <a:rPr lang="pl-PL" dirty="0"/>
              <a:t>T</a:t>
            </a:r>
            <a:r>
              <a:rPr lang="en-US" dirty="0"/>
              <a:t>he interior of the temple is decorated with rich polychrome. The paintings on the walls and ceilings were made from the 15th to the 17th century and on the so-called the book of the poor, i.e. biblical images intended for uneducated people. The decorations are the foundations of peasants: </a:t>
            </a:r>
            <a:r>
              <a:rPr lang="en-US" dirty="0" err="1"/>
              <a:t>Dorota</a:t>
            </a:r>
            <a:r>
              <a:rPr lang="en-US" dirty="0"/>
              <a:t> and </a:t>
            </a:r>
            <a:r>
              <a:rPr lang="en-US" dirty="0" err="1"/>
              <a:t>Maciej</a:t>
            </a:r>
            <a:r>
              <a:rPr lang="en-US" dirty="0"/>
              <a:t> </a:t>
            </a:r>
            <a:r>
              <a:rPr lang="en-US" dirty="0" err="1"/>
              <a:t>Skarbek</a:t>
            </a:r>
            <a:r>
              <a:rPr lang="en-US" dirty="0"/>
              <a:t>, Piotr </a:t>
            </a:r>
            <a:r>
              <a:rPr lang="en-US" dirty="0" err="1"/>
              <a:t>Mońek</a:t>
            </a:r>
            <a:r>
              <a:rPr lang="en-US" dirty="0"/>
              <a:t>, and Marcin. In the side altar there is a miraculous linden figure of Our Lady of Grace </a:t>
            </a:r>
            <a:r>
              <a:rPr lang="en-US" dirty="0" err="1"/>
              <a:t>Pe</a:t>
            </a:r>
            <a:r>
              <a:rPr lang="pl-PL" dirty="0"/>
              <a:t>l</a:t>
            </a:r>
            <a:r>
              <a:rPr lang="en-US" dirty="0" err="1"/>
              <a:t>naj</a:t>
            </a:r>
            <a:r>
              <a:rPr lang="en-US" dirty="0"/>
              <a:t>, which probably came from the chisel of Vita </a:t>
            </a:r>
            <a:r>
              <a:rPr lang="en-US" dirty="0" err="1"/>
              <a:t>Stoss</a:t>
            </a:r>
            <a:r>
              <a:rPr lang="en-US" dirty="0"/>
              <a:t> himself around 1500. It used to be part of the altar triptych, then it was carried to the church fair. Once, a resident of </a:t>
            </a:r>
            <a:r>
              <a:rPr lang="en-US" dirty="0" err="1"/>
              <a:t>Blizne</a:t>
            </a:r>
            <a:r>
              <a:rPr lang="en-US" dirty="0"/>
              <a:t> dreamed that an old linden tree should be placed in a hollow, 2 km from the church. From then on, people gathered under the linden tree. When the tree caught fire from candles, the figurine was saved. In place of the linden tree, a chapel was erected, but without a figurine. Also noteworthy is the wooden complex of parish complexes from the 18th-19th centuries: a vicar from before 1699, which is located in the parish museum, a barn with a coach house, an outbuilding, a hospital for the poor and a parish school.</a:t>
            </a:r>
            <a:endParaRPr lang="pl-PL" dirty="0"/>
          </a:p>
          <a:p>
            <a:pPr algn="ctr"/>
            <a:endParaRPr lang="pl-PL" dirty="0"/>
          </a:p>
          <a:p>
            <a:pPr algn="ctr"/>
            <a:endParaRPr lang="pl-PL" dirty="0"/>
          </a:p>
        </p:txBody>
      </p:sp>
      <p:pic>
        <p:nvPicPr>
          <p:cNvPr id="5" name="Symbol zastępczy zawartości 3" descr="blizne-kz20130401064.jpg"/>
          <p:cNvPicPr>
            <a:picLocks noChangeAspect="1"/>
          </p:cNvPicPr>
          <p:nvPr/>
        </p:nvPicPr>
        <p:blipFill>
          <a:blip r:embed="rId2"/>
          <a:stretch>
            <a:fillRect/>
          </a:stretch>
        </p:blipFill>
        <p:spPr>
          <a:xfrm>
            <a:off x="7027817" y="2556932"/>
            <a:ext cx="4354284" cy="29790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975876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Church’s</a:t>
            </a:r>
            <a:r>
              <a:rPr lang="pl-PL" dirty="0"/>
              <a:t> </a:t>
            </a:r>
            <a:r>
              <a:rPr lang="pl-PL" dirty="0" err="1"/>
              <a:t>murals</a:t>
            </a:r>
            <a:endParaRPr lang="pl-PL" dirty="0"/>
          </a:p>
        </p:txBody>
      </p:sp>
      <p:sp>
        <p:nvSpPr>
          <p:cNvPr id="4" name="Symbol zastępczy tekstu 3"/>
          <p:cNvSpPr>
            <a:spLocks noGrp="1"/>
          </p:cNvSpPr>
          <p:nvPr>
            <p:ph type="body" sz="half" idx="2"/>
          </p:nvPr>
        </p:nvSpPr>
        <p:spPr>
          <a:xfrm>
            <a:off x="1001487" y="3031065"/>
            <a:ext cx="4136570" cy="3178146"/>
          </a:xfrm>
        </p:spPr>
        <p:txBody>
          <a:bodyPr>
            <a:normAutofit fontScale="92500"/>
          </a:bodyPr>
          <a:lstStyle/>
          <a:p>
            <a:r>
              <a:rPr lang="en-US" dirty="0"/>
              <a:t>Consecration crosses are the oldest of the decorations preserved inside the church; they are painted encircled Greek crosses showing where the church was anointed in order to be consecrated. In 1549, the entire interior was covered with polychrome; the late-Gothic and renaissance murals in the chancel have survived until today. The lower parts of the chancel’s walls now show a later, ornamental polychrome (ca. 1700), which might be hiding the earlier murals (as evidenced by the uncovered fragments showing a woman’s head). The polychrome was uncovered, renovated, and partially reconstructed in the years 1964-1971.</a:t>
            </a:r>
            <a:endParaRPr lang="pl-PL" dirty="0"/>
          </a:p>
          <a:p>
            <a:endParaRPr lang="pl-PL" dirty="0"/>
          </a:p>
        </p:txBody>
      </p:sp>
      <p:pic>
        <p:nvPicPr>
          <p:cNvPr id="14338" name="Picture 2" descr="Plik:Blizne Kościół par. p.w. Wszystkich Świętych 04 JoannaPyka.JPG –  Wikimedia Polska"/>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491606" y="1388534"/>
            <a:ext cx="5681491" cy="42611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404077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Gallery of Zdzisław Beksiński</a:t>
            </a:r>
          </a:p>
        </p:txBody>
      </p:sp>
      <p:sp>
        <p:nvSpPr>
          <p:cNvPr id="3" name="Symbol zastępczy zawartości 2"/>
          <p:cNvSpPr>
            <a:spLocks noGrp="1"/>
          </p:cNvSpPr>
          <p:nvPr>
            <p:ph sz="half" idx="1"/>
          </p:nvPr>
        </p:nvSpPr>
        <p:spPr>
          <a:xfrm>
            <a:off x="830580" y="2489737"/>
            <a:ext cx="5471160" cy="3758663"/>
          </a:xfrm>
        </p:spPr>
        <p:txBody>
          <a:bodyPr>
            <a:normAutofit fontScale="55000" lnSpcReduction="20000"/>
          </a:bodyPr>
          <a:lstStyle/>
          <a:p>
            <a:pPr marL="0" indent="0">
              <a:buNone/>
            </a:pPr>
            <a:r>
              <a:rPr lang="en-US" dirty="0"/>
              <a:t>The biggest exhibition in the world</a:t>
            </a:r>
            <a:r>
              <a:rPr lang="pl-PL" dirty="0"/>
              <a:t>, </a:t>
            </a:r>
            <a:r>
              <a:rPr lang="en-US" dirty="0"/>
              <a:t>numbering around 600 works</a:t>
            </a:r>
            <a:r>
              <a:rPr lang="pl-PL" dirty="0"/>
              <a:t>,</a:t>
            </a:r>
            <a:r>
              <a:rPr lang="en-US" dirty="0"/>
              <a:t> presents rich and diverse creativity of one of the most interesting contemporary artists. Having, to a large extent, author's profile the exhibition has retrospective character reflecting development and stylistic-formal transformations of the art in the course of time.</a:t>
            </a:r>
            <a:r>
              <a:rPr lang="pl-PL" dirty="0"/>
              <a:t> </a:t>
            </a:r>
            <a:r>
              <a:rPr lang="en-US" dirty="0"/>
              <a:t>The gallery begins with co-called </a:t>
            </a:r>
            <a:r>
              <a:rPr lang="en-US" dirty="0" err="1"/>
              <a:t>Sanok</a:t>
            </a:r>
            <a:r>
              <a:rPr lang="en-US" dirty="0"/>
              <a:t> chamber where are presented, apart from outstanding photographs from the 50s, early works created in abstract manner along with the set of unique pictures painted on glass and equally interesting sculptures. Next room, being faithfully reconstructed Warsaw studio. It gives the possibility of direct penetration of intimate, everyday world of the master. Wide spectrum of the exhibited works, being presented in drawers of display cases, such as sketches, drawings and graphics coming from various periods, reveal continuous improving of technique and seeking for own, autonomous forms of expression. There is no lack of computer works, although as the most significant are </a:t>
            </a:r>
            <a:r>
              <a:rPr lang="en-US" dirty="0" err="1"/>
              <a:t>concidered</a:t>
            </a:r>
            <a:r>
              <a:rPr lang="en-US" dirty="0"/>
              <a:t> two chambers situated on the lower </a:t>
            </a:r>
            <a:r>
              <a:rPr lang="en-US" dirty="0" err="1"/>
              <a:t>storeys</a:t>
            </a:r>
            <a:r>
              <a:rPr lang="en-US" dirty="0"/>
              <a:t> where there are exhibited the most important paintings of the entire oeuvre. The paintings, through which the artist fully expressed himself</a:t>
            </a:r>
            <a:r>
              <a:rPr lang="pl-PL" dirty="0"/>
              <a:t>,</a:t>
            </a:r>
            <a:r>
              <a:rPr lang="en-US" dirty="0"/>
              <a:t> give the opportunity for a spiritual walking through the labyrinth of extraordinary talent and unlimited imagination. There is also possibility to see an exceptional work – the last painting finished on the day of the artist's death. </a:t>
            </a:r>
            <a:endParaRPr lang="pl-PL" dirty="0"/>
          </a:p>
        </p:txBody>
      </p:sp>
      <p:pic>
        <p:nvPicPr>
          <p:cNvPr id="1026" name="Picture 2" descr="Galeria Zdzisława Beksińskiego w Nowohuckim Centrum Kultury ponownie  otwarta | Portal Rynek i Sztuka"/>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371995" y="2489737"/>
            <a:ext cx="5071068" cy="33807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679812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95399" y="1041400"/>
            <a:ext cx="6241816" cy="1371600"/>
          </a:xfrm>
        </p:spPr>
        <p:txBody>
          <a:bodyPr>
            <a:normAutofit/>
          </a:bodyPr>
          <a:lstStyle/>
          <a:p>
            <a:r>
              <a:rPr lang="pl-PL" sz="3600" dirty="0" err="1"/>
              <a:t>Paintings</a:t>
            </a:r>
            <a:endParaRPr lang="pl-PL" sz="3600" dirty="0"/>
          </a:p>
        </p:txBody>
      </p:sp>
      <p:sp>
        <p:nvSpPr>
          <p:cNvPr id="4" name="Symbol zastępczy tekstu 3"/>
          <p:cNvSpPr>
            <a:spLocks noGrp="1"/>
          </p:cNvSpPr>
          <p:nvPr>
            <p:ph type="body" sz="half" idx="2"/>
          </p:nvPr>
        </p:nvSpPr>
        <p:spPr>
          <a:xfrm>
            <a:off x="1295399" y="2478192"/>
            <a:ext cx="6241816" cy="3168228"/>
          </a:xfrm>
        </p:spPr>
        <p:txBody>
          <a:bodyPr>
            <a:normAutofit fontScale="85000" lnSpcReduction="10000"/>
          </a:bodyPr>
          <a:lstStyle/>
          <a:p>
            <a:r>
              <a:rPr lang="en-US" dirty="0" err="1"/>
              <a:t>Beksinski</a:t>
            </a:r>
            <a:r>
              <a:rPr lang="en-US" dirty="0"/>
              <a:t> is recognized by recipients of art, above all, as a creator of original and evocative painting. The museum's collection of the paintings had been gradually expanding during the life of the artist. After his death, it was significantly enriched by the works inherited by the museum, according to the artist's will. The current collection contains over 200 paintings, representative for all periods from the earliest works to the last painting painted in February 2005. In the early artistic path, </a:t>
            </a:r>
            <a:r>
              <a:rPr lang="en-US" dirty="0" err="1"/>
              <a:t>Beksinski's</a:t>
            </a:r>
            <a:r>
              <a:rPr lang="en-US" dirty="0"/>
              <a:t> art evolved and transformed its character. Starting from the abstract painting, the artist quickly found his own, unique and recognizable style. </a:t>
            </a:r>
            <a:r>
              <a:rPr lang="en-US" dirty="0" err="1"/>
              <a:t>Surprizing</a:t>
            </a:r>
            <a:r>
              <a:rPr lang="en-US" dirty="0"/>
              <a:t> discovery of 29 paintings on glass from 1957 took place two years after his death. Free and spectacular play of </a:t>
            </a:r>
            <a:r>
              <a:rPr lang="en-US" dirty="0" err="1"/>
              <a:t>colours</a:t>
            </a:r>
            <a:r>
              <a:rPr lang="en-US" dirty="0"/>
              <a:t> is characteristic of these paintings. Some of these works are parallel to the works painted in pastels, but expressiveness is intensified here by the matter of painting and more intensive palette of </a:t>
            </a:r>
            <a:r>
              <a:rPr lang="en-US" dirty="0" err="1"/>
              <a:t>colours</a:t>
            </a:r>
            <a:endParaRPr lang="pl-PL" dirty="0"/>
          </a:p>
        </p:txBody>
      </p:sp>
      <p:pic>
        <p:nvPicPr>
          <p:cNvPr id="2052" name="Picture 4" descr="gallery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685800"/>
            <a:ext cx="11430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8" name="Symbol zastępczy obrazu 7"/>
          <p:cNvPicPr>
            <a:picLocks noGrp="1" noChangeAspect="1"/>
          </p:cNvPicPr>
          <p:nvPr>
            <p:ph type="pic" idx="1"/>
          </p:nvPr>
        </p:nvPicPr>
        <p:blipFill>
          <a:blip r:embed="rId3"/>
          <a:srcRect l="9840" r="9840"/>
          <a:stretch>
            <a:fillRect/>
          </a:stretch>
        </p:blipFill>
        <p:spPr>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773467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95399" y="1041400"/>
            <a:ext cx="6241816" cy="1371600"/>
          </a:xfrm>
        </p:spPr>
        <p:txBody>
          <a:bodyPr>
            <a:normAutofit/>
          </a:bodyPr>
          <a:lstStyle/>
          <a:p>
            <a:r>
              <a:rPr lang="pl-PL" sz="3600" dirty="0" err="1"/>
              <a:t>Drawings</a:t>
            </a:r>
            <a:endParaRPr lang="pl-PL" sz="3600" dirty="0"/>
          </a:p>
        </p:txBody>
      </p:sp>
      <p:pic>
        <p:nvPicPr>
          <p:cNvPr id="5" name="Symbol zastępczy obrazu 4"/>
          <p:cNvPicPr>
            <a:picLocks noGrp="1" noChangeAspect="1"/>
          </p:cNvPicPr>
          <p:nvPr>
            <p:ph type="pic" idx="1"/>
          </p:nvPr>
        </p:nvPicPr>
        <p:blipFill>
          <a:blip r:embed="rId2"/>
          <a:srcRect l="4875" r="4875"/>
          <a:stretch>
            <a:fillRect/>
          </a:stretch>
        </p:blipFill>
        <p:spPr>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Symbol zastępczy tekstu 3"/>
          <p:cNvSpPr>
            <a:spLocks noGrp="1"/>
          </p:cNvSpPr>
          <p:nvPr>
            <p:ph type="body" sz="half" idx="2"/>
          </p:nvPr>
        </p:nvSpPr>
        <p:spPr>
          <a:xfrm>
            <a:off x="1295399" y="2575560"/>
            <a:ext cx="6241816" cy="3241040"/>
          </a:xfrm>
        </p:spPr>
        <p:txBody>
          <a:bodyPr>
            <a:normAutofit fontScale="85000" lnSpcReduction="10000"/>
          </a:bodyPr>
          <a:lstStyle/>
          <a:p>
            <a:r>
              <a:rPr lang="en-US" dirty="0"/>
              <a:t>The museum has got several thousand sketches and drawings of the artist from all periods of his creativity. There are even the works which were executed by the few years old future artist. They are records of his first strokes. Missing out the juvenile </a:t>
            </a:r>
            <a:r>
              <a:rPr lang="en-US" dirty="0" err="1"/>
              <a:t>attemps</a:t>
            </a:r>
            <a:r>
              <a:rPr lang="en-US" dirty="0"/>
              <a:t>, consisting mostly in copying art works of masters, the first drawings are kept in expressive convention. Some of them reveal also relations to surrealism. These early projects are the important documentation of artistic explorations. From the beginning, the theme of the works oscillates around the alienated, trapped in the inner drama, evoking painful experience human figure. Its form is geometrized and simplified after 1957. Being interested in geometrical relations, the artist continued traditions of the pre-war avant-garde. In the 60s, the works gradually gain spaciousness through plasticizing modeling and delicate chiaroscuro. The drawings as well as graphics appearing in the years of 1956-1969 which were made by means of the cliché-</a:t>
            </a:r>
            <a:r>
              <a:rPr lang="en-US" dirty="0" err="1"/>
              <a:t>verre</a:t>
            </a:r>
            <a:r>
              <a:rPr lang="en-US" dirty="0"/>
              <a:t> and </a:t>
            </a:r>
            <a:r>
              <a:rPr lang="en-US" dirty="0" err="1"/>
              <a:t>monotyping</a:t>
            </a:r>
            <a:r>
              <a:rPr lang="en-US" dirty="0"/>
              <a:t> technique, are still variations on the theme of the human and animal figure. Initially, they revealed inspirations of the cubism.</a:t>
            </a:r>
            <a:endParaRPr lang="pl-PL" dirty="0"/>
          </a:p>
        </p:txBody>
      </p:sp>
    </p:spTree>
    <p:extLst>
      <p:ext uri="{BB962C8B-B14F-4D97-AF65-F5344CB8AC3E}">
        <p14:creationId xmlns:p14="http://schemas.microsoft.com/office/powerpoint/2010/main" val="1772774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95399" y="1041400"/>
            <a:ext cx="6241816" cy="1371600"/>
          </a:xfrm>
        </p:spPr>
        <p:txBody>
          <a:bodyPr>
            <a:normAutofit/>
          </a:bodyPr>
          <a:lstStyle/>
          <a:p>
            <a:r>
              <a:rPr lang="pl-PL" sz="3600" dirty="0" err="1"/>
              <a:t>Photography</a:t>
            </a:r>
            <a:endParaRPr lang="pl-PL" sz="3600" dirty="0"/>
          </a:p>
        </p:txBody>
      </p:sp>
      <p:pic>
        <p:nvPicPr>
          <p:cNvPr id="5" name="Symbol zastępczy obrazu 4"/>
          <p:cNvPicPr>
            <a:picLocks noGrp="1" noChangeAspect="1"/>
          </p:cNvPicPr>
          <p:nvPr>
            <p:ph type="pic" idx="1"/>
          </p:nvPr>
        </p:nvPicPr>
        <p:blipFill>
          <a:blip r:embed="rId2"/>
          <a:srcRect l="6866" r="6866"/>
          <a:stretch>
            <a:fillRect/>
          </a:stretch>
        </p:blipFill>
        <p:spPr>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Symbol zastępczy tekstu 3"/>
          <p:cNvSpPr>
            <a:spLocks noGrp="1"/>
          </p:cNvSpPr>
          <p:nvPr>
            <p:ph type="body" sz="half" idx="2"/>
          </p:nvPr>
        </p:nvSpPr>
        <p:spPr>
          <a:xfrm>
            <a:off x="1295399" y="2575560"/>
            <a:ext cx="6241816" cy="3241040"/>
          </a:xfrm>
        </p:spPr>
        <p:txBody>
          <a:bodyPr>
            <a:normAutofit fontScale="92500" lnSpcReduction="10000"/>
          </a:bodyPr>
          <a:lstStyle/>
          <a:p>
            <a:r>
              <a:rPr lang="en-US" dirty="0"/>
              <a:t>The museum has got the rich collection of artistic and documentary photography and thousands of negatives (some of them has never been developed) by </a:t>
            </a:r>
            <a:r>
              <a:rPr lang="en-US" dirty="0" err="1"/>
              <a:t>Beksinski</a:t>
            </a:r>
            <a:r>
              <a:rPr lang="en-US" dirty="0"/>
              <a:t>. These works are characterized by an innovative approach, creativity and high quality. Unquestionable artistic qualities caused that </a:t>
            </a:r>
            <a:r>
              <a:rPr lang="en-US" dirty="0" err="1"/>
              <a:t>Beksinski</a:t>
            </a:r>
            <a:r>
              <a:rPr lang="en-US" dirty="0"/>
              <a:t> is still regarded as one of the greatest and the most inventive photographers of the 50s. Individual perception of reality was already revealed in these early works but the first encounter with this medium had occurred much earlier: </a:t>
            </a:r>
            <a:r>
              <a:rPr lang="en-US" i="1" dirty="0"/>
              <a:t>I have photographed probably since 1940. Someday, at the beginning of the war, my father gave me his old camera (...) Although I photographed a lot of, it was not artistic creativity. I photographed friends, situations which had happened, tanks with soldiers, even airports </a:t>
            </a:r>
            <a:r>
              <a:rPr lang="en-US" dirty="0"/>
              <a:t>(...). These pictures are stored in the museum archive and are important historical testimony to those times.</a:t>
            </a:r>
            <a:endParaRPr lang="pl-PL" dirty="0"/>
          </a:p>
        </p:txBody>
      </p:sp>
    </p:spTree>
    <p:extLst>
      <p:ext uri="{BB962C8B-B14F-4D97-AF65-F5344CB8AC3E}">
        <p14:creationId xmlns:p14="http://schemas.microsoft.com/office/powerpoint/2010/main" val="25155991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95399" y="1041400"/>
            <a:ext cx="6241816" cy="1371600"/>
          </a:xfrm>
        </p:spPr>
        <p:txBody>
          <a:bodyPr>
            <a:normAutofit/>
          </a:bodyPr>
          <a:lstStyle/>
          <a:p>
            <a:r>
              <a:rPr lang="pl-PL" sz="3600" dirty="0" err="1"/>
              <a:t>Sculptures</a:t>
            </a:r>
            <a:endParaRPr lang="pl-PL" sz="3600" dirty="0"/>
          </a:p>
        </p:txBody>
      </p:sp>
      <p:pic>
        <p:nvPicPr>
          <p:cNvPr id="5" name="Symbol zastępczy obrazu 4"/>
          <p:cNvPicPr>
            <a:picLocks noGrp="1" noChangeAspect="1"/>
          </p:cNvPicPr>
          <p:nvPr>
            <p:ph type="pic" idx="1"/>
          </p:nvPr>
        </p:nvPicPr>
        <p:blipFill>
          <a:blip r:embed="rId2"/>
          <a:srcRect l="7666" r="7666"/>
          <a:stretch>
            <a:fillRect/>
          </a:stretch>
        </p:blipFill>
        <p:spPr>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Symbol zastępczy tekstu 3"/>
          <p:cNvSpPr>
            <a:spLocks noGrp="1"/>
          </p:cNvSpPr>
          <p:nvPr>
            <p:ph type="body" sz="half" idx="2"/>
          </p:nvPr>
        </p:nvSpPr>
        <p:spPr>
          <a:xfrm>
            <a:off x="1295399" y="2659380"/>
            <a:ext cx="6241816" cy="3157220"/>
          </a:xfrm>
        </p:spPr>
        <p:txBody>
          <a:bodyPr>
            <a:normAutofit fontScale="85000" lnSpcReduction="10000"/>
          </a:bodyPr>
          <a:lstStyle/>
          <a:p>
            <a:r>
              <a:rPr lang="en-US" dirty="0"/>
              <a:t>In comparison with painting and drawing works there were relatively few sculptural works of </a:t>
            </a:r>
            <a:r>
              <a:rPr lang="en-US" dirty="0" err="1"/>
              <a:t>Zdzislaw</a:t>
            </a:r>
            <a:r>
              <a:rPr lang="en-US" dirty="0"/>
              <a:t> </a:t>
            </a:r>
            <a:r>
              <a:rPr lang="en-US" dirty="0" err="1"/>
              <a:t>Beksinski</a:t>
            </a:r>
            <a:r>
              <a:rPr lang="en-US" dirty="0"/>
              <a:t>. The artist constantly stressed that it had not come from the lack of interest in this type of creativity (far from it), but had always been the cause of space limitations and the lack of appropriate conditions. The first art works – paintings-reliefs, which made </a:t>
            </a:r>
            <a:r>
              <a:rPr lang="en-US" dirty="0" err="1"/>
              <a:t>Beksinski</a:t>
            </a:r>
            <a:r>
              <a:rPr lang="en-US" dirty="0"/>
              <a:t> well-known in Polish art in the mid-50s, were created in the spirit of the allusive abstraction. Entering into the mainstream of the abstraction, the artist created his works in his own, independent way. In the 60s almost simultaneously with these extremely interesting, multi-plane, abstract works (which the substantial collection was given to the National Museum in Wroclaw by the artist at the time of his moving out from </a:t>
            </a:r>
            <a:r>
              <a:rPr lang="en-US" dirty="0" err="1"/>
              <a:t>Sanok</a:t>
            </a:r>
            <a:r>
              <a:rPr lang="en-US" dirty="0"/>
              <a:t>) there were made figural sculptures with literary titles. Apart from the large-size figural sculpture of  Hamlet the </a:t>
            </a:r>
            <a:r>
              <a:rPr lang="en-US" dirty="0" err="1"/>
              <a:t>Sanok</a:t>
            </a:r>
            <a:r>
              <a:rPr lang="en-US" dirty="0"/>
              <a:t> Museum is held an interesting cycle of heads made out of </a:t>
            </a:r>
            <a:r>
              <a:rPr lang="en-US" dirty="0" err="1"/>
              <a:t>patinated</a:t>
            </a:r>
            <a:r>
              <a:rPr lang="en-US" dirty="0"/>
              <a:t> plaster. Their irregular shape with many holes resemble somewhat skulls.</a:t>
            </a:r>
            <a:endParaRPr lang="pl-PL" dirty="0"/>
          </a:p>
        </p:txBody>
      </p:sp>
    </p:spTree>
    <p:extLst>
      <p:ext uri="{BB962C8B-B14F-4D97-AF65-F5344CB8AC3E}">
        <p14:creationId xmlns:p14="http://schemas.microsoft.com/office/powerpoint/2010/main" val="32905595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600" dirty="0"/>
              <a:t>Graphics</a:t>
            </a:r>
          </a:p>
        </p:txBody>
      </p:sp>
      <p:pic>
        <p:nvPicPr>
          <p:cNvPr id="5" name="Symbol zastępczy zawartości 4"/>
          <p:cNvPicPr>
            <a:picLocks noGrp="1" noChangeAspect="1"/>
          </p:cNvPicPr>
          <p:nvPr>
            <p:ph idx="1"/>
          </p:nvPr>
        </p:nvPicPr>
        <p:blipFill>
          <a:blip r:embed="rId2"/>
          <a:stretch>
            <a:fillRect/>
          </a:stretch>
        </p:blipFill>
        <p:spPr>
          <a:xfrm>
            <a:off x="5418138" y="1377554"/>
            <a:ext cx="5997749" cy="44983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Symbol zastępczy tekstu 3"/>
          <p:cNvSpPr>
            <a:spLocks noGrp="1"/>
          </p:cNvSpPr>
          <p:nvPr>
            <p:ph type="body" sz="half" idx="2"/>
          </p:nvPr>
        </p:nvSpPr>
        <p:spPr>
          <a:xfrm>
            <a:off x="1293811" y="3031064"/>
            <a:ext cx="3718455" cy="2844801"/>
          </a:xfrm>
        </p:spPr>
        <p:txBody>
          <a:bodyPr>
            <a:normAutofit fontScale="92500" lnSpcReduction="20000"/>
          </a:bodyPr>
          <a:lstStyle/>
          <a:p>
            <a:r>
              <a:rPr lang="en-US" dirty="0"/>
              <a:t>The artist had interested in computer graphics in the late 90s. It was a kind of return to photography. The first works made by means of a computer, in a sense, refer to the photomontages from the 50s. After decades, </a:t>
            </a:r>
            <a:r>
              <a:rPr lang="en-US" dirty="0" err="1"/>
              <a:t>Beksi</a:t>
            </a:r>
            <a:r>
              <a:rPr lang="pl-PL" dirty="0"/>
              <a:t>ń</a:t>
            </a:r>
            <a:r>
              <a:rPr lang="en-US" dirty="0"/>
              <a:t>ski again creates photographical compositions using his own and other's photographs. Yet, this time the photographs are inputted into a computer by means of a scanner then compiled and processed. Visions created in that way are similar to the painting works of the fantastic period in which dominate unrealistic, metaphysical space built through realistic chiaroscuro.</a:t>
            </a:r>
            <a:endParaRPr lang="pl-PL" dirty="0"/>
          </a:p>
        </p:txBody>
      </p:sp>
    </p:spTree>
    <p:extLst>
      <p:ext uri="{BB962C8B-B14F-4D97-AF65-F5344CB8AC3E}">
        <p14:creationId xmlns:p14="http://schemas.microsoft.com/office/powerpoint/2010/main" val="25857299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90373" y="4129074"/>
            <a:ext cx="9609666" cy="566738"/>
          </a:xfrm>
        </p:spPr>
        <p:txBody>
          <a:bodyPr/>
          <a:lstStyle/>
          <a:p>
            <a:r>
              <a:rPr lang="en-US" dirty="0"/>
              <a:t>The Museum of Folk Architecture in </a:t>
            </a:r>
            <a:r>
              <a:rPr lang="en-US" dirty="0" err="1"/>
              <a:t>Sanok</a:t>
            </a:r>
            <a:endParaRPr lang="pl-PL" dirty="0"/>
          </a:p>
        </p:txBody>
      </p:sp>
      <p:sp>
        <p:nvSpPr>
          <p:cNvPr id="4" name="Symbol zastępczy tekstu 3"/>
          <p:cNvSpPr>
            <a:spLocks noGrp="1"/>
          </p:cNvSpPr>
          <p:nvPr>
            <p:ph type="body" sz="half" idx="2"/>
          </p:nvPr>
        </p:nvSpPr>
        <p:spPr>
          <a:xfrm>
            <a:off x="1295401" y="4695813"/>
            <a:ext cx="9609666" cy="1513398"/>
          </a:xfrm>
        </p:spPr>
        <p:txBody>
          <a:bodyPr>
            <a:normAutofit fontScale="77500" lnSpcReduction="20000"/>
          </a:bodyPr>
          <a:lstStyle/>
          <a:p>
            <a:r>
              <a:rPr lang="en-US" sz="2000" dirty="0"/>
              <a:t>Museum of Folk Architecture, also known as </a:t>
            </a:r>
            <a:r>
              <a:rPr lang="en-US" sz="2000" dirty="0" err="1"/>
              <a:t>Skansen</a:t>
            </a:r>
            <a:r>
              <a:rPr lang="en-US" sz="2000" dirty="0"/>
              <a:t> is first and also the biggest museum of such type in Poland. It was created in </a:t>
            </a:r>
            <a:r>
              <a:rPr lang="en-US" sz="2000" dirty="0" err="1"/>
              <a:t>Sanok</a:t>
            </a:r>
            <a:r>
              <a:rPr lang="en-US" sz="2000" dirty="0"/>
              <a:t> after second world war by </a:t>
            </a:r>
            <a:r>
              <a:rPr lang="en-US" sz="2000" dirty="0" err="1"/>
              <a:t>Aleksander</a:t>
            </a:r>
            <a:r>
              <a:rPr lang="en-US" sz="2000" dirty="0"/>
              <a:t> </a:t>
            </a:r>
            <a:r>
              <a:rPr lang="en-US" sz="2000" dirty="0" err="1"/>
              <a:t>Rybicki</a:t>
            </a:r>
            <a:r>
              <a:rPr lang="en-US" sz="2000" dirty="0"/>
              <a:t>, former soldier of AK to save local culture from being destroyed and forgotten. Thanks to his work and outstanding </a:t>
            </a:r>
            <a:r>
              <a:rPr lang="en-US" sz="2000" dirty="0" err="1"/>
              <a:t>museologists</a:t>
            </a:r>
            <a:r>
              <a:rPr lang="en-US" sz="2000" dirty="0"/>
              <a:t>, it was possible to save many valuable traces of ethnic and religious diversity in this area, inhabited through the ages by Poles, </a:t>
            </a:r>
            <a:r>
              <a:rPr lang="en-US" sz="2000" dirty="0" err="1"/>
              <a:t>Ruthenians</a:t>
            </a:r>
            <a:r>
              <a:rPr lang="en-US" sz="2000" dirty="0"/>
              <a:t>, Germans, </a:t>
            </a:r>
            <a:r>
              <a:rPr lang="en-US" sz="2000" dirty="0" err="1"/>
              <a:t>Boykos</a:t>
            </a:r>
            <a:r>
              <a:rPr lang="en-US" sz="2000" dirty="0"/>
              <a:t>, </a:t>
            </a:r>
            <a:r>
              <a:rPr lang="en-US" sz="2000" dirty="0" err="1"/>
              <a:t>Lemkos</a:t>
            </a:r>
            <a:r>
              <a:rPr lang="en-US" sz="2000" dirty="0"/>
              <a:t> and </a:t>
            </a:r>
            <a:r>
              <a:rPr lang="en-US" sz="2000" dirty="0" err="1"/>
              <a:t>Pogórzans</a:t>
            </a:r>
            <a:r>
              <a:rPr lang="en-US" sz="2000" dirty="0"/>
              <a:t>.</a:t>
            </a:r>
            <a:r>
              <a:rPr lang="en-US" sz="1900" dirty="0"/>
              <a:t>  </a:t>
            </a:r>
          </a:p>
          <a:p>
            <a:br>
              <a:rPr lang="en-US" dirty="0"/>
            </a:br>
            <a:endParaRPr lang="pl-PL" dirty="0"/>
          </a:p>
        </p:txBody>
      </p:sp>
      <p:pic>
        <p:nvPicPr>
          <p:cNvPr id="5128" name="Picture 8" descr="https://lh6.googleusercontent.com/GSgx0gTbediYPmCD97D3fvzd2gAVL-7eecNpHARMpvxFPKqN8JBfE3lA6_z9uYSmPeErW_7oMYnb9rTmsIyoOmdNfPwsLqpcEpUSIXtQhojmblSbONhQlP2MSTB0QGyWwp1rg-s0i8le"/>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10665" b="10665"/>
          <a:stretch>
            <a:fillRect/>
          </a:stretch>
        </p:blipFill>
        <p:spPr bwMode="auto">
          <a:xfrm>
            <a:off x="1862138" y="1049338"/>
            <a:ext cx="8466137" cy="29733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448331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2683689" y="1993051"/>
            <a:ext cx="6815669" cy="1515533"/>
          </a:xfrm>
        </p:spPr>
        <p:txBody>
          <a:bodyPr/>
          <a:lstStyle/>
          <a:p>
            <a:r>
              <a:rPr lang="pl-PL" sz="7200" dirty="0"/>
              <a:t>The end</a:t>
            </a:r>
          </a:p>
        </p:txBody>
      </p:sp>
      <p:sp>
        <p:nvSpPr>
          <p:cNvPr id="3" name="Podtytuł 2"/>
          <p:cNvSpPr>
            <a:spLocks noGrp="1"/>
          </p:cNvSpPr>
          <p:nvPr>
            <p:ph type="subTitle" idx="1"/>
          </p:nvPr>
        </p:nvSpPr>
        <p:spPr>
          <a:xfrm>
            <a:off x="8586651" y="4075611"/>
            <a:ext cx="1245326" cy="1254034"/>
          </a:xfrm>
        </p:spPr>
        <p:txBody>
          <a:bodyPr>
            <a:normAutofit fontScale="92500"/>
          </a:bodyPr>
          <a:lstStyle/>
          <a:p>
            <a:r>
              <a:rPr lang="pl-PL" sz="1000" dirty="0" err="1"/>
              <a:t>Prepared</a:t>
            </a:r>
            <a:r>
              <a:rPr lang="pl-PL" sz="1000" dirty="0"/>
              <a:t> by</a:t>
            </a:r>
          </a:p>
          <a:p>
            <a:r>
              <a:rPr lang="pl-PL" sz="1000" dirty="0"/>
              <a:t> Maksymilian Kamiński </a:t>
            </a:r>
          </a:p>
          <a:p>
            <a:r>
              <a:rPr lang="pl-PL" sz="1000" dirty="0"/>
              <a:t>Szymon Szczepek </a:t>
            </a:r>
          </a:p>
          <a:p>
            <a:r>
              <a:rPr lang="pl-PL" sz="1000" dirty="0"/>
              <a:t>Jakub Rzepka </a:t>
            </a:r>
          </a:p>
          <a:p>
            <a:r>
              <a:rPr lang="pl-PL" sz="1000" dirty="0"/>
              <a:t>Tomasz Słomski</a:t>
            </a:r>
          </a:p>
        </p:txBody>
      </p:sp>
    </p:spTree>
    <p:extLst>
      <p:ext uri="{BB962C8B-B14F-4D97-AF65-F5344CB8AC3E}">
        <p14:creationId xmlns:p14="http://schemas.microsoft.com/office/powerpoint/2010/main" val="9614274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en-US" dirty="0"/>
              <a:t>What can you see in Museum of Folk Architecture in </a:t>
            </a:r>
            <a:r>
              <a:rPr lang="en-US" dirty="0" err="1"/>
              <a:t>Sanok</a:t>
            </a:r>
            <a:r>
              <a:rPr lang="en-US" dirty="0"/>
              <a:t>?</a:t>
            </a:r>
            <a:endParaRPr lang="pl-PL" dirty="0"/>
          </a:p>
        </p:txBody>
      </p:sp>
      <p:sp>
        <p:nvSpPr>
          <p:cNvPr id="3" name="Symbol zastępczy zawartości 2"/>
          <p:cNvSpPr>
            <a:spLocks noGrp="1"/>
          </p:cNvSpPr>
          <p:nvPr>
            <p:ph idx="1"/>
          </p:nvPr>
        </p:nvSpPr>
        <p:spPr>
          <a:xfrm>
            <a:off x="1295401" y="2560319"/>
            <a:ext cx="5932713" cy="3370217"/>
          </a:xfrm>
        </p:spPr>
        <p:txBody>
          <a:bodyPr>
            <a:normAutofit fontScale="92500" lnSpcReduction="20000"/>
          </a:bodyPr>
          <a:lstStyle/>
          <a:p>
            <a:pPr marL="0" indent="0">
              <a:buNone/>
            </a:pPr>
            <a:r>
              <a:rPr lang="en-US" dirty="0"/>
              <a:t>There are many interesting things you can see in </a:t>
            </a:r>
            <a:r>
              <a:rPr lang="en-US" dirty="0" err="1"/>
              <a:t>skansen</a:t>
            </a:r>
            <a:r>
              <a:rPr lang="en-US" dirty="0"/>
              <a:t>. The tour begins from the Galician Marketplace, surrounded by shops and the houses of medieval craftsmen, doctors, bakers and clerks. Of course those aren’t the only buildings you can admire in the museum, there are over 120 objects such as wooden churches of different religions, mills and mansions of nobility. The oldest buildings date XVII century.</a:t>
            </a:r>
          </a:p>
          <a:p>
            <a:pPr marL="0" indent="0">
              <a:buNone/>
            </a:pPr>
            <a:br>
              <a:rPr lang="en-US" dirty="0"/>
            </a:br>
            <a:endParaRPr lang="pl-PL" dirty="0"/>
          </a:p>
        </p:txBody>
      </p:sp>
      <p:pic>
        <p:nvPicPr>
          <p:cNvPr id="9218" name="Picture 2" descr="https://lh3.googleusercontent.com/l5d7I9zxaP3PxBtoGnVAEoAZnC-GdAF7McYRHkRk489vBIVXjNRfO71uTmxk3PxFsT-IrcBbua51aUze8w-vv8BxWmrZrPj2V6Jxm0pHPTwuVjn2-yli_FXIgOFZUgQyNt3MAl9iaC1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5112" y="2717075"/>
            <a:ext cx="4161551" cy="2769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282434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US" dirty="0"/>
              <a:t>Interesting buildings in the s</a:t>
            </a:r>
            <a:r>
              <a:rPr lang="pl-PL" dirty="0"/>
              <a:t>c</a:t>
            </a:r>
            <a:r>
              <a:rPr lang="en-US" dirty="0" err="1"/>
              <a:t>ansen’s</a:t>
            </a:r>
            <a:r>
              <a:rPr lang="en-US" dirty="0"/>
              <a:t> area</a:t>
            </a:r>
            <a:endParaRPr lang="pl-PL" dirty="0"/>
          </a:p>
        </p:txBody>
      </p:sp>
      <p:sp>
        <p:nvSpPr>
          <p:cNvPr id="4" name="Symbol zastępczy tekstu 3"/>
          <p:cNvSpPr>
            <a:spLocks noGrp="1"/>
          </p:cNvSpPr>
          <p:nvPr>
            <p:ph type="body" sz="half" idx="2"/>
          </p:nvPr>
        </p:nvSpPr>
        <p:spPr/>
        <p:txBody>
          <a:bodyPr>
            <a:normAutofit fontScale="85000" lnSpcReduction="10000"/>
          </a:bodyPr>
          <a:lstStyle/>
          <a:p>
            <a:r>
              <a:rPr lang="en-US" sz="2400" dirty="0"/>
              <a:t>A Greek Catholic Church from </a:t>
            </a:r>
            <a:r>
              <a:rPr lang="en-US" sz="2400" dirty="0" err="1"/>
              <a:t>Grąziowa</a:t>
            </a:r>
            <a:r>
              <a:rPr lang="en-US" sz="2400" dirty="0"/>
              <a:t>, built in 1731 , it is based on a stone foundation and made entirely out of wood. It is made out of 3 segments - double vestibule and a sanctuary of Virgin Mary </a:t>
            </a:r>
            <a:r>
              <a:rPr lang="en-US" dirty="0"/>
              <a:t> </a:t>
            </a:r>
          </a:p>
          <a:p>
            <a:br>
              <a:rPr lang="en-US" dirty="0"/>
            </a:br>
            <a:endParaRPr lang="pl-PL" dirty="0"/>
          </a:p>
        </p:txBody>
      </p:sp>
      <p:pic>
        <p:nvPicPr>
          <p:cNvPr id="10242" name="Picture 2" descr="https://lh5.googleusercontent.com/KXJO4qC3RAWDtWTVtxBnbTs-APWR-qjGEz5Ry281eLiFWo9P-BfhtItB4r3guHZVF31_BzUF62wEkYAllwsvPXpN6ZWmQC3gAZus9-jPJSq5C7Oq2c2Z-oiH9PAwSTN0S2XO-SOHOem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22641" y="1548762"/>
            <a:ext cx="5885588" cy="39207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058097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65685" y="1324103"/>
            <a:ext cx="4249782" cy="2011197"/>
          </a:xfrm>
        </p:spPr>
        <p:txBody>
          <a:bodyPr>
            <a:normAutofit fontScale="90000"/>
          </a:bodyPr>
          <a:lstStyle/>
          <a:p>
            <a:br>
              <a:rPr lang="pl-PL" dirty="0"/>
            </a:br>
            <a:br>
              <a:rPr lang="pl-PL" dirty="0"/>
            </a:br>
            <a:br>
              <a:rPr lang="pl-PL" dirty="0"/>
            </a:br>
            <a:r>
              <a:rPr lang="en-US" dirty="0"/>
              <a:t>A working watermill made by the </a:t>
            </a:r>
            <a:r>
              <a:rPr lang="en-US" dirty="0" err="1"/>
              <a:t>Boykons</a:t>
            </a:r>
            <a:r>
              <a:rPr lang="en-US" dirty="0"/>
              <a:t> in 1880. It is a one-room log house covered with a sloping roof extended over the entrance.</a:t>
            </a:r>
            <a:br>
              <a:rPr lang="en-US" dirty="0"/>
            </a:br>
            <a:br>
              <a:rPr lang="en-US" dirty="0"/>
            </a:br>
            <a:endParaRPr lang="pl-PL" dirty="0"/>
          </a:p>
        </p:txBody>
      </p:sp>
      <p:sp>
        <p:nvSpPr>
          <p:cNvPr id="3" name="Symbol zastępczy zawartości 2"/>
          <p:cNvSpPr>
            <a:spLocks noGrp="1"/>
          </p:cNvSpPr>
          <p:nvPr>
            <p:ph idx="1"/>
          </p:nvPr>
        </p:nvSpPr>
        <p:spPr>
          <a:xfrm flipH="1" flipV="1">
            <a:off x="12116041" y="6764140"/>
            <a:ext cx="75959" cy="45719"/>
          </a:xfrm>
        </p:spPr>
        <p:txBody>
          <a:bodyPr>
            <a:normAutofit fontScale="25000" lnSpcReduction="20000"/>
          </a:bodyPr>
          <a:lstStyle/>
          <a:p>
            <a:endParaRPr lang="pl-PL" dirty="0"/>
          </a:p>
        </p:txBody>
      </p:sp>
      <p:sp>
        <p:nvSpPr>
          <p:cNvPr id="4" name="Symbol zastępczy tekstu 3"/>
          <p:cNvSpPr>
            <a:spLocks noGrp="1"/>
          </p:cNvSpPr>
          <p:nvPr>
            <p:ph type="body" sz="half" idx="2"/>
          </p:nvPr>
        </p:nvSpPr>
        <p:spPr>
          <a:xfrm flipH="1">
            <a:off x="4389120" y="5423749"/>
            <a:ext cx="577428" cy="236822"/>
          </a:xfrm>
        </p:spPr>
        <p:txBody>
          <a:bodyPr>
            <a:normAutofit fontScale="70000" lnSpcReduction="20000"/>
          </a:bodyPr>
          <a:lstStyle/>
          <a:p>
            <a:endParaRPr lang="pl-PL" dirty="0"/>
          </a:p>
        </p:txBody>
      </p:sp>
      <p:grpSp>
        <p:nvGrpSpPr>
          <p:cNvPr id="5" name="Grupa 4"/>
          <p:cNvGrpSpPr/>
          <p:nvPr/>
        </p:nvGrpSpPr>
        <p:grpSpPr>
          <a:xfrm>
            <a:off x="628725" y="648706"/>
            <a:ext cx="10929791" cy="5373188"/>
            <a:chOff x="1941856" y="-168232"/>
            <a:chExt cx="10929791" cy="5373188"/>
          </a:xfrm>
        </p:grpSpPr>
        <p:pic>
          <p:nvPicPr>
            <p:cNvPr id="6" name="Picture 2" descr="https://lh3.googleusercontent.com/zvMlGUBST4bCKCOhpAMu9qvER37Vfb2XOex_TBJeZMrdlIdcoVM-bkdnGMRl-yrNXaQA8FOQMpFSgJXqyaSB2FeGZVdJg59GTQekVucF2P56o1XMhsK3V2Pa5TyMXBp2xg4jqET_lsQ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1856" y="2462798"/>
              <a:ext cx="5478801" cy="27421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4" descr="https://lh4.googleusercontent.com/m1vDOi6zxLDY3C0G3VxDU9gTWSCk0rhJzrENhKyuQ2WjSmVcjqQqriaieGYpNjeis4fLW-GUsdVq_2DSQh8qWqUTK96DPHXLvlReAexYT-yqCx7Bpdltlf5ji_Z3JXJPAdSICY5pgbu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0657" y="-168232"/>
              <a:ext cx="5450990" cy="40882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extLst>
      <p:ext uri="{BB962C8B-B14F-4D97-AF65-F5344CB8AC3E}">
        <p14:creationId xmlns:p14="http://schemas.microsoft.com/office/powerpoint/2010/main" val="11911680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dirty="0" err="1"/>
              <a:t>Wooden</a:t>
            </a:r>
            <a:r>
              <a:rPr lang="pl-PL" dirty="0"/>
              <a:t> </a:t>
            </a:r>
            <a:r>
              <a:rPr lang="pl-PL" dirty="0" err="1"/>
              <a:t>Firehouse</a:t>
            </a:r>
            <a:r>
              <a:rPr lang="pl-PL" dirty="0"/>
              <a:t> from 1934</a:t>
            </a:r>
          </a:p>
        </p:txBody>
      </p:sp>
      <p:sp>
        <p:nvSpPr>
          <p:cNvPr id="4" name="Symbol zastępczy tekstu 3"/>
          <p:cNvSpPr>
            <a:spLocks noGrp="1"/>
          </p:cNvSpPr>
          <p:nvPr>
            <p:ph type="body" sz="half" idx="2"/>
          </p:nvPr>
        </p:nvSpPr>
        <p:spPr>
          <a:xfrm>
            <a:off x="1293811" y="3022356"/>
            <a:ext cx="3718455" cy="2438404"/>
          </a:xfrm>
        </p:spPr>
        <p:txBody>
          <a:bodyPr/>
          <a:lstStyle/>
          <a:p>
            <a:r>
              <a:rPr lang="pl-PL" dirty="0"/>
              <a:t>C</a:t>
            </a:r>
            <a:r>
              <a:rPr lang="en-US" dirty="0" err="1"/>
              <a:t>onsists</a:t>
            </a:r>
            <a:r>
              <a:rPr lang="en-US" dirty="0"/>
              <a:t> of 3 rooms, the central one was used for parking fire engines, left as an office and right served as a storeroom. All items such as firemen helmet, belts, hatchets found within the building are kept there on a display.</a:t>
            </a:r>
          </a:p>
          <a:p>
            <a:br>
              <a:rPr lang="en-US" dirty="0"/>
            </a:br>
            <a:endParaRPr lang="pl-PL" dirty="0"/>
          </a:p>
        </p:txBody>
      </p:sp>
      <p:pic>
        <p:nvPicPr>
          <p:cNvPr id="12290" name="Picture 2" descr="https://lh3.googleusercontent.com/-e9at9iys-a5_AV6IUH-uuy3KLWxgyESYMlzj7qr4JmUx0AvHsJzTHGlfd7S_mbVgNeeJ7fwmiBXRynycRc3BuN_nyU_ZMHQSPlC6P3t605RtQe258Im1njhsOokQSUsRtOJ4ksS3zSx"/>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38687" y="1170819"/>
            <a:ext cx="6186957" cy="46402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354386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57647" y="635723"/>
            <a:ext cx="4563290" cy="2229147"/>
          </a:xfrm>
        </p:spPr>
        <p:txBody>
          <a:bodyPr>
            <a:normAutofit/>
          </a:bodyPr>
          <a:lstStyle/>
          <a:p>
            <a:r>
              <a:rPr lang="en-US" dirty="0"/>
              <a:t>The </a:t>
            </a:r>
            <a:r>
              <a:rPr lang="en-US" dirty="0" err="1"/>
              <a:t>Święcany</a:t>
            </a:r>
            <a:r>
              <a:rPr lang="en-US" dirty="0"/>
              <a:t> Manor - beautifully set on a hill, offering a panoramic view of the town and the Castle Hill. It was built in 1861 and consists of 11 residential and utility rooms.</a:t>
            </a:r>
            <a:endParaRPr lang="pl-PL" dirty="0"/>
          </a:p>
        </p:txBody>
      </p:sp>
      <p:sp>
        <p:nvSpPr>
          <p:cNvPr id="4" name="Symbol zastępczy tekstu 3"/>
          <p:cNvSpPr>
            <a:spLocks noGrp="1"/>
          </p:cNvSpPr>
          <p:nvPr>
            <p:ph type="body" sz="half" idx="2"/>
          </p:nvPr>
        </p:nvSpPr>
        <p:spPr>
          <a:xfrm>
            <a:off x="1554344" y="5830391"/>
            <a:ext cx="1120229" cy="747915"/>
          </a:xfrm>
        </p:spPr>
        <p:txBody>
          <a:bodyPr/>
          <a:lstStyle/>
          <a:p>
            <a:endParaRPr lang="pl-PL" dirty="0"/>
          </a:p>
        </p:txBody>
      </p:sp>
      <p:pic>
        <p:nvPicPr>
          <p:cNvPr id="13314" name="Picture 2" descr="https://lh6.googleusercontent.com/0Ttebbj0gTSouLlHy_Q8La5_q_ToMNocZbRsf5qRdRc7Yte6GdtqVZh7N0kZoQuJPAJpgZFIUaiXfFKHnkZN01GKl_RAuQIcTFHkzXkrlEY-Ne3fimx_bsNyMkDrJWErKLFSSUn1yu3f"/>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407298" y="635724"/>
            <a:ext cx="6140268" cy="345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316" name="Picture 4" descr="https://lh6.googleusercontent.com/yn6LM6YIukyN9d-El_fY3mhYpDerwBG-shxK1Fr9FyD73lwIhwe4RMrZVeyMGShvYsO_kvUC-jZm_QLYWpSXtz5PHN-urNQdihxNmTnU-OEHtITQJlyhMRyhehVVOPbJI5LrcnpKSqT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073" y="3238828"/>
            <a:ext cx="4721225" cy="2965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757992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95402" y="929881"/>
            <a:ext cx="9601196" cy="1303867"/>
          </a:xfrm>
        </p:spPr>
        <p:txBody>
          <a:bodyPr>
            <a:normAutofit fontScale="90000"/>
          </a:bodyPr>
          <a:lstStyle/>
          <a:p>
            <a:br>
              <a:rPr lang="pl-PL" dirty="0"/>
            </a:br>
            <a:r>
              <a:rPr lang="en-US" sz="4000" dirty="0"/>
              <a:t>Church of the </a:t>
            </a:r>
            <a:r>
              <a:rPr lang="pl-PL" sz="4000" dirty="0"/>
              <a:t>a</a:t>
            </a:r>
            <a:r>
              <a:rPr lang="en-US" sz="4000" dirty="0" err="1"/>
              <a:t>ssumption</a:t>
            </a:r>
            <a:r>
              <a:rPr lang="en-US" sz="4000" dirty="0"/>
              <a:t> of the Blessed Virgin Mary and St. Michael the Archangel</a:t>
            </a:r>
            <a:r>
              <a:rPr lang="pl-PL" sz="4000" dirty="0"/>
              <a:t> in Haczów</a:t>
            </a:r>
          </a:p>
        </p:txBody>
      </p:sp>
      <p:sp>
        <p:nvSpPr>
          <p:cNvPr id="3" name="Symbol zastępczy zawartości 2"/>
          <p:cNvSpPr>
            <a:spLocks noGrp="1"/>
          </p:cNvSpPr>
          <p:nvPr>
            <p:ph idx="1"/>
          </p:nvPr>
        </p:nvSpPr>
        <p:spPr>
          <a:xfrm>
            <a:off x="1295402" y="2629238"/>
            <a:ext cx="6037215" cy="3309256"/>
          </a:xfrm>
        </p:spPr>
        <p:txBody>
          <a:bodyPr>
            <a:normAutofit fontScale="70000" lnSpcReduction="20000"/>
          </a:bodyPr>
          <a:lstStyle/>
          <a:p>
            <a:pPr marL="0" indent="0" algn="ctr">
              <a:buNone/>
            </a:pPr>
            <a:r>
              <a:rPr lang="en-US" b="1" dirty="0" err="1"/>
              <a:t>Haczów</a:t>
            </a:r>
            <a:r>
              <a:rPr lang="pl-PL" b="1" dirty="0"/>
              <a:t> </a:t>
            </a:r>
            <a:r>
              <a:rPr lang="pl-PL" dirty="0"/>
              <a:t>-</a:t>
            </a:r>
            <a:r>
              <a:rPr lang="en-US" dirty="0"/>
              <a:t> village founded around the mid-14th century and the local parish comes from 1388. However, it is difficult to say how long it took to organize the parish and the type of church that might have been built in the village in the 1st half of the 15th century. The present church was erected at the end of the 1450s: dendrochronological examination on the wood used for its construction proved that the temple was built of fir wood from trees that had been cut down in 1458-59 and which were over 100 years old at the time. Wooden buildings were then erected from non-seasoned rough wood, so the church could have been built in 1459. Church ceilings were usually added at a later time, which was the case here as well, as a study of the ceiling boards showed that they had come from trees felled in 1472. On the other hand, samples from the walls of the added sacristy appeared to have dated from the 1860s.</a:t>
            </a:r>
          </a:p>
          <a:p>
            <a:endParaRPr lang="pl-PL" dirty="0"/>
          </a:p>
        </p:txBody>
      </p:sp>
      <p:pic>
        <p:nvPicPr>
          <p:cNvPr id="4" name="Obraz 3"/>
          <p:cNvPicPr>
            <a:picLocks noChangeAspect="1"/>
          </p:cNvPicPr>
          <p:nvPr/>
        </p:nvPicPr>
        <p:blipFill>
          <a:blip r:embed="rId2"/>
          <a:stretch>
            <a:fillRect/>
          </a:stretch>
        </p:blipFill>
        <p:spPr>
          <a:xfrm>
            <a:off x="7393577" y="2629238"/>
            <a:ext cx="4162204" cy="31437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602515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br>
              <a:rPr lang="pl-PL" dirty="0"/>
            </a:br>
            <a:r>
              <a:rPr lang="en-US" dirty="0"/>
              <a:t>T</a:t>
            </a:r>
            <a:r>
              <a:rPr lang="pl-PL" dirty="0"/>
              <a:t>he</a:t>
            </a:r>
            <a:r>
              <a:rPr lang="en-US" dirty="0"/>
              <a:t> </a:t>
            </a:r>
            <a:r>
              <a:rPr lang="pl-PL" dirty="0" err="1"/>
              <a:t>origin</a:t>
            </a:r>
            <a:r>
              <a:rPr lang="en-US" dirty="0"/>
              <a:t> </a:t>
            </a:r>
            <a:r>
              <a:rPr lang="pl-PL" dirty="0"/>
              <a:t>of</a:t>
            </a:r>
            <a:r>
              <a:rPr lang="en-US" dirty="0"/>
              <a:t> </a:t>
            </a:r>
            <a:r>
              <a:rPr lang="pl-PL" dirty="0"/>
              <a:t>the </a:t>
            </a:r>
            <a:r>
              <a:rPr lang="pl-PL" dirty="0" err="1"/>
              <a:t>church</a:t>
            </a:r>
            <a:r>
              <a:rPr lang="en-US" dirty="0"/>
              <a:t> </a:t>
            </a:r>
            <a:r>
              <a:rPr lang="pl-PL" dirty="0"/>
              <a:t>and</a:t>
            </a:r>
            <a:r>
              <a:rPr lang="en-US" dirty="0"/>
              <a:t> </a:t>
            </a:r>
            <a:r>
              <a:rPr lang="pl-PL" dirty="0"/>
              <a:t>Haczów</a:t>
            </a:r>
          </a:p>
        </p:txBody>
      </p:sp>
      <p:sp>
        <p:nvSpPr>
          <p:cNvPr id="3" name="Symbol zastępczy zawartości 2"/>
          <p:cNvSpPr>
            <a:spLocks noGrp="1"/>
          </p:cNvSpPr>
          <p:nvPr>
            <p:ph idx="1"/>
          </p:nvPr>
        </p:nvSpPr>
        <p:spPr>
          <a:xfrm>
            <a:off x="1295402" y="2661524"/>
            <a:ext cx="5540827" cy="3234179"/>
          </a:xfrm>
        </p:spPr>
        <p:txBody>
          <a:bodyPr>
            <a:normAutofit fontScale="55000" lnSpcReduction="20000"/>
          </a:bodyPr>
          <a:lstStyle/>
          <a:p>
            <a:pPr marL="0" indent="0" algn="ctr">
              <a:buNone/>
            </a:pPr>
            <a:r>
              <a:rPr lang="en-US" sz="2500" dirty="0"/>
              <a:t>The founder of the church in </a:t>
            </a:r>
            <a:r>
              <a:rPr lang="en-US" sz="2500" dirty="0" err="1"/>
              <a:t>Haczów</a:t>
            </a:r>
            <a:r>
              <a:rPr lang="pl-PL" sz="2500" dirty="0"/>
              <a:t> </a:t>
            </a:r>
            <a:r>
              <a:rPr lang="en-US" sz="2500" dirty="0"/>
              <a:t>is still unknown</a:t>
            </a:r>
            <a:r>
              <a:rPr lang="pl-PL" sz="2500" dirty="0"/>
              <a:t>. </a:t>
            </a:r>
            <a:r>
              <a:rPr lang="en-US" sz="2500" dirty="0"/>
              <a:t>Interestingly, the same carpentry workshop that erected the church in </a:t>
            </a:r>
            <a:r>
              <a:rPr lang="en-US" sz="2500" dirty="0" err="1"/>
              <a:t>Haczów</a:t>
            </a:r>
            <a:r>
              <a:rPr lang="pl-PL" sz="2500" dirty="0"/>
              <a:t> </a:t>
            </a:r>
            <a:r>
              <a:rPr lang="en-US" sz="2500" dirty="0"/>
              <a:t>may have built a temple in nearby </a:t>
            </a:r>
            <a:r>
              <a:rPr lang="en-US" sz="2500" dirty="0" err="1"/>
              <a:t>Iwonicz</a:t>
            </a:r>
            <a:r>
              <a:rPr lang="en-US" sz="2500" dirty="0"/>
              <a:t>(1464). According to tradition, the church in </a:t>
            </a:r>
            <a:r>
              <a:rPr lang="en-US" sz="2500" dirty="0" err="1"/>
              <a:t>Iwonicz</a:t>
            </a:r>
            <a:r>
              <a:rPr lang="pl-PL" sz="2500" dirty="0"/>
              <a:t> </a:t>
            </a:r>
            <a:r>
              <a:rPr lang="en-US" sz="2500" dirty="0"/>
              <a:t>was founded by King Casimir IV Jagiellon, so maybe both these churches were founded by the Polish king</a:t>
            </a:r>
            <a:r>
              <a:rPr lang="pl-PL" sz="2500" dirty="0"/>
              <a:t>. </a:t>
            </a:r>
            <a:r>
              <a:rPr lang="en-US" sz="2500" dirty="0"/>
              <a:t>We know that, in 1624 </a:t>
            </a:r>
            <a:r>
              <a:rPr lang="en-US" sz="2500" dirty="0" err="1"/>
              <a:t>Haczów</a:t>
            </a:r>
            <a:r>
              <a:rPr lang="pl-PL" sz="2500" dirty="0"/>
              <a:t> </a:t>
            </a:r>
            <a:r>
              <a:rPr lang="en-US" sz="2500" dirty="0"/>
              <a:t>was destroyed by the Mongol (Tatars) invasion and old literature assumed that the present church in </a:t>
            </a:r>
            <a:r>
              <a:rPr lang="en-US" sz="2500" dirty="0" err="1"/>
              <a:t>Haczów</a:t>
            </a:r>
            <a:r>
              <a:rPr lang="pl-PL" sz="2500" dirty="0"/>
              <a:t> </a:t>
            </a:r>
            <a:r>
              <a:rPr lang="en-US" sz="2500" dirty="0"/>
              <a:t>was built after the invasion and referred to it as a 17th-century monument. Meanwhile, the existing church was rebuilt in the 17th century, with a tower-bell, arcades, ridge turret, and new windows added. According to Piotr </a:t>
            </a:r>
            <a:r>
              <a:rPr lang="en-US" sz="2500" dirty="0" err="1"/>
              <a:t>Łopatkiewicz</a:t>
            </a:r>
            <a:r>
              <a:rPr lang="en-US" sz="2500" dirty="0"/>
              <a:t>, these changes were made a bit later than 1624. Right after the Tatars’ invasion, in the face of the devastation, the parishioners did not have the means to reconstruct the church. But a few years later, in 1631, the king handed over the parish in </a:t>
            </a:r>
            <a:r>
              <a:rPr lang="en-US" sz="2500" dirty="0" err="1"/>
              <a:t>Haczów</a:t>
            </a:r>
            <a:r>
              <a:rPr lang="pl-PL" sz="2500" dirty="0"/>
              <a:t> </a:t>
            </a:r>
            <a:r>
              <a:rPr lang="en-US" sz="2500" dirty="0"/>
              <a:t>to the </a:t>
            </a:r>
            <a:r>
              <a:rPr lang="en-US" sz="2500" dirty="0" err="1"/>
              <a:t>Krosno</a:t>
            </a:r>
            <a:r>
              <a:rPr lang="pl-PL" sz="2500" dirty="0"/>
              <a:t> </a:t>
            </a:r>
            <a:r>
              <a:rPr lang="en-US" sz="2500" dirty="0" err="1"/>
              <a:t>mansionary</a:t>
            </a:r>
            <a:r>
              <a:rPr lang="pl-PL" sz="2500" dirty="0"/>
              <a:t> </a:t>
            </a:r>
            <a:r>
              <a:rPr lang="en-US" sz="2500" dirty="0"/>
              <a:t>canons who, in turn, had property that allowed them to carry out architectural work, so the reconstruction of the church in </a:t>
            </a:r>
            <a:r>
              <a:rPr lang="en-US" sz="2500" dirty="0" err="1"/>
              <a:t>Haczów</a:t>
            </a:r>
            <a:r>
              <a:rPr lang="pl-PL" sz="2500" dirty="0"/>
              <a:t> </a:t>
            </a:r>
            <a:r>
              <a:rPr lang="en-US" sz="2500" dirty="0"/>
              <a:t>may have started after 1631.</a:t>
            </a:r>
          </a:p>
          <a:p>
            <a:pPr marL="0" indent="0">
              <a:buNone/>
            </a:pPr>
            <a:endParaRPr lang="pl-PL" dirty="0"/>
          </a:p>
        </p:txBody>
      </p:sp>
      <p:pic>
        <p:nvPicPr>
          <p:cNvPr id="4" name="Obraz 3"/>
          <p:cNvPicPr>
            <a:picLocks noChangeAspect="1"/>
          </p:cNvPicPr>
          <p:nvPr/>
        </p:nvPicPr>
        <p:blipFill>
          <a:blip r:embed="rId2"/>
          <a:stretch>
            <a:fillRect/>
          </a:stretch>
        </p:blipFill>
        <p:spPr>
          <a:xfrm>
            <a:off x="6960601" y="2661525"/>
            <a:ext cx="4421502" cy="29642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593732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zny">
  <a:themeElements>
    <a:clrScheme name="Organiczny">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zny">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zny">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FE51EEEBB72CC0478B1ED4139C2624E5" ma:contentTypeVersion="8" ma:contentTypeDescription="Utwórz nowy dokument." ma:contentTypeScope="" ma:versionID="dd6d29869a29e622c4a24212d6cc08f1">
  <xsd:schema xmlns:xsd="http://www.w3.org/2001/XMLSchema" xmlns:xs="http://www.w3.org/2001/XMLSchema" xmlns:p="http://schemas.microsoft.com/office/2006/metadata/properties" xmlns:ns2="768b2b4a-0ee0-4f81-a038-296e9cf4e379" targetNamespace="http://schemas.microsoft.com/office/2006/metadata/properties" ma:root="true" ma:fieldsID="b75e9810a8be7bca83dd1137303e2c85" ns2:_="">
    <xsd:import namespace="768b2b4a-0ee0-4f81-a038-296e9cf4e37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8b2b4a-0ee0-4f81-a038-296e9cf4e3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DF1577-0DA3-4D7E-A465-D44D56CA20EB}">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38A8F3E-4A6F-4E4A-92CD-3FEE486E67F1}">
  <ds:schemaRefs>
    <ds:schemaRef ds:uri="http://schemas.microsoft.com/sharepoint/v3/contenttype/forms"/>
  </ds:schemaRefs>
</ds:datastoreItem>
</file>

<file path=customXml/itemProps3.xml><?xml version="1.0" encoding="utf-8"?>
<ds:datastoreItem xmlns:ds="http://schemas.openxmlformats.org/officeDocument/2006/customXml" ds:itemID="{89841D83-CA49-44D9-BD73-A85D4505E9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8b2b4a-0ee0-4f81-a038-296e9cf4e3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Organic</Template>
  <TotalTime>337</TotalTime>
  <Words>2573</Words>
  <Application>Microsoft Office PowerPoint</Application>
  <PresentationFormat>Panoramiczny</PresentationFormat>
  <Paragraphs>46</Paragraphs>
  <Slides>20</Slides>
  <Notes>0</Notes>
  <HiddenSlides>0</HiddenSlides>
  <MMClips>0</MMClips>
  <ScaleCrop>false</ScaleCrop>
  <HeadingPairs>
    <vt:vector size="6" baseType="variant">
      <vt:variant>
        <vt:lpstr>Używane czcionki</vt:lpstr>
      </vt:variant>
      <vt:variant>
        <vt:i4>2</vt:i4>
      </vt:variant>
      <vt:variant>
        <vt:lpstr>Motyw</vt:lpstr>
      </vt:variant>
      <vt:variant>
        <vt:i4>1</vt:i4>
      </vt:variant>
      <vt:variant>
        <vt:lpstr>Tytuły slajdów</vt:lpstr>
      </vt:variant>
      <vt:variant>
        <vt:i4>20</vt:i4>
      </vt:variant>
    </vt:vector>
  </HeadingPairs>
  <TitlesOfParts>
    <vt:vector size="23" baseType="lpstr">
      <vt:lpstr>Arial</vt:lpstr>
      <vt:lpstr>Garamond</vt:lpstr>
      <vt:lpstr>Organiczny</vt:lpstr>
      <vt:lpstr>Local museums</vt:lpstr>
      <vt:lpstr>The Museum of Folk Architecture in Sanok</vt:lpstr>
      <vt:lpstr>What can you see in Museum of Folk Architecture in Sanok?</vt:lpstr>
      <vt:lpstr>Interesting buildings in the scansen’s area</vt:lpstr>
      <vt:lpstr>   A working watermill made by the Boykons in 1880. It is a one-room log house covered with a sloping roof extended over the entrance.  </vt:lpstr>
      <vt:lpstr>Wooden Firehouse from 1934</vt:lpstr>
      <vt:lpstr>The Święcany Manor - beautifully set on a hill, offering a panoramic view of the town and the Castle Hill. It was built in 1861 and consists of 11 residential and utility rooms.</vt:lpstr>
      <vt:lpstr> Church of the assumption of the Blessed Virgin Mary and St. Michael the Archangel in Haczów</vt:lpstr>
      <vt:lpstr> The origin of the church and Haczów</vt:lpstr>
      <vt:lpstr> How the church has entered the UNESCO list</vt:lpstr>
      <vt:lpstr>Blizne – Church of All Saints. </vt:lpstr>
      <vt:lpstr>The origin of the church and Blizne</vt:lpstr>
      <vt:lpstr>Church’s murals</vt:lpstr>
      <vt:lpstr>Gallery of Zdzisław Beksiński</vt:lpstr>
      <vt:lpstr>Paintings</vt:lpstr>
      <vt:lpstr>Drawings</vt:lpstr>
      <vt:lpstr>Photography</vt:lpstr>
      <vt:lpstr>Sculptures</vt:lpstr>
      <vt:lpstr>Graphics</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Local museums</dc:title>
  <dc:creator>Tomasz Słomski</dc:creator>
  <cp:lastModifiedBy>Monika Szczepek</cp:lastModifiedBy>
  <cp:revision>19</cp:revision>
  <dcterms:created xsi:type="dcterms:W3CDTF">2021-11-21T17:15:55Z</dcterms:created>
  <dcterms:modified xsi:type="dcterms:W3CDTF">2021-12-04T19:25:55Z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0x010100FE51EEEBB72CC0478B1ED4139C2624E5</vt:lpwstr>
  </property>
</Properties>
</file>