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57" r:id="rId5"/>
    <p:sldId id="259" r:id="rId6"/>
    <p:sldId id="260" r:id="rId7"/>
    <p:sldId id="262" r:id="rId8"/>
    <p:sldId id="267" r:id="rId9"/>
    <p:sldId id="265" r:id="rId10"/>
    <p:sldId id="264" r:id="rId11"/>
    <p:sldId id="269" r:id="rId12"/>
    <p:sldId id="270" r:id="rId13"/>
    <p:sldId id="278" r:id="rId14"/>
    <p:sldId id="272" r:id="rId15"/>
    <p:sldId id="274" r:id="rId16"/>
    <p:sldId id="273" r:id="rId17"/>
    <p:sldId id="275" r:id="rId18"/>
    <p:sldId id="279" r:id="rId19"/>
    <p:sldId id="276" r:id="rId20"/>
    <p:sldId id="277" r:id="rId21"/>
    <p:sldId id="280" r:id="rId22"/>
    <p:sldId id="281" r:id="rId23"/>
    <p:sldId id="26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lang="ru-RU"/>
          </a:pPr>
          <a:endParaRPr lang="en-US"/>
        </a:p>
      </c:txPr>
    </c:title>
    <c:plotArea>
      <c:layout/>
      <c:lineChart>
        <c:grouping val="standard"/>
        <c:ser>
          <c:idx val="0"/>
          <c:order val="0"/>
          <c:tx>
            <c:strRef>
              <c:f>Sheet1!$B$1</c:f>
              <c:strCache>
                <c:ptCount val="1"/>
                <c:pt idx="0">
                  <c:v>Asked people</c:v>
                </c:pt>
              </c:strCache>
            </c:strRef>
          </c:tx>
          <c:cat>
            <c:strRef>
              <c:f>Sheet1!$A$2:$A$7</c:f>
              <c:strCache>
                <c:ptCount val="6"/>
                <c:pt idx="0">
                  <c:v>Kibinai with chicken</c:v>
                </c:pt>
                <c:pt idx="1">
                  <c:v>Kibinai with pork</c:v>
                </c:pt>
                <c:pt idx="2">
                  <c:v>Kibinai with beef   </c:v>
                </c:pt>
                <c:pt idx="3">
                  <c:v>Kibinai with mushrooms</c:v>
                </c:pt>
                <c:pt idx="4">
                  <c:v>Kibinai with vegetables</c:v>
                </c:pt>
                <c:pt idx="5">
                  <c:v>Kibinai with curd cheese</c:v>
                </c:pt>
              </c:strCache>
            </c:strRef>
          </c:cat>
          <c:val>
            <c:numRef>
              <c:f>Sheet1!$B$2:$B$7</c:f>
              <c:numCache>
                <c:formatCode>General</c:formatCode>
                <c:ptCount val="6"/>
                <c:pt idx="0" formatCode="0">
                  <c:v>27</c:v>
                </c:pt>
                <c:pt idx="1">
                  <c:v>24</c:v>
                </c:pt>
                <c:pt idx="2">
                  <c:v>18</c:v>
                </c:pt>
                <c:pt idx="3">
                  <c:v>17</c:v>
                </c:pt>
                <c:pt idx="4">
                  <c:v>23</c:v>
                </c:pt>
                <c:pt idx="5">
                  <c:v>9</c:v>
                </c:pt>
              </c:numCache>
            </c:numRef>
          </c:val>
        </c:ser>
        <c:marker val="1"/>
        <c:axId val="132601728"/>
        <c:axId val="132603264"/>
      </c:lineChart>
      <c:catAx>
        <c:axId val="132601728"/>
        <c:scaling>
          <c:orientation val="minMax"/>
        </c:scaling>
        <c:axPos val="b"/>
        <c:tickLblPos val="nextTo"/>
        <c:txPr>
          <a:bodyPr/>
          <a:lstStyle/>
          <a:p>
            <a:pPr>
              <a:defRPr lang="ru-RU"/>
            </a:pPr>
            <a:endParaRPr lang="en-US"/>
          </a:p>
        </c:txPr>
        <c:crossAx val="132603264"/>
        <c:crosses val="autoZero"/>
        <c:auto val="1"/>
        <c:lblAlgn val="ctr"/>
        <c:lblOffset val="100"/>
      </c:catAx>
      <c:valAx>
        <c:axId val="132603264"/>
        <c:scaling>
          <c:orientation val="minMax"/>
        </c:scaling>
        <c:axPos val="l"/>
        <c:majorGridlines/>
        <c:numFmt formatCode="0" sourceLinked="1"/>
        <c:tickLblPos val="nextTo"/>
        <c:txPr>
          <a:bodyPr/>
          <a:lstStyle/>
          <a:p>
            <a:pPr>
              <a:defRPr lang="ru-RU"/>
            </a:pPr>
            <a:endParaRPr lang="en-US"/>
          </a:p>
        </c:txPr>
        <c:crossAx val="132601728"/>
        <c:crosses val="autoZero"/>
        <c:crossBetween val="between"/>
      </c:valAx>
    </c:plotArea>
    <c:legend>
      <c:legendPos val="r"/>
      <c:layout/>
      <c:txPr>
        <a:bodyPr/>
        <a:lstStyle/>
        <a:p>
          <a:pPr>
            <a:defRPr lang="ru-RU"/>
          </a:pPr>
          <a:endParaRPr lang="en-US"/>
        </a:p>
      </c:txPr>
    </c:legend>
    <c:plotVisOnly val="1"/>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70822247-A0D6-4BA7-9B35-D67CE26AA96F}" type="datetimeFigureOut">
              <a:rPr lang="ru-RU" smtClean="0"/>
              <a:pPr/>
              <a:t>08.05.2021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1DB169-AB20-45B0-A8AD-04CD5C2D252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70822247-A0D6-4BA7-9B35-D67CE26AA96F}" type="datetimeFigureOut">
              <a:rPr lang="ru-RU" smtClean="0"/>
              <a:pPr/>
              <a:t>08.05.2021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1DB169-AB20-45B0-A8AD-04CD5C2D252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70822247-A0D6-4BA7-9B35-D67CE26AA96F}" type="datetimeFigureOut">
              <a:rPr lang="ru-RU" smtClean="0"/>
              <a:pPr/>
              <a:t>08.05.2021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1DB169-AB20-45B0-A8AD-04CD5C2D252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70822247-A0D6-4BA7-9B35-D67CE26AA96F}" type="datetimeFigureOut">
              <a:rPr lang="ru-RU" smtClean="0"/>
              <a:pPr/>
              <a:t>08.05.2021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1DB169-AB20-45B0-A8AD-04CD5C2D252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822247-A0D6-4BA7-9B35-D67CE26AA96F}" type="datetimeFigureOut">
              <a:rPr lang="ru-RU" smtClean="0"/>
              <a:pPr/>
              <a:t>08.05.2021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1DB169-AB20-45B0-A8AD-04CD5C2D252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70822247-A0D6-4BA7-9B35-D67CE26AA96F}" type="datetimeFigureOut">
              <a:rPr lang="ru-RU" smtClean="0"/>
              <a:pPr/>
              <a:t>08.05.2021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1DB169-AB20-45B0-A8AD-04CD5C2D252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70822247-A0D6-4BA7-9B35-D67CE26AA96F}" type="datetimeFigureOut">
              <a:rPr lang="ru-RU" smtClean="0"/>
              <a:pPr/>
              <a:t>08.05.2021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71DB169-AB20-45B0-A8AD-04CD5C2D252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70822247-A0D6-4BA7-9B35-D67CE26AA96F}" type="datetimeFigureOut">
              <a:rPr lang="ru-RU" smtClean="0"/>
              <a:pPr/>
              <a:t>08.05.2021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71DB169-AB20-45B0-A8AD-04CD5C2D252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22247-A0D6-4BA7-9B35-D67CE26AA96F}" type="datetimeFigureOut">
              <a:rPr lang="ru-RU" smtClean="0"/>
              <a:pPr/>
              <a:t>08.05.2021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71DB169-AB20-45B0-A8AD-04CD5C2D252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22247-A0D6-4BA7-9B35-D67CE26AA96F}" type="datetimeFigureOut">
              <a:rPr lang="ru-RU" smtClean="0"/>
              <a:pPr/>
              <a:t>08.05.2021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1DB169-AB20-45B0-A8AD-04CD5C2D252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22247-A0D6-4BA7-9B35-D67CE26AA96F}" type="datetimeFigureOut">
              <a:rPr lang="ru-RU" smtClean="0"/>
              <a:pPr/>
              <a:t>08.05.2021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1DB169-AB20-45B0-A8AD-04CD5C2D252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5000"/>
            <a:lum/>
          </a:blip>
          <a:srcRect/>
          <a:stretch>
            <a:fillRect l="-17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22247-A0D6-4BA7-9B35-D67CE26AA96F}" type="datetimeFigureOut">
              <a:rPr lang="ru-RU" smtClean="0"/>
              <a:pPr/>
              <a:t>08.05.2021</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B169-AB20-45B0-A8AD-04CD5C2D252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ec.europa.eu/programmes/erasmus-plus/sites/erasmusplus2/files/og_image/eu-erasmus_24_1.jpg"/>
          <p:cNvPicPr>
            <a:picLocks noChangeAspect="1" noChangeArrowheads="1"/>
          </p:cNvPicPr>
          <p:nvPr/>
        </p:nvPicPr>
        <p:blipFill>
          <a:blip r:embed="rId2" cstate="print"/>
          <a:srcRect/>
          <a:stretch>
            <a:fillRect/>
          </a:stretch>
        </p:blipFill>
        <p:spPr bwMode="auto">
          <a:xfrm>
            <a:off x="642910" y="1285860"/>
            <a:ext cx="4750594" cy="1357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3857620" y="0"/>
            <a:ext cx="4786346" cy="1200329"/>
          </a:xfrm>
          <a:prstGeom prst="rect">
            <a:avLst/>
          </a:prstGeom>
          <a:noFill/>
        </p:spPr>
        <p:txBody>
          <a:bodyPr wrap="square" rtlCol="0">
            <a:spAutoFit/>
          </a:bodyPr>
          <a:lstStyle/>
          <a:p>
            <a:pPr algn="ctr"/>
            <a:r>
              <a:rPr lang="en-US" sz="7200" b="1" dirty="0" smtClean="0">
                <a:solidFill>
                  <a:schemeClr val="accent1">
                    <a:lumMod val="50000"/>
                  </a:schemeClr>
                </a:solidFill>
                <a:latin typeface="Times New Roman" pitchFamily="18" charset="0"/>
                <a:cs typeface="Times New Roman" pitchFamily="18" charset="0"/>
              </a:rPr>
              <a:t>Lithuania</a:t>
            </a:r>
            <a:endParaRPr lang="ru-RU" sz="4000" b="1" dirty="0">
              <a:solidFill>
                <a:schemeClr val="accent1">
                  <a:lumMod val="50000"/>
                </a:schemeClr>
              </a:solidFill>
              <a:latin typeface="Times New Roman" pitchFamily="18" charset="0"/>
              <a:cs typeface="Times New Roman" pitchFamily="18" charset="0"/>
            </a:endParaRPr>
          </a:p>
        </p:txBody>
      </p:sp>
      <p:pic>
        <p:nvPicPr>
          <p:cNvPr id="6148" name="Picture 4" descr="https://sun9-38.userapi.com/c853424/v853424035/1d829d/egIiKWvhchI.jpg"/>
          <p:cNvPicPr>
            <a:picLocks noChangeAspect="1" noChangeArrowheads="1"/>
          </p:cNvPicPr>
          <p:nvPr/>
        </p:nvPicPr>
        <p:blipFill>
          <a:blip r:embed="rId3" cstate="print"/>
          <a:srcRect/>
          <a:stretch>
            <a:fillRect/>
          </a:stretch>
        </p:blipFill>
        <p:spPr bwMode="auto">
          <a:xfrm rot="16200000">
            <a:off x="3996057" y="2290431"/>
            <a:ext cx="3437904" cy="5143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itchFamily="18" charset="0"/>
                <a:cs typeface="Times New Roman" pitchFamily="18" charset="0"/>
              </a:rPr>
              <a:t>Opinion poll    </a:t>
            </a:r>
            <a:endParaRPr lang="ru-RU" sz="48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42910" y="1071546"/>
            <a:ext cx="8001056" cy="5615650"/>
          </a:xfrm>
          <a:prstGeom prst="rect">
            <a:avLst/>
          </a:prstGeom>
          <a:noFill/>
          <a:ln w="9525">
            <a:noFill/>
            <a:miter lim="800000"/>
            <a:headEnd/>
            <a:tailEnd/>
          </a:ln>
          <a:effectLst/>
        </p:spPr>
        <p:txBody>
          <a:bodyPr vert="horz" wrap="square" lIns="0" tIns="-15870" rIns="0" bIns="-1587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GB" sz="3200" dirty="0" smtClean="0">
                <a:latin typeface="Times New Roman" pitchFamily="18" charset="0"/>
                <a:cs typeface="Times New Roman" pitchFamily="18" charset="0"/>
              </a:rPr>
              <a:t>W</a:t>
            </a:r>
            <a:r>
              <a:rPr kumimoji="0" lang="lt-LT" sz="3200" b="0" i="0" u="none" strike="noStrike" cap="none" normalizeH="0" baseline="0" dirty="0" smtClean="0">
                <a:ln>
                  <a:noFill/>
                </a:ln>
                <a:effectLst/>
                <a:latin typeface="Times New Roman" pitchFamily="18" charset="0"/>
                <a:cs typeface="Times New Roman" pitchFamily="18" charset="0"/>
              </a:rPr>
              <a:t>e plan to find good suppliers who will transport our product to different wolves of the world. </a:t>
            </a:r>
            <a:endParaRPr kumimoji="0" lang="en-GB" sz="32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lt-LT" sz="3200" b="0" i="0" u="none" strike="noStrike" cap="none" normalizeH="0" baseline="0" dirty="0" smtClean="0">
                <a:ln>
                  <a:noFill/>
                </a:ln>
                <a:effectLst/>
                <a:latin typeface="Times New Roman" pitchFamily="18" charset="0"/>
                <a:cs typeface="Times New Roman" pitchFamily="18" charset="0"/>
              </a:rPr>
              <a:t>If people in another country don’t eat or prefer another</a:t>
            </a:r>
            <a:r>
              <a:rPr kumimoji="0" lang="en-GB" sz="3200" b="0" i="0" u="none" strike="noStrike" cap="none" normalizeH="0" baseline="0" dirty="0" smtClean="0">
                <a:ln>
                  <a:noFill/>
                </a:ln>
                <a:effectLst/>
                <a:latin typeface="Times New Roman" pitchFamily="18" charset="0"/>
                <a:cs typeface="Times New Roman" pitchFamily="18" charset="0"/>
              </a:rPr>
              <a:t> filling</a:t>
            </a:r>
            <a:r>
              <a:rPr kumimoji="0" lang="lt-LT" sz="3200" b="0" i="0" u="none" strike="noStrike" cap="none" normalizeH="0" baseline="0" dirty="0" smtClean="0">
                <a:ln>
                  <a:noFill/>
                </a:ln>
                <a:effectLst/>
                <a:latin typeface="Times New Roman" pitchFamily="18" charset="0"/>
                <a:cs typeface="Times New Roman" pitchFamily="18" charset="0"/>
              </a:rPr>
              <a:t>, we are ready to listen to the people and come up with a filling that will suit </a:t>
            </a:r>
            <a:r>
              <a:rPr kumimoji="0" lang="en-GB" sz="3200" b="0" i="0" u="none" strike="noStrike" cap="none" normalizeH="0" baseline="0" dirty="0" smtClean="0">
                <a:ln>
                  <a:noFill/>
                </a:ln>
                <a:effectLst/>
                <a:latin typeface="Times New Roman" pitchFamily="18" charset="0"/>
                <a:cs typeface="Times New Roman" pitchFamily="18" charset="0"/>
              </a:rPr>
              <a:t>to</a:t>
            </a:r>
            <a:r>
              <a:rPr kumimoji="0" lang="en-GB" sz="3200" b="0" i="0" u="none" strike="noStrike" cap="none" normalizeH="0" dirty="0" smtClean="0">
                <a:ln>
                  <a:noFill/>
                </a:ln>
                <a:effectLst/>
                <a:latin typeface="Times New Roman" pitchFamily="18" charset="0"/>
                <a:cs typeface="Times New Roman" pitchFamily="18" charset="0"/>
              </a:rPr>
              <a:t> </a:t>
            </a:r>
            <a:r>
              <a:rPr kumimoji="0" lang="lt-LT" sz="3200" b="0" i="0" u="none" strike="noStrike" cap="none" normalizeH="0" baseline="0" dirty="0" smtClean="0">
                <a:ln>
                  <a:noFill/>
                </a:ln>
                <a:effectLst/>
                <a:latin typeface="Times New Roman" pitchFamily="18" charset="0"/>
                <a:cs typeface="Times New Roman" pitchFamily="18" charset="0"/>
              </a:rPr>
              <a:t>that country</a:t>
            </a:r>
            <a:r>
              <a:rPr kumimoji="0" lang="lt-LT" sz="1000" b="0" i="0" u="none" strike="noStrike" cap="none" normalizeH="0" baseline="0" dirty="0" smtClean="0">
                <a:ln>
                  <a:noFill/>
                </a:ln>
                <a:effectLst/>
                <a:latin typeface="Times New Roman" pitchFamily="18" charset="0"/>
                <a:cs typeface="Times New Roman" pitchFamily="18" charset="0"/>
              </a:rPr>
              <a:t> </a:t>
            </a:r>
            <a:r>
              <a:rPr kumimoji="0" lang="en-GB" sz="3500" b="0" i="0" u="none" strike="noStrike" cap="none" normalizeH="0" baseline="0" dirty="0" smtClean="0">
                <a:ln>
                  <a:noFill/>
                </a:ln>
                <a:effectLst/>
                <a:latin typeface="Times New Roman" pitchFamily="18" charset="0"/>
                <a:cs typeface="Times New Roman" pitchFamily="18" charset="0"/>
              </a:rPr>
              <a:t>.</a:t>
            </a:r>
          </a:p>
          <a:p>
            <a:pPr lvl="0" fontAlgn="base">
              <a:spcBef>
                <a:spcPct val="0"/>
              </a:spcBef>
              <a:spcAft>
                <a:spcPct val="0"/>
              </a:spcAft>
              <a:buFont typeface="Arial" pitchFamily="34" charset="0"/>
              <a:buChar char="•"/>
            </a:pPr>
            <a:r>
              <a:rPr lang="en-US" sz="3200" dirty="0" smtClean="0">
                <a:latin typeface="Times New Roman" pitchFamily="18" charset="0"/>
                <a:cs typeface="Times New Roman" pitchFamily="18" charset="0"/>
              </a:rPr>
              <a:t>We plan to make an excursion for people who are interested in cooking process, but in order not to reveal the secret of cooking, we will give a ready-made dough</a:t>
            </a:r>
            <a:endParaRPr kumimoji="0" lang="lt-LT" sz="3200" b="0" i="0" u="none" strike="noStrike" cap="none" normalizeH="0" baseline="0" dirty="0" smtClean="0">
              <a:ln>
                <a:noFill/>
              </a:ln>
              <a:effectLst/>
              <a:latin typeface="Times New Roman" pitchFamily="18" charset="0"/>
              <a:cs typeface="Times New Roman" pitchFamily="18" charset="0"/>
            </a:endParaRPr>
          </a:p>
        </p:txBody>
      </p:sp>
      <p:sp>
        <p:nvSpPr>
          <p:cNvPr id="5" name="TextBox 4"/>
          <p:cNvSpPr txBox="1"/>
          <p:nvPr/>
        </p:nvSpPr>
        <p:spPr>
          <a:xfrm>
            <a:off x="2786050" y="214290"/>
            <a:ext cx="3430747" cy="769441"/>
          </a:xfrm>
          <a:prstGeom prst="rect">
            <a:avLst/>
          </a:prstGeom>
          <a:noFill/>
        </p:spPr>
        <p:txBody>
          <a:bodyPr wrap="none" rtlCol="0">
            <a:spAutoFit/>
          </a:bodyPr>
          <a:lstStyle/>
          <a:p>
            <a:r>
              <a:rPr lang="en-GB" sz="4400" dirty="0" smtClean="0"/>
              <a:t>Business plan:</a:t>
            </a:r>
            <a:endParaRPr lang="lt-LT"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ewbusinessplantemplates.com/wp-content/uploads/2021/02/executive-summary-BusinessPlanTemplate.png"/>
          <p:cNvPicPr>
            <a:picLocks noChangeAspect="1" noChangeArrowheads="1"/>
          </p:cNvPicPr>
          <p:nvPr/>
        </p:nvPicPr>
        <p:blipFill>
          <a:blip r:embed="rId2" cstate="print"/>
          <a:srcRect/>
          <a:stretch>
            <a:fillRect/>
          </a:stretch>
        </p:blipFill>
        <p:spPr bwMode="auto">
          <a:xfrm>
            <a:off x="0" y="-747464"/>
            <a:ext cx="9144000" cy="928903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US" dirty="0"/>
          </a:p>
        </p:txBody>
      </p:sp>
      <p:sp>
        <p:nvSpPr>
          <p:cNvPr id="3" name="Content Placeholder 2"/>
          <p:cNvSpPr>
            <a:spLocks noGrp="1"/>
          </p:cNvSpPr>
          <p:nvPr>
            <p:ph idx="1"/>
          </p:nvPr>
        </p:nvSpPr>
        <p:spPr>
          <a:xfrm>
            <a:off x="457200" y="764704"/>
            <a:ext cx="8229600" cy="5361459"/>
          </a:xfrm>
        </p:spPr>
        <p:txBody>
          <a:bodyPr>
            <a:normAutofit/>
          </a:bodyPr>
          <a:lstStyle/>
          <a:p>
            <a:r>
              <a:rPr lang="en-US" dirty="0" smtClean="0"/>
              <a:t>1. Brief Investment Memorandum</a:t>
            </a:r>
          </a:p>
          <a:p>
            <a:r>
              <a:rPr lang="en-US" dirty="0" smtClean="0"/>
              <a:t>2. Description of the business, product or service</a:t>
            </a:r>
          </a:p>
          <a:p>
            <a:r>
              <a:rPr lang="en-US" dirty="0" smtClean="0"/>
              <a:t>3. Description of the sales market</a:t>
            </a:r>
          </a:p>
          <a:p>
            <a:r>
              <a:rPr lang="en-US" dirty="0" smtClean="0"/>
              <a:t>4. Sales and Marketing</a:t>
            </a:r>
          </a:p>
          <a:p>
            <a:r>
              <a:rPr lang="en-US" dirty="0" smtClean="0"/>
              <a:t>5. Production plan</a:t>
            </a:r>
          </a:p>
          <a:p>
            <a:r>
              <a:rPr lang="en-US" dirty="0" smtClean="0"/>
              <a:t>6. Organizational structure</a:t>
            </a:r>
          </a:p>
          <a:p>
            <a:r>
              <a:rPr lang="en-US" dirty="0" smtClean="0"/>
              <a:t>7. Financial plan</a:t>
            </a:r>
          </a:p>
          <a:p>
            <a:r>
              <a:rPr lang="en-US" dirty="0" smtClean="0"/>
              <a:t>8. Risk factors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Forms to open a firm</a:t>
            </a:r>
            <a:endParaRPr lang="en-US" dirty="0"/>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1331640" y="1190625"/>
            <a:ext cx="6421437" cy="56673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2" cstate="print"/>
          <a:srcRect/>
          <a:stretch>
            <a:fillRect/>
          </a:stretch>
        </p:blipFill>
        <p:spPr bwMode="auto">
          <a:xfrm>
            <a:off x="1475656" y="260648"/>
            <a:ext cx="6564833" cy="62711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2" cstate="print"/>
          <a:srcRect/>
          <a:stretch>
            <a:fillRect/>
          </a:stretch>
        </p:blipFill>
        <p:spPr bwMode="auto">
          <a:xfrm>
            <a:off x="971600" y="1484784"/>
            <a:ext cx="7085778" cy="460851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Flyer</a:t>
            </a:r>
            <a:endParaRPr lang="en-US" dirty="0"/>
          </a:p>
        </p:txBody>
      </p:sp>
      <p:sp>
        <p:nvSpPr>
          <p:cNvPr id="3" name="Content Placeholder 2"/>
          <p:cNvSpPr>
            <a:spLocks noGrp="1"/>
          </p:cNvSpPr>
          <p:nvPr>
            <p:ph idx="1"/>
          </p:nvPr>
        </p:nvSpPr>
        <p:spPr/>
        <p:txBody>
          <a:bodyPr/>
          <a:lstStyle/>
          <a:p>
            <a:endParaRPr lang="en-US"/>
          </a:p>
        </p:txBody>
      </p:sp>
      <p:pic>
        <p:nvPicPr>
          <p:cNvPr id="29698" name="Picture 2"/>
          <p:cNvPicPr>
            <a:picLocks noChangeAspect="1" noChangeArrowheads="1"/>
          </p:cNvPicPr>
          <p:nvPr/>
        </p:nvPicPr>
        <p:blipFill>
          <a:blip r:embed="rId2" cstate="print"/>
          <a:srcRect/>
          <a:stretch>
            <a:fillRect/>
          </a:stretch>
        </p:blipFill>
        <p:spPr bwMode="auto">
          <a:xfrm>
            <a:off x="1763688" y="1700808"/>
            <a:ext cx="5593903" cy="410301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manis\Desktop\Meeting 2021-01-14\PPT\Flyers\180852219_2807597262903397_4389484930130470381_n.jpg"/>
          <p:cNvPicPr>
            <a:picLocks noChangeAspect="1" noChangeArrowheads="1"/>
          </p:cNvPicPr>
          <p:nvPr/>
        </p:nvPicPr>
        <p:blipFill>
          <a:blip r:embed="rId2" cstate="print"/>
          <a:srcRect/>
          <a:stretch>
            <a:fillRect/>
          </a:stretch>
        </p:blipFill>
        <p:spPr bwMode="auto">
          <a:xfrm>
            <a:off x="0" y="0"/>
            <a:ext cx="9216008"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Ideas for ecommerce</a:t>
            </a:r>
            <a:br>
              <a:rPr lang="lt-LT" dirty="0" smtClean="0"/>
            </a:br>
            <a:endParaRPr lang="en-US" dirty="0"/>
          </a:p>
        </p:txBody>
      </p:sp>
      <p:sp>
        <p:nvSpPr>
          <p:cNvPr id="3" name="Content Placeholder 2"/>
          <p:cNvSpPr>
            <a:spLocks noGrp="1"/>
          </p:cNvSpPr>
          <p:nvPr>
            <p:ph idx="1"/>
          </p:nvPr>
        </p:nvSpPr>
        <p:spPr/>
        <p:txBody>
          <a:bodyPr/>
          <a:lstStyle/>
          <a:p>
            <a:r>
              <a:rPr lang="en-US" dirty="0" smtClean="0"/>
              <a:t>Create an attractive, user friendly, b2b web page.</a:t>
            </a:r>
          </a:p>
          <a:p>
            <a:r>
              <a:rPr lang="en-US" dirty="0" smtClean="0"/>
              <a:t>The definition of business-to-business (B2B) sales is a sales model that involves one business selling products or services to other businesses.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latin typeface="Times New Roman" pitchFamily="18" charset="0"/>
                <a:cs typeface="Times New Roman" pitchFamily="18" charset="0"/>
              </a:rPr>
              <a:t>Our logo and our company ,,</a:t>
            </a:r>
            <a:r>
              <a:rPr lang="en-US" sz="5400" b="1" dirty="0" err="1" smtClean="0">
                <a:latin typeface="Times New Roman" pitchFamily="18" charset="0"/>
                <a:cs typeface="Times New Roman" pitchFamily="18" charset="0"/>
              </a:rPr>
              <a:t>Kibiniukai</a:t>
            </a:r>
            <a:r>
              <a:rPr lang="en-US" sz="5400" b="1" dirty="0" smtClean="0">
                <a:latin typeface="Times New Roman" pitchFamily="18" charset="0"/>
                <a:cs typeface="Times New Roman" pitchFamily="18" charset="0"/>
              </a:rPr>
              <a:t>”</a:t>
            </a:r>
            <a:endParaRPr lang="ru-RU" sz="5400" b="1" dirty="0">
              <a:latin typeface="Times New Roman" pitchFamily="18" charset="0"/>
              <a:cs typeface="Times New Roman" pitchFamily="18" charset="0"/>
            </a:endParaRPr>
          </a:p>
        </p:txBody>
      </p:sp>
      <p:sp>
        <p:nvSpPr>
          <p:cNvPr id="4" name="Content Placeholder 3"/>
          <p:cNvSpPr>
            <a:spLocks noGrp="1"/>
          </p:cNvSpPr>
          <p:nvPr>
            <p:ph sz="half" idx="1"/>
          </p:nvPr>
        </p:nvSpPr>
        <p:spPr/>
        <p:txBody>
          <a:bodyPr>
            <a:normAutofit lnSpcReduction="10000"/>
          </a:bodyPr>
          <a:lstStyle/>
          <a:p>
            <a:endParaRPr lang="ru-RU"/>
          </a:p>
        </p:txBody>
      </p:sp>
      <p:sp>
        <p:nvSpPr>
          <p:cNvPr id="5" name="Content Placeholder 4"/>
          <p:cNvSpPr>
            <a:spLocks noGrp="1"/>
          </p:cNvSpPr>
          <p:nvPr>
            <p:ph sz="half" idx="2"/>
          </p:nvPr>
        </p:nvSpPr>
        <p:spPr>
          <a:xfrm>
            <a:off x="4648200" y="1785926"/>
            <a:ext cx="4038600" cy="4340237"/>
          </a:xfrm>
        </p:spPr>
        <p:txBody>
          <a:bodyPr>
            <a:normAutofit lnSpcReduction="10000"/>
          </a:bodyPr>
          <a:lstStyle/>
          <a:p>
            <a:pPr algn="ctr">
              <a:buNone/>
            </a:pPr>
            <a:r>
              <a:rPr lang="en-US" sz="4000" dirty="0" smtClean="0">
                <a:latin typeface="Times New Roman" pitchFamily="18" charset="0"/>
                <a:cs typeface="Times New Roman" pitchFamily="18" charset="0"/>
              </a:rPr>
              <a:t> About our logo:</a:t>
            </a:r>
          </a:p>
          <a:p>
            <a:pPr marL="457200" indent="-457200">
              <a:buFont typeface="+mj-lt"/>
              <a:buAutoNum type="arabicPeriod"/>
            </a:pPr>
            <a:r>
              <a:rPr lang="en-US" dirty="0" smtClean="0">
                <a:latin typeface="Times New Roman" pitchFamily="18" charset="0"/>
                <a:cs typeface="Times New Roman" pitchFamily="18" charset="0"/>
              </a:rPr>
              <a:t>Logo color is very similar to </a:t>
            </a:r>
            <a:r>
              <a:rPr lang="en-US" dirty="0" err="1" smtClean="0">
                <a:latin typeface="Times New Roman" pitchFamily="18" charset="0"/>
                <a:cs typeface="Times New Roman" pitchFamily="18" charset="0"/>
              </a:rPr>
              <a:t>kibinai</a:t>
            </a:r>
            <a:r>
              <a:rPr lang="en-US" dirty="0" smtClean="0">
                <a:latin typeface="Times New Roman" pitchFamily="18" charset="0"/>
                <a:cs typeface="Times New Roman" pitchFamily="18" charset="0"/>
              </a:rPr>
              <a:t> dough color.</a:t>
            </a:r>
          </a:p>
          <a:p>
            <a:pPr marL="457200" indent="-457200">
              <a:buFont typeface="+mj-lt"/>
              <a:buAutoNum type="arabicPeriod"/>
            </a:pPr>
            <a:r>
              <a:rPr lang="en-US" dirty="0" smtClean="0">
                <a:latin typeface="Times New Roman" pitchFamily="18" charset="0"/>
                <a:cs typeface="Times New Roman" pitchFamily="18" charset="0"/>
              </a:rPr>
              <a:t>Scientists proved, that orange color awakens appetite.</a:t>
            </a:r>
          </a:p>
          <a:p>
            <a:pPr marL="457200" indent="-457200">
              <a:buFont typeface="+mj-lt"/>
              <a:buAutoNum type="arabicPeriod"/>
            </a:pPr>
            <a:r>
              <a:rPr lang="en-US" dirty="0" smtClean="0">
                <a:latin typeface="Times New Roman" pitchFamily="18" charset="0"/>
                <a:cs typeface="Times New Roman" pitchFamily="18" charset="0"/>
              </a:rPr>
              <a:t>We think this logo feed is original and unique.                  </a:t>
            </a:r>
          </a:p>
          <a:p>
            <a:endParaRPr lang="ru-RU" dirty="0">
              <a:latin typeface="Times New Roman" pitchFamily="18" charset="0"/>
              <a:cs typeface="Times New Roman" pitchFamily="18" charset="0"/>
            </a:endParaRPr>
          </a:p>
        </p:txBody>
      </p:sp>
      <p:pic>
        <p:nvPicPr>
          <p:cNvPr id="3" name="Picture 2" descr="https://sun9-30.userapi.com/c853516/v853516067/1d4d83/QKWaRrBRmoQ.jpg"/>
          <p:cNvPicPr>
            <a:picLocks noChangeAspect="1" noChangeArrowheads="1"/>
          </p:cNvPicPr>
          <p:nvPr/>
        </p:nvPicPr>
        <p:blipFill>
          <a:blip r:embed="rId2" cstate="print"/>
          <a:srcRect/>
          <a:stretch>
            <a:fillRect/>
          </a:stretch>
        </p:blipFill>
        <p:spPr bwMode="auto">
          <a:xfrm>
            <a:off x="571472" y="2071678"/>
            <a:ext cx="3786214" cy="3853825"/>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22" name="Picture 2" descr="No description available."/>
          <p:cNvPicPr>
            <a:picLocks noChangeAspect="1" noChangeArrowheads="1"/>
          </p:cNvPicPr>
          <p:nvPr/>
        </p:nvPicPr>
        <p:blipFill>
          <a:blip r:embed="rId2" cstate="print"/>
          <a:srcRect/>
          <a:stretch>
            <a:fillRect/>
          </a:stretch>
        </p:blipFill>
        <p:spPr bwMode="auto">
          <a:xfrm>
            <a:off x="0" y="836712"/>
            <a:ext cx="9145016" cy="475252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Glocalization</a:t>
            </a:r>
            <a:r>
              <a:rPr lang="en-US" dirty="0" smtClean="0"/>
              <a:t> for Spanish market</a:t>
            </a:r>
            <a:endParaRPr lang="en-US" dirty="0"/>
          </a:p>
        </p:txBody>
      </p:sp>
      <p:sp>
        <p:nvSpPr>
          <p:cNvPr id="3" name="Content Placeholder 2"/>
          <p:cNvSpPr>
            <a:spLocks noGrp="1"/>
          </p:cNvSpPr>
          <p:nvPr>
            <p:ph idx="1"/>
          </p:nvPr>
        </p:nvSpPr>
        <p:spPr/>
        <p:txBody>
          <a:bodyPr/>
          <a:lstStyle/>
          <a:p>
            <a:r>
              <a:rPr lang="en-US" dirty="0" smtClean="0"/>
              <a:t>For </a:t>
            </a:r>
            <a:r>
              <a:rPr lang="en-US" dirty="0" err="1" smtClean="0"/>
              <a:t>glocalization</a:t>
            </a:r>
            <a:r>
              <a:rPr lang="en-US" dirty="0" smtClean="0"/>
              <a:t> in Spanish market we will use beef instead of pork because pork would be too stodgy for warm Spanish climate. Also, we will use local ingredients: local spices, ingredients, </a:t>
            </a:r>
            <a:r>
              <a:rPr lang="en-US" dirty="0" err="1" smtClean="0"/>
              <a:t>flavouring</a:t>
            </a:r>
            <a:r>
              <a:rPr lang="en-US" dirty="0" smtClean="0"/>
              <a:t> and traditional Spanish dressings.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 for </a:t>
            </a:r>
            <a:r>
              <a:rPr lang="en-US" dirty="0" err="1" smtClean="0"/>
              <a:t>Kibinai</a:t>
            </a:r>
            <a:endParaRPr lang="en-US" dirty="0"/>
          </a:p>
        </p:txBody>
      </p:sp>
      <p:sp>
        <p:nvSpPr>
          <p:cNvPr id="3" name="Content Placeholder 2"/>
          <p:cNvSpPr>
            <a:spLocks noGrp="1"/>
          </p:cNvSpPr>
          <p:nvPr>
            <p:ph idx="1"/>
          </p:nvPr>
        </p:nvSpPr>
        <p:spPr/>
        <p:txBody>
          <a:bodyPr/>
          <a:lstStyle/>
          <a:p>
            <a:r>
              <a:rPr lang="en-US" dirty="0" smtClean="0"/>
              <a:t>We decided to make two types of packaging: economy and exclusive</a:t>
            </a:r>
          </a:p>
          <a:p>
            <a:endParaRPr lang="en-US" dirty="0"/>
          </a:p>
        </p:txBody>
      </p:sp>
      <p:pic>
        <p:nvPicPr>
          <p:cNvPr id="1026" name="Picture 2" descr="Mantingos Kibinai ir Naminės spurgos su mėsos įdaru"/>
          <p:cNvPicPr>
            <a:picLocks noChangeAspect="1" noChangeArrowheads="1"/>
          </p:cNvPicPr>
          <p:nvPr/>
        </p:nvPicPr>
        <p:blipFill>
          <a:blip r:embed="rId2" cstate="print"/>
          <a:srcRect/>
          <a:stretch>
            <a:fillRect/>
          </a:stretch>
        </p:blipFill>
        <p:spPr bwMode="auto">
          <a:xfrm>
            <a:off x="827584" y="2924944"/>
            <a:ext cx="4506371" cy="3384376"/>
          </a:xfrm>
          <a:prstGeom prst="rect">
            <a:avLst/>
          </a:prstGeom>
          <a:noFill/>
        </p:spPr>
      </p:pic>
      <p:pic>
        <p:nvPicPr>
          <p:cNvPr id="1028" name="Picture 4" descr="Amazon.com: Cake Box – 50 Pack Disposable Pastry Box, Kraft Paper Bakery Box  with Display Window for Mini Cake, Cupcake, Cookie, Dessert, Donuts, Pastry  - 4 x 4 x 2.3 Inches, Brown: Kitchen &amp; Dining"/>
          <p:cNvPicPr>
            <a:picLocks noChangeAspect="1" noChangeArrowheads="1"/>
          </p:cNvPicPr>
          <p:nvPr/>
        </p:nvPicPr>
        <p:blipFill>
          <a:blip r:embed="rId3" cstate="print"/>
          <a:srcRect l="53763"/>
          <a:stretch>
            <a:fillRect/>
          </a:stretch>
        </p:blipFill>
        <p:spPr bwMode="auto">
          <a:xfrm>
            <a:off x="5508104" y="2318020"/>
            <a:ext cx="3312368" cy="394488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86058"/>
            <a:ext cx="8229600" cy="1143000"/>
          </a:xfrm>
        </p:spPr>
        <p:txBody>
          <a:bodyPr>
            <a:normAutofit/>
          </a:bodyPr>
          <a:lstStyle/>
          <a:p>
            <a:r>
              <a:rPr lang="en-GB" sz="6000" b="1" dirty="0" smtClean="0"/>
              <a:t>Thanks for </a:t>
            </a:r>
            <a:r>
              <a:rPr lang="en-GB" sz="6000" b="1" dirty="0" smtClean="0"/>
              <a:t>attention</a:t>
            </a:r>
            <a:r>
              <a:rPr lang="en-GB" sz="6000" b="1" dirty="0" smtClean="0"/>
              <a:t>!</a:t>
            </a:r>
            <a:endParaRPr lang="lt-LT" sz="6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785794"/>
            <a:ext cx="7929618" cy="584775"/>
          </a:xfrm>
          <a:prstGeom prst="rect">
            <a:avLst/>
          </a:prstGeom>
          <a:noFill/>
          <a:ln w="38100">
            <a:solidFill>
              <a:schemeClr val="accent6">
                <a:lumMod val="75000"/>
              </a:schemeClr>
            </a:solidFill>
          </a:ln>
        </p:spPr>
        <p:txBody>
          <a:bodyPr wrap="square" rtlCol="0">
            <a:spAutoFit/>
          </a:bodyPr>
          <a:lstStyle/>
          <a:p>
            <a:r>
              <a:rPr lang="en-US" sz="3200" b="1" dirty="0" smtClean="0">
                <a:latin typeface="Times New Roman" pitchFamily="18" charset="0"/>
                <a:cs typeface="Times New Roman" pitchFamily="18" charset="0"/>
              </a:rPr>
              <a:t>Vision</a:t>
            </a:r>
            <a:r>
              <a:rPr lang="en-US" sz="3200" dirty="0" smtClean="0">
                <a:latin typeface="Times New Roman" pitchFamily="18" charset="0"/>
                <a:cs typeface="Times New Roman" pitchFamily="18" charset="0"/>
              </a:rPr>
              <a:t>: we want to make a </a:t>
            </a:r>
            <a:r>
              <a:rPr lang="en-US" sz="3200" dirty="0" err="1" smtClean="0">
                <a:latin typeface="Times New Roman" pitchFamily="18" charset="0"/>
                <a:cs typeface="Times New Roman" pitchFamily="18" charset="0"/>
              </a:rPr>
              <a:t>kibinai</a:t>
            </a:r>
            <a:r>
              <a:rPr lang="en-US" sz="3200" dirty="0" smtClean="0">
                <a:latin typeface="Times New Roman" pitchFamily="18" charset="0"/>
                <a:cs typeface="Times New Roman" pitchFamily="18" charset="0"/>
              </a:rPr>
              <a:t> global.        </a:t>
            </a:r>
            <a:endParaRPr lang="ru-RU" sz="3200" dirty="0">
              <a:latin typeface="Times New Roman" pitchFamily="18" charset="0"/>
              <a:cs typeface="Times New Roman" pitchFamily="18" charset="0"/>
            </a:endParaRPr>
          </a:p>
        </p:txBody>
      </p:sp>
      <p:sp>
        <p:nvSpPr>
          <p:cNvPr id="3" name="TextBox 2"/>
          <p:cNvSpPr txBox="1"/>
          <p:nvPr/>
        </p:nvSpPr>
        <p:spPr>
          <a:xfrm>
            <a:off x="500034" y="2000240"/>
            <a:ext cx="8001056" cy="2133541"/>
          </a:xfrm>
          <a:prstGeom prst="rect">
            <a:avLst/>
          </a:prstGeom>
          <a:noFill/>
          <a:ln w="38100">
            <a:solidFill>
              <a:schemeClr val="accent6">
                <a:lumMod val="75000"/>
              </a:schemeClr>
            </a:solidFill>
          </a:ln>
        </p:spPr>
        <p:txBody>
          <a:bodyPr wrap="square" rtlCol="0">
            <a:spAutoFit/>
          </a:bodyPr>
          <a:lstStyle/>
          <a:p>
            <a:pPr algn="ctr"/>
            <a:r>
              <a:rPr lang="en-US" sz="3200" b="1" dirty="0" smtClean="0">
                <a:latin typeface="Times New Roman" pitchFamily="18" charset="0"/>
                <a:cs typeface="Times New Roman" pitchFamily="18" charset="0"/>
              </a:rPr>
              <a:t>Mission</a:t>
            </a:r>
            <a:r>
              <a:rPr lang="en-US" sz="3200" dirty="0" smtClean="0">
                <a:latin typeface="Times New Roman" pitchFamily="18" charset="0"/>
                <a:cs typeface="Times New Roman" pitchFamily="18" charset="0"/>
              </a:rPr>
              <a:t>: Adapt our product to foreign countries market’s, changing some ingredients. For example changing the types of meat or vegetables. </a:t>
            </a:r>
            <a:endParaRPr lang="ru-RU" sz="3200" dirty="0">
              <a:latin typeface="Times New Roman" pitchFamily="18" charset="0"/>
              <a:cs typeface="Times New Roman" pitchFamily="18" charset="0"/>
            </a:endParaRPr>
          </a:p>
        </p:txBody>
      </p:sp>
      <p:sp>
        <p:nvSpPr>
          <p:cNvPr id="4" name="TextBox 3"/>
          <p:cNvSpPr txBox="1"/>
          <p:nvPr/>
        </p:nvSpPr>
        <p:spPr>
          <a:xfrm>
            <a:off x="500034" y="4643446"/>
            <a:ext cx="8001056" cy="1569660"/>
          </a:xfrm>
          <a:prstGeom prst="rect">
            <a:avLst/>
          </a:prstGeom>
          <a:noFill/>
          <a:ln w="38100">
            <a:solidFill>
              <a:schemeClr val="accent6">
                <a:lumMod val="75000"/>
              </a:schemeClr>
            </a:solidFill>
          </a:ln>
        </p:spPr>
        <p:txBody>
          <a:bodyPr wrap="square" rtlCol="0">
            <a:spAutoFit/>
          </a:bodyPr>
          <a:lstStyle/>
          <a:p>
            <a:pPr algn="ctr"/>
            <a:r>
              <a:rPr lang="en-US" sz="3200" b="1" dirty="0" smtClean="0">
                <a:latin typeface="Times New Roman" pitchFamily="18" charset="0"/>
                <a:cs typeface="Times New Roman" pitchFamily="18" charset="0"/>
              </a:rPr>
              <a:t>Goal</a:t>
            </a:r>
            <a:r>
              <a:rPr lang="en-US" sz="3200" dirty="0" smtClean="0">
                <a:latin typeface="Times New Roman" pitchFamily="18" charset="0"/>
                <a:cs typeface="Times New Roman" pitchFamily="18" charset="0"/>
              </a:rPr>
              <a:t>: Our goal is to produce other types of </a:t>
            </a:r>
            <a:r>
              <a:rPr lang="en-US" sz="3200" dirty="0" err="1" smtClean="0">
                <a:latin typeface="Times New Roman" pitchFamily="18" charset="0"/>
                <a:cs typeface="Times New Roman" pitchFamily="18" charset="0"/>
              </a:rPr>
              <a:t>tipical</a:t>
            </a:r>
            <a:r>
              <a:rPr lang="en-US" sz="3200" dirty="0" smtClean="0">
                <a:latin typeface="Times New Roman" pitchFamily="18" charset="0"/>
                <a:cs typeface="Times New Roman" pitchFamily="18" charset="0"/>
              </a:rPr>
              <a:t> products, adapting them to all the foreign </a:t>
            </a:r>
            <a:r>
              <a:rPr lang="en-US" sz="3200" dirty="0" err="1" smtClean="0">
                <a:latin typeface="Times New Roman" pitchFamily="18" charset="0"/>
                <a:cs typeface="Times New Roman" pitchFamily="18" charset="0"/>
              </a:rPr>
              <a:t>markes</a:t>
            </a:r>
            <a:r>
              <a:rPr lang="en-US"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1"/>
            <a:ext cx="7772400" cy="1071569"/>
          </a:xfrm>
        </p:spPr>
        <p:txBody>
          <a:bodyPr>
            <a:normAutofit/>
          </a:bodyPr>
          <a:lstStyle/>
          <a:p>
            <a:r>
              <a:rPr lang="en-US" sz="4800" b="1" dirty="0" smtClean="0">
                <a:latin typeface="Times New Roman" pitchFamily="18" charset="0"/>
                <a:cs typeface="Times New Roman" pitchFamily="18" charset="0"/>
              </a:rPr>
              <a:t>KIBINAI</a:t>
            </a:r>
            <a:endParaRPr lang="ru-RU" sz="4800" b="1" dirty="0">
              <a:latin typeface="Times New Roman" pitchFamily="18" charset="0"/>
              <a:cs typeface="Times New Roman" pitchFamily="18" charset="0"/>
            </a:endParaRPr>
          </a:p>
        </p:txBody>
      </p:sp>
      <p:sp>
        <p:nvSpPr>
          <p:cNvPr id="3" name="Subtitle 2"/>
          <p:cNvSpPr>
            <a:spLocks noGrp="1"/>
          </p:cNvSpPr>
          <p:nvPr>
            <p:ph type="subTitle" idx="1"/>
          </p:nvPr>
        </p:nvSpPr>
        <p:spPr>
          <a:xfrm>
            <a:off x="571472" y="1571612"/>
            <a:ext cx="8215370" cy="1643074"/>
          </a:xfrm>
          <a:ln w="38100">
            <a:solidFill>
              <a:schemeClr val="accent6">
                <a:lumMod val="75000"/>
              </a:schemeClr>
            </a:solidFill>
          </a:ln>
        </p:spPr>
        <p:txBody>
          <a:bodyPr/>
          <a:lstStyle/>
          <a:p>
            <a:r>
              <a:rPr lang="en-US" dirty="0" smtClean="0">
                <a:solidFill>
                  <a:schemeClr val="tx1"/>
                </a:solidFill>
                <a:latin typeface="Times New Roman" pitchFamily="18" charset="0"/>
                <a:cs typeface="Times New Roman" pitchFamily="18" charset="0"/>
              </a:rPr>
              <a:t>The </a:t>
            </a:r>
            <a:r>
              <a:rPr lang="en-US" dirty="0" err="1" smtClean="0">
                <a:solidFill>
                  <a:schemeClr val="tx1"/>
                </a:solidFill>
                <a:latin typeface="Times New Roman" pitchFamily="18" charset="0"/>
                <a:cs typeface="Times New Roman" pitchFamily="18" charset="0"/>
              </a:rPr>
              <a:t>kibinai</a:t>
            </a:r>
            <a:r>
              <a:rPr lang="en-US" dirty="0" smtClean="0">
                <a:solidFill>
                  <a:schemeClr val="tx1"/>
                </a:solidFill>
                <a:latin typeface="Times New Roman" pitchFamily="18" charset="0"/>
                <a:cs typeface="Times New Roman" pitchFamily="18" charset="0"/>
              </a:rPr>
              <a:t> is a traditional Lithuanian’s food, it is a dough with meat and </a:t>
            </a:r>
            <a:r>
              <a:rPr lang="en-US" dirty="0" err="1" smtClean="0">
                <a:solidFill>
                  <a:schemeClr val="tx1"/>
                </a:solidFill>
                <a:latin typeface="Times New Roman" pitchFamily="18" charset="0"/>
                <a:cs typeface="Times New Roman" pitchFamily="18" charset="0"/>
              </a:rPr>
              <a:t>onin</a:t>
            </a:r>
            <a:r>
              <a:rPr lang="en-US" dirty="0" smtClean="0">
                <a:solidFill>
                  <a:schemeClr val="tx1"/>
                </a:solidFill>
                <a:latin typeface="Times New Roman" pitchFamily="18" charset="0"/>
                <a:cs typeface="Times New Roman" pitchFamily="18" charset="0"/>
              </a:rPr>
              <a:t> cooked in the oven.</a:t>
            </a:r>
          </a:p>
          <a:p>
            <a:endParaRPr lang="ru-RU" dirty="0">
              <a:solidFill>
                <a:schemeClr val="tx1"/>
              </a:solidFill>
              <a:latin typeface="Times New Roman" pitchFamily="18" charset="0"/>
              <a:cs typeface="Times New Roman" pitchFamily="18" charset="0"/>
            </a:endParaRPr>
          </a:p>
        </p:txBody>
      </p:sp>
      <p:pic>
        <p:nvPicPr>
          <p:cNvPr id="14340" name="Picture 4" descr="http://edaplus.info/foods-world/lithuanian-cuisine/04.jpg"/>
          <p:cNvPicPr>
            <a:picLocks noChangeAspect="1" noChangeArrowheads="1"/>
          </p:cNvPicPr>
          <p:nvPr/>
        </p:nvPicPr>
        <p:blipFill>
          <a:blip r:embed="rId2" cstate="print"/>
          <a:srcRect/>
          <a:stretch>
            <a:fillRect/>
          </a:stretch>
        </p:blipFill>
        <p:spPr bwMode="auto">
          <a:xfrm>
            <a:off x="642910" y="3571876"/>
            <a:ext cx="7655527" cy="28194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57167"/>
            <a:ext cx="7772400" cy="1000131"/>
          </a:xfrm>
        </p:spPr>
        <p:txBody>
          <a:bodyPr>
            <a:normAutofit/>
          </a:bodyPr>
          <a:lstStyle/>
          <a:p>
            <a:r>
              <a:rPr lang="en-US" sz="4800" b="1" dirty="0" smtClean="0">
                <a:latin typeface="Times New Roman" pitchFamily="18" charset="0"/>
                <a:cs typeface="Times New Roman" pitchFamily="18" charset="0"/>
              </a:rPr>
              <a:t>About it</a:t>
            </a:r>
            <a:endParaRPr lang="ru-RU" sz="4800" b="1" dirty="0">
              <a:latin typeface="Times New Roman" pitchFamily="18" charset="0"/>
              <a:cs typeface="Times New Roman" pitchFamily="18" charset="0"/>
            </a:endParaRPr>
          </a:p>
        </p:txBody>
      </p:sp>
      <p:sp>
        <p:nvSpPr>
          <p:cNvPr id="4" name="Subtitle 3"/>
          <p:cNvSpPr>
            <a:spLocks noGrp="1"/>
          </p:cNvSpPr>
          <p:nvPr>
            <p:ph type="subTitle" idx="1"/>
          </p:nvPr>
        </p:nvSpPr>
        <p:spPr>
          <a:xfrm>
            <a:off x="571472" y="1857364"/>
            <a:ext cx="8072494" cy="4071966"/>
          </a:xfrm>
          <a:ln w="57150">
            <a:solidFill>
              <a:schemeClr val="accent6">
                <a:lumMod val="75000"/>
              </a:schemeClr>
            </a:solidFill>
          </a:ln>
        </p:spPr>
        <p:txBody>
          <a:bodyPr>
            <a:noAutofit/>
          </a:bodyPr>
          <a:lstStyle/>
          <a:p>
            <a:r>
              <a:rPr lang="en-US" sz="3600" dirty="0" smtClean="0">
                <a:solidFill>
                  <a:schemeClr val="tx1"/>
                </a:solidFill>
                <a:latin typeface="Times New Roman" pitchFamily="18" charset="0"/>
                <a:cs typeface="Times New Roman" pitchFamily="18" charset="0"/>
              </a:rPr>
              <a:t>All the ingredients are supplied by ,,</a:t>
            </a:r>
            <a:r>
              <a:rPr lang="en-US" sz="3600" dirty="0" err="1" smtClean="0">
                <a:solidFill>
                  <a:schemeClr val="tx1"/>
                </a:solidFill>
                <a:latin typeface="Times New Roman" pitchFamily="18" charset="0"/>
                <a:cs typeface="Times New Roman" pitchFamily="18" charset="0"/>
              </a:rPr>
              <a:t>Kauna’s</a:t>
            </a:r>
            <a:r>
              <a:rPr lang="en-US" sz="3600" dirty="0" smtClean="0">
                <a:solidFill>
                  <a:schemeClr val="tx1"/>
                </a:solidFill>
                <a:latin typeface="Times New Roman" pitchFamily="18" charset="0"/>
                <a:cs typeface="Times New Roman" pitchFamily="18" charset="0"/>
              </a:rPr>
              <a:t> farm”, this farm offers the best products of Lithuania. All the animals are free to graze and all the meat is treated in the best ways for give her softness and flavor, while there aren’t additives and preservatives in the agricultural fields.</a:t>
            </a:r>
            <a:endParaRPr lang="ru-RU" sz="3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14348" y="1071547"/>
          <a:ext cx="7715304" cy="4786344"/>
        </p:xfrm>
        <a:graphic>
          <a:graphicData uri="http://schemas.openxmlformats.org/drawingml/2006/table">
            <a:tbl>
              <a:tblPr firstRow="1" bandRow="1">
                <a:tableStyleId>{5C22544A-7EE6-4342-B048-85BDC9FD1C3A}</a:tableStyleId>
              </a:tblPr>
              <a:tblGrid>
                <a:gridCol w="3857652"/>
                <a:gridCol w="3857652"/>
              </a:tblGrid>
              <a:tr h="467986">
                <a:tc>
                  <a:txBody>
                    <a:bodyPr/>
                    <a:lstStyle/>
                    <a:p>
                      <a:pPr algn="ctr"/>
                      <a:r>
                        <a:rPr lang="en-US" dirty="0" smtClean="0">
                          <a:solidFill>
                            <a:schemeClr val="tx1"/>
                          </a:solidFill>
                        </a:rPr>
                        <a:t>Strengths</a:t>
                      </a:r>
                      <a:endParaRPr lang="ru-RU" dirty="0">
                        <a:solidFill>
                          <a:schemeClr val="tx1"/>
                        </a:solidFill>
                      </a:endParaRPr>
                    </a:p>
                  </a:txBody>
                  <a:tcPr>
                    <a:solidFill>
                      <a:schemeClr val="accent6">
                        <a:lumMod val="60000"/>
                        <a:lumOff val="40000"/>
                      </a:schemeClr>
                    </a:solidFill>
                  </a:tcPr>
                </a:tc>
                <a:tc>
                  <a:txBody>
                    <a:bodyPr/>
                    <a:lstStyle/>
                    <a:p>
                      <a:pPr algn="ctr"/>
                      <a:r>
                        <a:rPr lang="en-US" dirty="0" smtClean="0">
                          <a:solidFill>
                            <a:schemeClr val="tx1"/>
                          </a:solidFill>
                        </a:rPr>
                        <a:t>Weaknesses</a:t>
                      </a:r>
                      <a:endParaRPr lang="ru-RU" dirty="0">
                        <a:solidFill>
                          <a:schemeClr val="tx1"/>
                        </a:solidFill>
                      </a:endParaRPr>
                    </a:p>
                  </a:txBody>
                  <a:tcPr>
                    <a:solidFill>
                      <a:schemeClr val="accent6">
                        <a:lumMod val="60000"/>
                        <a:lumOff val="40000"/>
                      </a:schemeClr>
                    </a:solidFill>
                  </a:tcPr>
                </a:tc>
              </a:tr>
              <a:tr h="1945830">
                <a:tc>
                  <a:txBody>
                    <a:bodyPr/>
                    <a:lstStyle/>
                    <a:p>
                      <a:pPr marL="342900" indent="-342900">
                        <a:buAutoNum type="arabicPeriod"/>
                      </a:pPr>
                      <a:r>
                        <a:rPr lang="en-US" dirty="0" smtClean="0"/>
                        <a:t>It has made of local products.</a:t>
                      </a:r>
                    </a:p>
                    <a:p>
                      <a:pPr marL="342900" indent="-342900">
                        <a:buAutoNum type="arabicPeriod"/>
                      </a:pPr>
                      <a:r>
                        <a:rPr lang="en-US" dirty="0" smtClean="0"/>
                        <a:t>There</a:t>
                      </a:r>
                      <a:r>
                        <a:rPr lang="en-US" baseline="0" dirty="0" smtClean="0"/>
                        <a:t> aren’t similar recipes in the world.</a:t>
                      </a:r>
                    </a:p>
                    <a:p>
                      <a:pPr marL="342900" indent="-342900">
                        <a:buAutoNum type="arabicPeriod"/>
                      </a:pPr>
                      <a:r>
                        <a:rPr lang="en-US" baseline="0" dirty="0" smtClean="0"/>
                        <a:t>There aren’t a additives.</a:t>
                      </a:r>
                      <a:endParaRPr lang="ru-RU" dirty="0"/>
                    </a:p>
                  </a:txBody>
                  <a:tcPr>
                    <a:solidFill>
                      <a:schemeClr val="accent6">
                        <a:lumMod val="20000"/>
                        <a:lumOff val="80000"/>
                      </a:schemeClr>
                    </a:solidFill>
                  </a:tcPr>
                </a:tc>
                <a:tc>
                  <a:txBody>
                    <a:bodyPr/>
                    <a:lstStyle/>
                    <a:p>
                      <a:pPr marL="342900" indent="-342900">
                        <a:buAutoNum type="arabicPeriod"/>
                      </a:pPr>
                      <a:r>
                        <a:rPr lang="en-US" dirty="0" smtClean="0"/>
                        <a:t>It has a lot of calories. </a:t>
                      </a:r>
                    </a:p>
                    <a:p>
                      <a:pPr marL="342900" indent="-342900">
                        <a:buAutoNum type="arabicPeriod"/>
                      </a:pPr>
                      <a:r>
                        <a:rPr lang="en-US" dirty="0" smtClean="0"/>
                        <a:t>Unique recipes.</a:t>
                      </a:r>
                      <a:endParaRPr lang="ru-RU" dirty="0"/>
                    </a:p>
                  </a:txBody>
                  <a:tcPr>
                    <a:solidFill>
                      <a:schemeClr val="accent6">
                        <a:lumMod val="20000"/>
                        <a:lumOff val="80000"/>
                      </a:schemeClr>
                    </a:solidFill>
                  </a:tcPr>
                </a:tc>
              </a:tr>
              <a:tr h="517568">
                <a:tc>
                  <a:txBody>
                    <a:bodyPr/>
                    <a:lstStyle/>
                    <a:p>
                      <a:pPr algn="ctr"/>
                      <a:r>
                        <a:rPr lang="en-US" b="1" dirty="0" smtClean="0">
                          <a:solidFill>
                            <a:schemeClr val="tx1"/>
                          </a:solidFill>
                        </a:rPr>
                        <a:t>Opportunities</a:t>
                      </a:r>
                      <a:endParaRPr lang="ru-RU" b="1" dirty="0">
                        <a:solidFill>
                          <a:schemeClr val="tx1"/>
                        </a:solidFill>
                      </a:endParaRPr>
                    </a:p>
                  </a:txBody>
                  <a:tcPr>
                    <a:solidFill>
                      <a:schemeClr val="accent6">
                        <a:lumMod val="60000"/>
                        <a:lumOff val="40000"/>
                      </a:schemeClr>
                    </a:solidFill>
                  </a:tcPr>
                </a:tc>
                <a:tc>
                  <a:txBody>
                    <a:bodyPr/>
                    <a:lstStyle/>
                    <a:p>
                      <a:pPr algn="ctr"/>
                      <a:r>
                        <a:rPr lang="en-US" b="1" dirty="0" smtClean="0"/>
                        <a:t>Threats</a:t>
                      </a:r>
                      <a:endParaRPr lang="ru-RU" b="1" dirty="0"/>
                    </a:p>
                  </a:txBody>
                  <a:tcPr>
                    <a:solidFill>
                      <a:schemeClr val="accent6">
                        <a:lumMod val="60000"/>
                        <a:lumOff val="40000"/>
                      </a:schemeClr>
                    </a:solidFill>
                  </a:tcPr>
                </a:tc>
              </a:tr>
              <a:tr h="1854960">
                <a:tc>
                  <a:txBody>
                    <a:bodyPr/>
                    <a:lstStyle/>
                    <a:p>
                      <a:pPr marL="342900" indent="-342900">
                        <a:buAutoNum type="arabicPeriod"/>
                      </a:pPr>
                      <a:r>
                        <a:rPr lang="en-US" dirty="0" smtClean="0"/>
                        <a:t>There</a:t>
                      </a:r>
                      <a:r>
                        <a:rPr lang="en-US" baseline="0" dirty="0" smtClean="0"/>
                        <a:t> is a vegan alternative.</a:t>
                      </a:r>
                    </a:p>
                    <a:p>
                      <a:pPr marL="342900" indent="-342900">
                        <a:buAutoNum type="arabicPeriod"/>
                      </a:pPr>
                      <a:r>
                        <a:rPr lang="en-US" baseline="0" dirty="0" smtClean="0"/>
                        <a:t>There aren’t global competitors.</a:t>
                      </a:r>
                    </a:p>
                    <a:p>
                      <a:pPr marL="342900" indent="-342900">
                        <a:buAutoNum type="arabicPeriod"/>
                      </a:pPr>
                      <a:r>
                        <a:rPr lang="en-US" baseline="0" dirty="0" smtClean="0"/>
                        <a:t>It can be advertise as slow food.</a:t>
                      </a:r>
                      <a:endParaRPr lang="ru-RU" dirty="0"/>
                    </a:p>
                  </a:txBody>
                  <a:tcPr>
                    <a:solidFill>
                      <a:schemeClr val="accent6">
                        <a:lumMod val="20000"/>
                        <a:lumOff val="80000"/>
                      </a:schemeClr>
                    </a:solidFill>
                  </a:tcPr>
                </a:tc>
                <a:tc>
                  <a:txBody>
                    <a:bodyPr/>
                    <a:lstStyle/>
                    <a:p>
                      <a:pPr marL="342900" indent="-342900">
                        <a:buAutoNum type="arabicPeriod"/>
                      </a:pPr>
                      <a:r>
                        <a:rPr lang="en-US" dirty="0" smtClean="0"/>
                        <a:t>There</a:t>
                      </a:r>
                      <a:r>
                        <a:rPr lang="en-US" baseline="0" dirty="0" smtClean="0"/>
                        <a:t> are locals competitors.</a:t>
                      </a:r>
                    </a:p>
                    <a:p>
                      <a:pPr marL="342900" indent="-342900">
                        <a:buAutoNum type="arabicPeriod"/>
                      </a:pPr>
                      <a:r>
                        <a:rPr lang="en-US" baseline="0" dirty="0" smtClean="0"/>
                        <a:t>It hasn’t an original recipe.</a:t>
                      </a:r>
                    </a:p>
                    <a:p>
                      <a:pPr marL="342900" indent="-342900">
                        <a:buAutoNum type="arabicPeriod"/>
                      </a:pPr>
                      <a:r>
                        <a:rPr lang="en-US" baseline="0" dirty="0" smtClean="0"/>
                        <a:t>The price for transports etc. could drive up the general price.</a:t>
                      </a:r>
                      <a:endParaRPr lang="ru-RU" dirty="0"/>
                    </a:p>
                  </a:txBody>
                  <a:tcPr>
                    <a:solidFill>
                      <a:schemeClr val="accent6">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itchFamily="18" charset="0"/>
                <a:cs typeface="Times New Roman" pitchFamily="18" charset="0"/>
              </a:rPr>
              <a:t>For opening we need:</a:t>
            </a:r>
            <a:endParaRPr lang="ru-RU" sz="4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latin typeface="Times New Roman" pitchFamily="18" charset="0"/>
                <a:cs typeface="Times New Roman" pitchFamily="18" charset="0"/>
              </a:rPr>
              <a:t>Business structure</a:t>
            </a:r>
          </a:p>
          <a:p>
            <a:pPr marL="514350" indent="-514350">
              <a:buFont typeface="+mj-lt"/>
              <a:buAutoNum type="arabicPeriod"/>
            </a:pPr>
            <a:r>
              <a:rPr lang="en-US" dirty="0" smtClean="0">
                <a:latin typeface="Times New Roman" pitchFamily="18" charset="0"/>
                <a:cs typeface="Times New Roman" pitchFamily="18" charset="0"/>
              </a:rPr>
              <a:t>Business name</a:t>
            </a:r>
          </a:p>
          <a:p>
            <a:pPr marL="514350" indent="-514350">
              <a:buFont typeface="+mj-lt"/>
              <a:buAutoNum type="arabicPeriod"/>
            </a:pPr>
            <a:r>
              <a:rPr lang="en-US" dirty="0" smtClean="0">
                <a:latin typeface="Times New Roman" pitchFamily="18" charset="0"/>
                <a:cs typeface="Times New Roman" pitchFamily="18" charset="0"/>
              </a:rPr>
              <a:t>Register your business</a:t>
            </a:r>
          </a:p>
          <a:p>
            <a:pPr marL="514350" indent="-514350">
              <a:buFont typeface="+mj-lt"/>
              <a:buAutoNum type="arabicPeriod"/>
            </a:pPr>
            <a:r>
              <a:rPr lang="en-US" dirty="0" smtClean="0">
                <a:latin typeface="Times New Roman" pitchFamily="18" charset="0"/>
                <a:cs typeface="Times New Roman" pitchFamily="18" charset="0"/>
              </a:rPr>
              <a:t>Permits</a:t>
            </a:r>
          </a:p>
          <a:p>
            <a:pPr marL="514350" indent="-514350">
              <a:buFont typeface="+mj-lt"/>
              <a:buAutoNum type="arabicPeriod"/>
            </a:pPr>
            <a:r>
              <a:rPr lang="en-US" smtClean="0">
                <a:latin typeface="Times New Roman" pitchFamily="18" charset="0"/>
                <a:cs typeface="Times New Roman" pitchFamily="18" charset="0"/>
              </a:rPr>
              <a:t>Pay taxes </a:t>
            </a:r>
            <a:endParaRPr lang="en-US" dirty="0" smtClean="0">
              <a:latin typeface="Times New Roman" pitchFamily="18" charset="0"/>
              <a:cs typeface="Times New Roman" pitchFamily="18" charset="0"/>
            </a:endParaRPr>
          </a:p>
          <a:p>
            <a:pPr marL="514350" indent="-514350">
              <a:buFont typeface="+mj-lt"/>
              <a:buAutoNum type="arabicPeriod"/>
            </a:pPr>
            <a:r>
              <a:rPr lang="en-US" dirty="0" smtClean="0">
                <a:latin typeface="Times New Roman" pitchFamily="18" charset="0"/>
                <a:cs typeface="Times New Roman" pitchFamily="18" charset="0"/>
              </a:rPr>
              <a:t>License </a:t>
            </a:r>
          </a:p>
          <a:p>
            <a:pPr marL="514350" indent="-514350">
              <a:buFont typeface="+mj-lt"/>
              <a:buAutoNum type="arabicPeriod"/>
            </a:pPr>
            <a:r>
              <a:rPr lang="en-US" dirty="0" smtClean="0">
                <a:latin typeface="Times New Roman" pitchFamily="18" charset="0"/>
                <a:cs typeface="Times New Roman" pitchFamily="18" charset="0"/>
              </a:rPr>
              <a:t>Necessary bank account </a:t>
            </a:r>
          </a:p>
          <a:p>
            <a:pPr marL="514350" indent="-514350">
              <a:buFont typeface="+mj-lt"/>
              <a:buAutoNum type="arabicPeriod"/>
            </a:pPr>
            <a:r>
              <a:rPr lang="en-US" dirty="0" smtClean="0">
                <a:latin typeface="Times New Roman" pitchFamily="18" charset="0"/>
                <a:cs typeface="Times New Roman" pitchFamily="18" charset="0"/>
              </a:rPr>
              <a:t>Trademarks, copyrights or patents</a:t>
            </a:r>
          </a:p>
          <a:p>
            <a:pPr marL="514350" indent="-514350">
              <a:buFont typeface="+mj-lt"/>
              <a:buAutoNum type="arabicPeriod"/>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карта европы белая"/>
          <p:cNvPicPr>
            <a:picLocks noChangeAspect="1" noChangeArrowheads="1"/>
          </p:cNvPicPr>
          <p:nvPr/>
        </p:nvPicPr>
        <p:blipFill>
          <a:blip r:embed="rId2" cstate="print"/>
          <a:srcRect/>
          <a:stretch>
            <a:fillRect/>
          </a:stretch>
        </p:blipFill>
        <p:spPr bwMode="auto">
          <a:xfrm>
            <a:off x="0" y="1643050"/>
            <a:ext cx="9144000" cy="6003657"/>
          </a:xfrm>
          <a:prstGeom prst="rect">
            <a:avLst/>
          </a:prstGeom>
          <a:noFill/>
        </p:spPr>
      </p:pic>
      <p:sp>
        <p:nvSpPr>
          <p:cNvPr id="3" name="Content Placeholder 2"/>
          <p:cNvSpPr txBox="1">
            <a:spLocks/>
          </p:cNvSpPr>
          <p:nvPr/>
        </p:nvSpPr>
        <p:spPr>
          <a:xfrm>
            <a:off x="457200" y="274638"/>
            <a:ext cx="8229600" cy="1143000"/>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	</a:t>
            </a:r>
            <a:r>
              <a:rPr kumimoji="0" lang="en-US" sz="4000" b="0" i="0" u="none" strike="noStrike" kern="1200" cap="none" spc="0" normalizeH="0" baseline="0" noProof="0" smtClean="0">
                <a:ln>
                  <a:noFill/>
                </a:ln>
                <a:solidFill>
                  <a:schemeClr val="tx1"/>
                </a:solidFill>
                <a:effectLst/>
                <a:uLnTx/>
                <a:uFillTx/>
                <a:latin typeface="+mj-lt"/>
                <a:ea typeface="+mj-ea"/>
                <a:cs typeface="+mj-cs"/>
              </a:rPr>
              <a:t> Our company will be opened in other countries as well</a:t>
            </a:r>
            <a:endParaRPr kumimoji="0" lang="ru-RU" sz="4000" b="0" i="0" u="none" strike="noStrike" kern="1200" cap="none" spc="0" normalizeH="0" baseline="0" noProof="0" dirty="0">
              <a:ln>
                <a:noFill/>
              </a:ln>
              <a:solidFill>
                <a:schemeClr val="tx1"/>
              </a:solidFill>
              <a:effectLst/>
              <a:uLnTx/>
              <a:uFillTx/>
              <a:latin typeface="+mj-lt"/>
              <a:ea typeface="+mj-ea"/>
              <a:cs typeface="+mj-cs"/>
            </a:endParaRPr>
          </a:p>
        </p:txBody>
      </p:sp>
      <p:pic>
        <p:nvPicPr>
          <p:cNvPr id="1030" name="Picture 6" descr="Картинки по запросу значок геолокации на прозрачном фоне"/>
          <p:cNvPicPr>
            <a:picLocks noChangeAspect="1" noChangeArrowheads="1"/>
          </p:cNvPicPr>
          <p:nvPr/>
        </p:nvPicPr>
        <p:blipFill>
          <a:blip r:embed="rId3" cstate="print"/>
          <a:srcRect/>
          <a:stretch>
            <a:fillRect/>
          </a:stretch>
        </p:blipFill>
        <p:spPr bwMode="auto">
          <a:xfrm>
            <a:off x="2000232" y="4000504"/>
            <a:ext cx="571504" cy="571504"/>
          </a:xfrm>
          <a:prstGeom prst="rect">
            <a:avLst/>
          </a:prstGeom>
          <a:noFill/>
        </p:spPr>
      </p:pic>
      <p:pic>
        <p:nvPicPr>
          <p:cNvPr id="6" name="Picture 6" descr="Картинки по запросу значок геолокации на прозрачном фоне"/>
          <p:cNvPicPr>
            <a:picLocks noChangeAspect="1" noChangeArrowheads="1"/>
          </p:cNvPicPr>
          <p:nvPr/>
        </p:nvPicPr>
        <p:blipFill>
          <a:blip r:embed="rId3" cstate="print"/>
          <a:srcRect/>
          <a:stretch>
            <a:fillRect/>
          </a:stretch>
        </p:blipFill>
        <p:spPr bwMode="auto">
          <a:xfrm>
            <a:off x="1142976" y="5286388"/>
            <a:ext cx="571504" cy="571504"/>
          </a:xfrm>
          <a:prstGeom prst="rect">
            <a:avLst/>
          </a:prstGeom>
          <a:noFill/>
        </p:spPr>
      </p:pic>
      <p:pic>
        <p:nvPicPr>
          <p:cNvPr id="7" name="Picture 6" descr="Картинки по запросу значок геолокации на прозрачном фоне"/>
          <p:cNvPicPr>
            <a:picLocks noChangeAspect="1" noChangeArrowheads="1"/>
          </p:cNvPicPr>
          <p:nvPr/>
        </p:nvPicPr>
        <p:blipFill>
          <a:blip r:embed="rId3" cstate="print"/>
          <a:srcRect/>
          <a:stretch>
            <a:fillRect/>
          </a:stretch>
        </p:blipFill>
        <p:spPr bwMode="auto">
          <a:xfrm>
            <a:off x="4214810" y="2928934"/>
            <a:ext cx="571504" cy="571504"/>
          </a:xfrm>
          <a:prstGeom prst="rect">
            <a:avLst/>
          </a:prstGeom>
          <a:noFill/>
        </p:spPr>
      </p:pic>
      <p:pic>
        <p:nvPicPr>
          <p:cNvPr id="8" name="Picture 6" descr="Картинки по запросу значок геолокации на прозрачном фоне"/>
          <p:cNvPicPr>
            <a:picLocks noChangeAspect="1" noChangeArrowheads="1"/>
          </p:cNvPicPr>
          <p:nvPr/>
        </p:nvPicPr>
        <p:blipFill>
          <a:blip r:embed="rId4" cstate="print"/>
          <a:srcRect/>
          <a:stretch>
            <a:fillRect/>
          </a:stretch>
        </p:blipFill>
        <p:spPr bwMode="auto">
          <a:xfrm>
            <a:off x="5572132" y="2786058"/>
            <a:ext cx="428628" cy="428628"/>
          </a:xfrm>
          <a:prstGeom prst="rect">
            <a:avLst/>
          </a:prstGeom>
          <a:noFill/>
        </p:spPr>
      </p:pic>
      <p:pic>
        <p:nvPicPr>
          <p:cNvPr id="9" name="Picture 6" descr="Картинки по запросу значок геолокации на прозрачном фоне"/>
          <p:cNvPicPr>
            <a:picLocks noChangeAspect="1" noChangeArrowheads="1"/>
          </p:cNvPicPr>
          <p:nvPr/>
        </p:nvPicPr>
        <p:blipFill>
          <a:blip r:embed="rId5" cstate="print"/>
          <a:srcRect/>
          <a:stretch>
            <a:fillRect/>
          </a:stretch>
        </p:blipFill>
        <p:spPr bwMode="auto">
          <a:xfrm>
            <a:off x="5143504" y="2571744"/>
            <a:ext cx="338142" cy="338142"/>
          </a:xfrm>
          <a:prstGeom prst="rect">
            <a:avLst/>
          </a:prstGeom>
          <a:noFill/>
        </p:spPr>
      </p:pic>
      <p:pic>
        <p:nvPicPr>
          <p:cNvPr id="10" name="Picture 6" descr="Картинки по запросу значок геолокации на прозрачном фоне"/>
          <p:cNvPicPr>
            <a:picLocks noChangeAspect="1" noChangeArrowheads="1"/>
          </p:cNvPicPr>
          <p:nvPr/>
        </p:nvPicPr>
        <p:blipFill>
          <a:blip r:embed="rId6" cstate="print"/>
          <a:srcRect/>
          <a:stretch>
            <a:fillRect/>
          </a:stretch>
        </p:blipFill>
        <p:spPr bwMode="auto">
          <a:xfrm>
            <a:off x="5286380" y="2214554"/>
            <a:ext cx="357190" cy="357190"/>
          </a:xfrm>
          <a:prstGeom prst="rect">
            <a:avLst/>
          </a:prstGeom>
          <a:noFill/>
        </p:spPr>
      </p:pic>
      <p:pic>
        <p:nvPicPr>
          <p:cNvPr id="11" name="Picture 6" descr="Картинки по запросу значок геолокации на прозрачном фоне"/>
          <p:cNvPicPr>
            <a:picLocks noChangeAspect="1" noChangeArrowheads="1"/>
          </p:cNvPicPr>
          <p:nvPr/>
        </p:nvPicPr>
        <p:blipFill>
          <a:blip r:embed="rId6" cstate="print"/>
          <a:srcRect/>
          <a:stretch>
            <a:fillRect/>
          </a:stretch>
        </p:blipFill>
        <p:spPr bwMode="auto">
          <a:xfrm>
            <a:off x="5357818" y="1857364"/>
            <a:ext cx="357190" cy="357190"/>
          </a:xfrm>
          <a:prstGeom prst="rect">
            <a:avLst/>
          </a:prstGeom>
          <a:noFill/>
        </p:spPr>
      </p:pic>
      <p:pic>
        <p:nvPicPr>
          <p:cNvPr id="12" name="Picture 6" descr="Картинки по запросу значок геолокации на прозрачном фоне"/>
          <p:cNvPicPr>
            <a:picLocks noChangeAspect="1" noChangeArrowheads="1"/>
          </p:cNvPicPr>
          <p:nvPr/>
        </p:nvPicPr>
        <p:blipFill>
          <a:blip r:embed="rId6" cstate="print"/>
          <a:srcRect/>
          <a:stretch>
            <a:fillRect/>
          </a:stretch>
        </p:blipFill>
        <p:spPr bwMode="auto">
          <a:xfrm>
            <a:off x="571472" y="5715016"/>
            <a:ext cx="357190" cy="357190"/>
          </a:xfrm>
          <a:prstGeom prst="rect">
            <a:avLst/>
          </a:prstGeom>
          <a:noFill/>
        </p:spPr>
      </p:pic>
      <p:pic>
        <p:nvPicPr>
          <p:cNvPr id="13" name="Picture 6" descr="Картинки по запросу значок геолокации на прозрачном фоне"/>
          <p:cNvPicPr>
            <a:picLocks noChangeAspect="1" noChangeArrowheads="1"/>
          </p:cNvPicPr>
          <p:nvPr/>
        </p:nvPicPr>
        <p:blipFill>
          <a:blip r:embed="rId4" cstate="print"/>
          <a:srcRect/>
          <a:stretch>
            <a:fillRect/>
          </a:stretch>
        </p:blipFill>
        <p:spPr bwMode="auto">
          <a:xfrm>
            <a:off x="3643306" y="1714488"/>
            <a:ext cx="428628" cy="428628"/>
          </a:xfrm>
          <a:prstGeom prst="rect">
            <a:avLst/>
          </a:prstGeom>
          <a:noFill/>
        </p:spPr>
      </p:pic>
      <p:pic>
        <p:nvPicPr>
          <p:cNvPr id="14" name="Picture 6" descr="Картинки по запросу значок геолокации на прозрачном фоне"/>
          <p:cNvPicPr>
            <a:picLocks noChangeAspect="1" noChangeArrowheads="1"/>
          </p:cNvPicPr>
          <p:nvPr/>
        </p:nvPicPr>
        <p:blipFill>
          <a:blip r:embed="rId6" cstate="print"/>
          <a:srcRect/>
          <a:stretch>
            <a:fillRect/>
          </a:stretch>
        </p:blipFill>
        <p:spPr bwMode="auto">
          <a:xfrm>
            <a:off x="3357554" y="5072074"/>
            <a:ext cx="357190" cy="357190"/>
          </a:xfrm>
          <a:prstGeom prst="rect">
            <a:avLst/>
          </a:prstGeom>
          <a:noFill/>
        </p:spPr>
      </p:pic>
      <p:pic>
        <p:nvPicPr>
          <p:cNvPr id="15" name="Picture 6" descr="Картинки по запросу значок геолокации на прозрачном фоне"/>
          <p:cNvPicPr>
            <a:picLocks noChangeAspect="1" noChangeArrowheads="1"/>
          </p:cNvPicPr>
          <p:nvPr/>
        </p:nvPicPr>
        <p:blipFill>
          <a:blip r:embed="rId6" cstate="print"/>
          <a:srcRect/>
          <a:stretch>
            <a:fillRect/>
          </a:stretch>
        </p:blipFill>
        <p:spPr bwMode="auto">
          <a:xfrm>
            <a:off x="3714744" y="4286256"/>
            <a:ext cx="357190" cy="357190"/>
          </a:xfrm>
          <a:prstGeom prst="rect">
            <a:avLst/>
          </a:prstGeom>
          <a:noFill/>
        </p:spPr>
      </p:pic>
      <p:pic>
        <p:nvPicPr>
          <p:cNvPr id="16" name="Picture 6" descr="Картинки по запросу значок геолокации на прозрачном фоне"/>
          <p:cNvPicPr>
            <a:picLocks noChangeAspect="1" noChangeArrowheads="1"/>
          </p:cNvPicPr>
          <p:nvPr/>
        </p:nvPicPr>
        <p:blipFill>
          <a:blip r:embed="rId6" cstate="print"/>
          <a:srcRect/>
          <a:stretch>
            <a:fillRect/>
          </a:stretch>
        </p:blipFill>
        <p:spPr bwMode="auto">
          <a:xfrm>
            <a:off x="5214942" y="4429132"/>
            <a:ext cx="357190" cy="357190"/>
          </a:xfrm>
          <a:prstGeom prst="rect">
            <a:avLst/>
          </a:prstGeom>
          <a:noFill/>
        </p:spPr>
      </p:pic>
      <p:pic>
        <p:nvPicPr>
          <p:cNvPr id="17" name="Picture 6" descr="Картинки по запросу значок геолокации на прозрачном фоне"/>
          <p:cNvPicPr>
            <a:picLocks noChangeAspect="1" noChangeArrowheads="1"/>
          </p:cNvPicPr>
          <p:nvPr/>
        </p:nvPicPr>
        <p:blipFill>
          <a:blip r:embed="rId7" cstate="print"/>
          <a:srcRect/>
          <a:stretch>
            <a:fillRect/>
          </a:stretch>
        </p:blipFill>
        <p:spPr bwMode="auto">
          <a:xfrm>
            <a:off x="4857752" y="5857892"/>
            <a:ext cx="285752" cy="285752"/>
          </a:xfrm>
          <a:prstGeom prst="rect">
            <a:avLst/>
          </a:prstGeom>
          <a:noFill/>
        </p:spPr>
      </p:pic>
      <p:pic>
        <p:nvPicPr>
          <p:cNvPr id="18" name="Picture 6" descr="Картинки по запросу значок геолокации на прозрачном фоне"/>
          <p:cNvPicPr>
            <a:picLocks noChangeAspect="1" noChangeArrowheads="1"/>
          </p:cNvPicPr>
          <p:nvPr/>
        </p:nvPicPr>
        <p:blipFill>
          <a:blip r:embed="rId4" cstate="print"/>
          <a:srcRect/>
          <a:stretch>
            <a:fillRect/>
          </a:stretch>
        </p:blipFill>
        <p:spPr bwMode="auto">
          <a:xfrm>
            <a:off x="1428728" y="2928934"/>
            <a:ext cx="428628" cy="42862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28670"/>
            <a:ext cx="8229600" cy="2143140"/>
          </a:xfrm>
        </p:spPr>
        <p:txBody>
          <a:bodyPr>
            <a:normAutofit fontScale="90000"/>
          </a:bodyPr>
          <a:lstStyle/>
          <a:p>
            <a:r>
              <a:rPr lang="en-US" dirty="0" smtClean="0">
                <a:latin typeface="Times New Roman" pitchFamily="18" charset="0"/>
                <a:cs typeface="Times New Roman" pitchFamily="18" charset="0"/>
              </a:rPr>
              <a:t>We interviewed 120 people, who were asked  with what filling they prefer </a:t>
            </a:r>
            <a:r>
              <a:rPr lang="en-US" dirty="0" err="1" smtClean="0">
                <a:latin typeface="Times New Roman" pitchFamily="18" charset="0"/>
                <a:cs typeface="Times New Roman" pitchFamily="18" charset="0"/>
              </a:rPr>
              <a:t>kibinai</a:t>
            </a:r>
            <a:r>
              <a:rPr lang="en-US" dirty="0" smtClean="0">
                <a:latin typeface="Times New Roman" pitchFamily="18" charset="0"/>
                <a:cs typeface="Times New Roman" pitchFamily="18" charset="0"/>
              </a:rPr>
              <a:t>. We displayed our results in a diagram.</a:t>
            </a:r>
            <a:endParaRPr lang="ru-RU" dirty="0">
              <a:latin typeface="Times New Roman" pitchFamily="18" charset="0"/>
              <a:cs typeface="Times New Roman" pitchFamily="18" charset="0"/>
            </a:endParaRPr>
          </a:p>
        </p:txBody>
      </p:sp>
      <p:pic>
        <p:nvPicPr>
          <p:cNvPr id="21506" name="Picture 2" descr="https://go4.imgsmail.ru/imgpreview?key=79bb0b43517985af&amp;mb=imgdb_preview_97"/>
          <p:cNvPicPr>
            <a:picLocks noChangeAspect="1" noChangeArrowheads="1"/>
          </p:cNvPicPr>
          <p:nvPr/>
        </p:nvPicPr>
        <p:blipFill>
          <a:blip r:embed="rId2" cstate="print"/>
          <a:srcRect/>
          <a:stretch>
            <a:fillRect/>
          </a:stretch>
        </p:blipFill>
        <p:spPr bwMode="auto">
          <a:xfrm>
            <a:off x="2143108" y="3571876"/>
            <a:ext cx="4667250" cy="3105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543</Words>
  <Application>Microsoft Office PowerPoint</Application>
  <PresentationFormat>On-screen Show (4:3)</PresentationFormat>
  <Paragraphs>63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Our logo and our company ,,Kibiniukai”</vt:lpstr>
      <vt:lpstr>Slide 3</vt:lpstr>
      <vt:lpstr>KIBINAI</vt:lpstr>
      <vt:lpstr>About it</vt:lpstr>
      <vt:lpstr>Slide 6</vt:lpstr>
      <vt:lpstr>For opening we need:</vt:lpstr>
      <vt:lpstr>Slide 8</vt:lpstr>
      <vt:lpstr>We interviewed 120 people, who were asked  with what filling they prefer kibinai. We displayed our results in a diagram.</vt:lpstr>
      <vt:lpstr>Opinion poll    </vt:lpstr>
      <vt:lpstr>Slide 11</vt:lpstr>
      <vt:lpstr>Slide 12</vt:lpstr>
      <vt:lpstr>Slide 13</vt:lpstr>
      <vt:lpstr>Forms to open a firm</vt:lpstr>
      <vt:lpstr>Slide 15</vt:lpstr>
      <vt:lpstr>Slide 16</vt:lpstr>
      <vt:lpstr>Flyer</vt:lpstr>
      <vt:lpstr>Slide 18</vt:lpstr>
      <vt:lpstr>Ideas for ecommerce </vt:lpstr>
      <vt:lpstr>Slide 20</vt:lpstr>
      <vt:lpstr>Glocalization for Spanish market</vt:lpstr>
      <vt:lpstr>Packaging for Kibinai</vt:lpstr>
      <vt:lpstr>Thanks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Armanis</cp:lastModifiedBy>
  <cp:revision>38</cp:revision>
  <dcterms:created xsi:type="dcterms:W3CDTF">2020-01-17T14:19:57Z</dcterms:created>
  <dcterms:modified xsi:type="dcterms:W3CDTF">2021-05-08T15:30:13Z</dcterms:modified>
</cp:coreProperties>
</file>