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6" d="100"/>
          <a:sy n="96" d="100"/>
        </p:scale>
        <p:origin x="86"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D36162B-ECE0-4D95-B436-7C273172EFB4}" type="datetimeFigureOut">
              <a:rPr lang="en-US" smtClean="0"/>
              <a:t>11/18/2021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D510437-273D-4F4F-898E-1004D27539BE}" type="slidenum">
              <a:rPr lang="en-US" smtClean="0"/>
              <a:t>‹#›</a:t>
            </a:fld>
            <a:endParaRPr lang="en-US"/>
          </a:p>
        </p:txBody>
      </p:sp>
    </p:spTree>
    <p:extLst>
      <p:ext uri="{BB962C8B-B14F-4D97-AF65-F5344CB8AC3E}">
        <p14:creationId xmlns:p14="http://schemas.microsoft.com/office/powerpoint/2010/main" val="318289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D36162B-ECE0-4D95-B436-7C273172EFB4}" type="datetimeFigureOut">
              <a:rPr lang="en-US" smtClean="0"/>
              <a:t>11/18/2021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D510437-273D-4F4F-898E-1004D27539BE}" type="slidenum">
              <a:rPr lang="en-US" smtClean="0"/>
              <a:t>‹#›</a:t>
            </a:fld>
            <a:endParaRPr lang="en-US"/>
          </a:p>
        </p:txBody>
      </p:sp>
    </p:spTree>
    <p:extLst>
      <p:ext uri="{BB962C8B-B14F-4D97-AF65-F5344CB8AC3E}">
        <p14:creationId xmlns:p14="http://schemas.microsoft.com/office/powerpoint/2010/main" val="349521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D36162B-ECE0-4D95-B436-7C273172EFB4}" type="datetimeFigureOut">
              <a:rPr lang="en-US" smtClean="0"/>
              <a:t>11/18/2021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D510437-273D-4F4F-898E-1004D27539BE}" type="slidenum">
              <a:rPr lang="en-US" smtClean="0"/>
              <a:t>‹#›</a:t>
            </a:fld>
            <a:endParaRPr lang="en-US"/>
          </a:p>
        </p:txBody>
      </p:sp>
    </p:spTree>
    <p:extLst>
      <p:ext uri="{BB962C8B-B14F-4D97-AF65-F5344CB8AC3E}">
        <p14:creationId xmlns:p14="http://schemas.microsoft.com/office/powerpoint/2010/main" val="666669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D36162B-ECE0-4D95-B436-7C273172EFB4}" type="datetimeFigureOut">
              <a:rPr lang="en-US" smtClean="0"/>
              <a:t>11/18/2021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D510437-273D-4F4F-898E-1004D27539BE}" type="slidenum">
              <a:rPr lang="en-US" smtClean="0"/>
              <a:t>‹#›</a:t>
            </a:fld>
            <a:endParaRPr lang="en-US"/>
          </a:p>
        </p:txBody>
      </p:sp>
    </p:spTree>
    <p:extLst>
      <p:ext uri="{BB962C8B-B14F-4D97-AF65-F5344CB8AC3E}">
        <p14:creationId xmlns:p14="http://schemas.microsoft.com/office/powerpoint/2010/main" val="201322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D36162B-ECE0-4D95-B436-7C273172EFB4}" type="datetimeFigureOut">
              <a:rPr lang="en-US" smtClean="0"/>
              <a:t>11/18/2021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D510437-273D-4F4F-898E-1004D27539BE}" type="slidenum">
              <a:rPr lang="en-US" smtClean="0"/>
              <a:t>‹#›</a:t>
            </a:fld>
            <a:endParaRPr lang="en-US"/>
          </a:p>
        </p:txBody>
      </p:sp>
    </p:spTree>
    <p:extLst>
      <p:ext uri="{BB962C8B-B14F-4D97-AF65-F5344CB8AC3E}">
        <p14:creationId xmlns:p14="http://schemas.microsoft.com/office/powerpoint/2010/main" val="183270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D36162B-ECE0-4D95-B436-7C273172EFB4}" type="datetimeFigureOut">
              <a:rPr lang="en-US" smtClean="0"/>
              <a:t>11/18/2021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D510437-273D-4F4F-898E-1004D27539BE}" type="slidenum">
              <a:rPr lang="en-US" smtClean="0"/>
              <a:t>‹#›</a:t>
            </a:fld>
            <a:endParaRPr lang="en-US"/>
          </a:p>
        </p:txBody>
      </p:sp>
    </p:spTree>
    <p:extLst>
      <p:ext uri="{BB962C8B-B14F-4D97-AF65-F5344CB8AC3E}">
        <p14:creationId xmlns:p14="http://schemas.microsoft.com/office/powerpoint/2010/main" val="213433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D36162B-ECE0-4D95-B436-7C273172EFB4}" type="datetimeFigureOut">
              <a:rPr lang="en-US" smtClean="0"/>
              <a:t>11/18/2021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D510437-273D-4F4F-898E-1004D27539BE}" type="slidenum">
              <a:rPr lang="en-US" smtClean="0"/>
              <a:t>‹#›</a:t>
            </a:fld>
            <a:endParaRPr lang="en-US"/>
          </a:p>
        </p:txBody>
      </p:sp>
    </p:spTree>
    <p:extLst>
      <p:ext uri="{BB962C8B-B14F-4D97-AF65-F5344CB8AC3E}">
        <p14:creationId xmlns:p14="http://schemas.microsoft.com/office/powerpoint/2010/main" val="404991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D36162B-ECE0-4D95-B436-7C273172EFB4}" type="datetimeFigureOut">
              <a:rPr lang="en-US" smtClean="0"/>
              <a:t>11/18/2021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D510437-273D-4F4F-898E-1004D27539BE}" type="slidenum">
              <a:rPr lang="en-US" smtClean="0"/>
              <a:t>‹#›</a:t>
            </a:fld>
            <a:endParaRPr lang="en-US"/>
          </a:p>
        </p:txBody>
      </p:sp>
    </p:spTree>
    <p:extLst>
      <p:ext uri="{BB962C8B-B14F-4D97-AF65-F5344CB8AC3E}">
        <p14:creationId xmlns:p14="http://schemas.microsoft.com/office/powerpoint/2010/main" val="3600978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36162B-ECE0-4D95-B436-7C273172EFB4}" type="datetimeFigureOut">
              <a:rPr lang="en-US" smtClean="0"/>
              <a:t>11/18/2021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D510437-273D-4F4F-898E-1004D27539BE}" type="slidenum">
              <a:rPr lang="en-US" smtClean="0"/>
              <a:t>‹#›</a:t>
            </a:fld>
            <a:endParaRPr lang="en-US"/>
          </a:p>
        </p:txBody>
      </p:sp>
    </p:spTree>
    <p:extLst>
      <p:ext uri="{BB962C8B-B14F-4D97-AF65-F5344CB8AC3E}">
        <p14:creationId xmlns:p14="http://schemas.microsoft.com/office/powerpoint/2010/main" val="300587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D36162B-ECE0-4D95-B436-7C273172EFB4}" type="datetimeFigureOut">
              <a:rPr lang="en-US" smtClean="0"/>
              <a:t>11/18/2021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D510437-273D-4F4F-898E-1004D27539BE}" type="slidenum">
              <a:rPr lang="en-US" smtClean="0"/>
              <a:t>‹#›</a:t>
            </a:fld>
            <a:endParaRPr lang="en-US"/>
          </a:p>
        </p:txBody>
      </p:sp>
    </p:spTree>
    <p:extLst>
      <p:ext uri="{BB962C8B-B14F-4D97-AF65-F5344CB8AC3E}">
        <p14:creationId xmlns:p14="http://schemas.microsoft.com/office/powerpoint/2010/main" val="169010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D36162B-ECE0-4D95-B436-7C273172EFB4}" type="datetimeFigureOut">
              <a:rPr lang="en-US" smtClean="0"/>
              <a:t>11/18/2021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D510437-273D-4F4F-898E-1004D27539BE}" type="slidenum">
              <a:rPr lang="en-US" smtClean="0"/>
              <a:t>‹#›</a:t>
            </a:fld>
            <a:endParaRPr lang="en-US"/>
          </a:p>
        </p:txBody>
      </p:sp>
    </p:spTree>
    <p:extLst>
      <p:ext uri="{BB962C8B-B14F-4D97-AF65-F5344CB8AC3E}">
        <p14:creationId xmlns:p14="http://schemas.microsoft.com/office/powerpoint/2010/main" val="333455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6162B-ECE0-4D95-B436-7C273172EFB4}" type="datetimeFigureOut">
              <a:rPr lang="en-US" smtClean="0"/>
              <a:t>11/18/2021</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10437-273D-4F4F-898E-1004D27539BE}" type="slidenum">
              <a:rPr lang="en-US" smtClean="0"/>
              <a:t>‹#›</a:t>
            </a:fld>
            <a:endParaRPr lang="en-US"/>
          </a:p>
        </p:txBody>
      </p:sp>
    </p:spTree>
    <p:extLst>
      <p:ext uri="{BB962C8B-B14F-4D97-AF65-F5344CB8AC3E}">
        <p14:creationId xmlns:p14="http://schemas.microsoft.com/office/powerpoint/2010/main" val="127817809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1193" y="71316"/>
            <a:ext cx="8388626" cy="861774"/>
          </a:xfrm>
          <a:prstGeom prst="rect">
            <a:avLst/>
          </a:prstGeom>
          <a:noFill/>
        </p:spPr>
        <p:txBody>
          <a:bodyPr wrap="square" rtlCol="0">
            <a:spAutoFit/>
          </a:bodyPr>
          <a:lstStyle/>
          <a:p>
            <a:r>
              <a:rPr lang="en-US" sz="5000" dirty="0" smtClean="0"/>
              <a:t>Evolution of </a:t>
            </a:r>
            <a:r>
              <a:rPr lang="en-US" sz="5000" dirty="0"/>
              <a:t>L</a:t>
            </a:r>
            <a:r>
              <a:rPr lang="en-US" sz="5000" dirty="0" smtClean="0"/>
              <a:t>ithuanian money</a:t>
            </a:r>
            <a:endParaRPr lang="en-US" sz="5000" dirty="0"/>
          </a:p>
        </p:txBody>
      </p:sp>
      <p:pic>
        <p:nvPicPr>
          <p:cNvPr id="5122" name="Picture 2" descr="Episode #14 - LITHUANIA - Talonas and Litas Banknotes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004" y="1511701"/>
            <a:ext cx="9080461" cy="510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539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80" y="687649"/>
            <a:ext cx="7903597" cy="2031325"/>
          </a:xfrm>
          <a:prstGeom prst="rect">
            <a:avLst/>
          </a:prstGeom>
        </p:spPr>
        <p:txBody>
          <a:bodyPr wrap="square">
            <a:spAutoFit/>
          </a:bodyPr>
          <a:lstStyle/>
          <a:p>
            <a:r>
              <a:rPr lang="en-US" dirty="0" smtClean="0"/>
              <a:t>The oldest coins found in Lithuania are coins of ancient Greece and ancient Rome that were traded. 9–12 a. Lithuania was dominated by Arabic silver dirhams and Scandinavian spirals. About the 11th c. pieces of locally produced silver (elongated round sticks) appeared. The value of the sticks was determined by their weight, and after the average weight of about 104 g, they became Lithuanian money. It is not known what these sticks were called by the ancient Lithuanians, but eventually scientists called them long (grave) or graves.</a:t>
            </a:r>
            <a:endParaRPr lang="en-US" dirty="0"/>
          </a:p>
        </p:txBody>
      </p:sp>
      <p:pic>
        <p:nvPicPr>
          <p:cNvPr id="2050" name="Picture 2" descr="https://www.vle.lt/tmp/vle-images/11768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7451" y="524786"/>
            <a:ext cx="4108221" cy="8905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vle.lt/tmp/vle-images/117682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061" y="1535801"/>
            <a:ext cx="4108221" cy="118317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439515" y="3365317"/>
            <a:ext cx="5099436" cy="923330"/>
          </a:xfrm>
          <a:prstGeom prst="rect">
            <a:avLst/>
          </a:prstGeom>
        </p:spPr>
        <p:txBody>
          <a:bodyPr wrap="square">
            <a:spAutoFit/>
          </a:bodyPr>
          <a:lstStyle/>
          <a:p>
            <a:r>
              <a:rPr lang="en-US" dirty="0" smtClean="0"/>
              <a:t>The main mint of the Grand Duchy of Lithuania was located in Vilnius, on the territory of the Lower Castle (Vilnius Mint).</a:t>
            </a:r>
            <a:endParaRPr lang="en-US" dirty="0"/>
          </a:p>
        </p:txBody>
      </p:sp>
      <p:pic>
        <p:nvPicPr>
          <p:cNvPr id="2056" name="Picture 8" descr="https://www.vle.lt/uploads/_CGSmartImage/117682_4-816986dc67854c21b73a123ed5e72b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2723" y="4204218"/>
            <a:ext cx="3802362" cy="258925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4014100" y="2715822"/>
            <a:ext cx="6568072" cy="769441"/>
          </a:xfrm>
          <a:prstGeom prst="rect">
            <a:avLst/>
          </a:prstGeom>
        </p:spPr>
        <p:txBody>
          <a:bodyPr wrap="square">
            <a:spAutoFit/>
          </a:bodyPr>
          <a:lstStyle/>
          <a:p>
            <a:r>
              <a:rPr lang="en-US" sz="2200" b="1" i="0" dirty="0" smtClean="0">
                <a:effectLst/>
                <a:latin typeface="Palemonas"/>
              </a:rPr>
              <a:t>Money in the Grand Duchy of Lithuania (13th century - 1795)</a:t>
            </a:r>
            <a:endParaRPr lang="lt-LT" sz="2200" b="1" i="0" dirty="0">
              <a:effectLst/>
              <a:latin typeface="Palemonas"/>
            </a:endParaRPr>
          </a:p>
        </p:txBody>
      </p:sp>
      <p:sp>
        <p:nvSpPr>
          <p:cNvPr id="13" name="Прямоугольник 12"/>
          <p:cNvSpPr/>
          <p:nvPr/>
        </p:nvSpPr>
        <p:spPr>
          <a:xfrm>
            <a:off x="1248062" y="191488"/>
            <a:ext cx="4459426" cy="430887"/>
          </a:xfrm>
          <a:prstGeom prst="rect">
            <a:avLst/>
          </a:prstGeom>
        </p:spPr>
        <p:txBody>
          <a:bodyPr wrap="none">
            <a:spAutoFit/>
          </a:bodyPr>
          <a:lstStyle/>
          <a:p>
            <a:r>
              <a:rPr lang="en-US" sz="2200" b="1" dirty="0" smtClean="0"/>
              <a:t>The oldest money found in Lithuania</a:t>
            </a:r>
            <a:endParaRPr lang="en-US" sz="2200" b="1" dirty="0"/>
          </a:p>
        </p:txBody>
      </p:sp>
      <p:sp>
        <p:nvSpPr>
          <p:cNvPr id="14" name="Прямоугольник 13"/>
          <p:cNvSpPr/>
          <p:nvPr/>
        </p:nvSpPr>
        <p:spPr>
          <a:xfrm>
            <a:off x="182880" y="3936445"/>
            <a:ext cx="6375904" cy="2308324"/>
          </a:xfrm>
          <a:prstGeom prst="rect">
            <a:avLst/>
          </a:prstGeom>
        </p:spPr>
        <p:txBody>
          <a:bodyPr wrap="square">
            <a:spAutoFit/>
          </a:bodyPr>
          <a:lstStyle/>
          <a:p>
            <a:r>
              <a:rPr lang="en-US" dirty="0" smtClean="0"/>
              <a:t>In the second half of the 20th century, the first Lithuanian coins were issued. According to the latest data, the earliest (after 1362) regional coins of Prince Vladimir </a:t>
            </a:r>
            <a:r>
              <a:rPr lang="en-US" dirty="0" err="1" smtClean="0"/>
              <a:t>Algirdaitis</a:t>
            </a:r>
            <a:r>
              <a:rPr lang="en-US" dirty="0" smtClean="0"/>
              <a:t> were minted in the Grand Duchy of Lithuania in the XIV century. At the end of the 19th century, small coins, the so-called denarii, were minted by the Grand Dukes of Lithuania </a:t>
            </a:r>
            <a:r>
              <a:rPr lang="en-US" dirty="0" err="1" smtClean="0"/>
              <a:t>Algirdas</a:t>
            </a:r>
            <a:r>
              <a:rPr lang="en-US" dirty="0" smtClean="0"/>
              <a:t>, </a:t>
            </a:r>
            <a:r>
              <a:rPr lang="en-US" dirty="0" err="1" smtClean="0"/>
              <a:t>Kestutis</a:t>
            </a:r>
            <a:r>
              <a:rPr lang="en-US" dirty="0" smtClean="0"/>
              <a:t>, </a:t>
            </a:r>
            <a:r>
              <a:rPr lang="en-US" dirty="0" err="1" smtClean="0"/>
              <a:t>Jagaila</a:t>
            </a:r>
            <a:r>
              <a:rPr lang="en-US" dirty="0" smtClean="0"/>
              <a:t> and the </a:t>
            </a:r>
            <a:r>
              <a:rPr lang="en-US" dirty="0" err="1" smtClean="0"/>
              <a:t>Jagellonian</a:t>
            </a:r>
            <a:r>
              <a:rPr lang="en-US" dirty="0" smtClean="0"/>
              <a:t> vassals of </a:t>
            </a:r>
            <a:r>
              <a:rPr lang="en-US" dirty="0" err="1" smtClean="0"/>
              <a:t>Skirgaila</a:t>
            </a:r>
            <a:r>
              <a:rPr lang="en-US" dirty="0" smtClean="0"/>
              <a:t> in Vilnius, </a:t>
            </a:r>
            <a:r>
              <a:rPr lang="en-US" dirty="0" err="1" smtClean="0"/>
              <a:t>Karibut</a:t>
            </a:r>
            <a:r>
              <a:rPr lang="en-US" dirty="0" smtClean="0"/>
              <a:t> in Northern Novgorod.</a:t>
            </a:r>
            <a:endParaRPr lang="en-US" dirty="0"/>
          </a:p>
        </p:txBody>
      </p:sp>
      <p:pic>
        <p:nvPicPr>
          <p:cNvPr id="2073" name="Picture 25" descr="SIMBOLIAI LIETUVOS DIDÅ½IOSIOS KUNIGAIKÅ TYSTÄS MONETO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260" y="4373076"/>
            <a:ext cx="2074524" cy="237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37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2515" y="4467485"/>
            <a:ext cx="3742414" cy="1477328"/>
          </a:xfrm>
          <a:prstGeom prst="rect">
            <a:avLst/>
          </a:prstGeom>
        </p:spPr>
        <p:txBody>
          <a:bodyPr wrap="square">
            <a:spAutoFit/>
          </a:bodyPr>
          <a:lstStyle/>
          <a:p>
            <a:r>
              <a:rPr lang="en-US" dirty="0" smtClean="0"/>
              <a:t/>
            </a:r>
            <a:br>
              <a:rPr lang="en-US" dirty="0" smtClean="0"/>
            </a:br>
            <a:r>
              <a:rPr lang="en-US" i="0" dirty="0" smtClean="0">
                <a:solidFill>
                  <a:srgbClr val="202124"/>
                </a:solidFill>
                <a:effectLst/>
                <a:latin typeface="arial" panose="020B0604020202020204" pitchFamily="34" charset="0"/>
              </a:rPr>
              <a:t>In 1547 the first Lithuanian gold ducat coin was minted, in 1562 the largest gold coin was 10 florins (Portugal).</a:t>
            </a:r>
            <a:endParaRPr lang="en-US" dirty="0"/>
          </a:p>
        </p:txBody>
      </p:sp>
      <p:sp>
        <p:nvSpPr>
          <p:cNvPr id="3" name="Прямоугольник 2"/>
          <p:cNvSpPr/>
          <p:nvPr/>
        </p:nvSpPr>
        <p:spPr>
          <a:xfrm>
            <a:off x="304800" y="563203"/>
            <a:ext cx="8547711" cy="1200329"/>
          </a:xfrm>
          <a:prstGeom prst="rect">
            <a:avLst/>
          </a:prstGeom>
        </p:spPr>
        <p:txBody>
          <a:bodyPr wrap="square">
            <a:spAutoFit/>
          </a:bodyPr>
          <a:lstStyle/>
          <a:p>
            <a:r>
              <a:rPr lang="en-US" dirty="0" smtClean="0"/>
              <a:t>1580 The Grand Duke of Lithuania </a:t>
            </a:r>
            <a:r>
              <a:rPr lang="en-US" dirty="0" err="1" smtClean="0"/>
              <a:t>Steponas</a:t>
            </a:r>
            <a:r>
              <a:rPr lang="en-US" dirty="0" smtClean="0"/>
              <a:t> </a:t>
            </a:r>
            <a:r>
              <a:rPr lang="en-US" dirty="0" err="1" smtClean="0"/>
              <a:t>Batoras</a:t>
            </a:r>
            <a:r>
              <a:rPr lang="en-US" dirty="0" smtClean="0"/>
              <a:t> (reigned 1576-1586) carried out a monetary reform of the Grand Duchy of Lithuania, uniting the norms of the minting of Lithuania and Poland. The largest number of coins was minted during the reign of the Grand Duke of Lithuania </a:t>
            </a:r>
            <a:r>
              <a:rPr lang="en-US" dirty="0" err="1" smtClean="0"/>
              <a:t>Zigmantas</a:t>
            </a:r>
            <a:r>
              <a:rPr lang="en-US" dirty="0" smtClean="0"/>
              <a:t> </a:t>
            </a:r>
            <a:r>
              <a:rPr lang="en-US" dirty="0" err="1" smtClean="0"/>
              <a:t>Vaz</a:t>
            </a:r>
            <a:r>
              <a:rPr lang="en-US" dirty="0" smtClean="0"/>
              <a:t> (1588-1632).</a:t>
            </a:r>
            <a:endParaRPr lang="en-US" dirty="0"/>
          </a:p>
        </p:txBody>
      </p:sp>
      <p:pic>
        <p:nvPicPr>
          <p:cNvPr id="3074" name="Picture 2" descr="https://www.vle.lt/uploads/_CGSmartImage/117682_10-958381a8293eac4f87fb719ff45f68d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7165" y="4447709"/>
            <a:ext cx="3564835" cy="24275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vle.lt/uploads/_CGSmartImage/117682_11-546383bc034b3802fc223fb107f4d87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2899" y="1885505"/>
            <a:ext cx="3763858" cy="25622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https://www.vle.lt/uploads/_CGSmartImage/117682_7-52d9f40caabc5c8979a5ea182f5df5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7235" y="4526543"/>
            <a:ext cx="3698500" cy="234696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04800" y="1806671"/>
            <a:ext cx="6223911" cy="1200329"/>
          </a:xfrm>
          <a:prstGeom prst="rect">
            <a:avLst/>
          </a:prstGeom>
        </p:spPr>
        <p:txBody>
          <a:bodyPr wrap="square">
            <a:spAutoFit/>
          </a:bodyPr>
          <a:lstStyle/>
          <a:p>
            <a:r>
              <a:rPr lang="en-US" dirty="0" smtClean="0"/>
              <a:t>Probably the greatest variety of Lithuanian coins was minted by the Grand Duke of Lithuania </a:t>
            </a:r>
            <a:r>
              <a:rPr lang="en-US" dirty="0" err="1" smtClean="0"/>
              <a:t>Vytautas</a:t>
            </a:r>
            <a:r>
              <a:rPr lang="en-US" dirty="0" smtClean="0"/>
              <a:t>, who was the first to use Latin inscriptions on coins, i.e. denote the denomination of the coin with the Roman numeral II (denarius).</a:t>
            </a:r>
            <a:endParaRPr lang="en-US" dirty="0"/>
          </a:p>
        </p:txBody>
      </p:sp>
      <p:pic>
        <p:nvPicPr>
          <p:cNvPr id="10" name="Picture 16" descr="https://www.vle.lt/uploads/_CGSmartImage/117682_8-46017ff02c9aee0dc42941a273f34e3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2644" y="4409419"/>
            <a:ext cx="3539556" cy="24102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www.vle.lt/uploads/_CGSmartImage/117682_5-7ecea85eca5dc5377b1cf33dd9e6bb6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9040" y="20509"/>
            <a:ext cx="3519965" cy="2285716"/>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04800" y="3413453"/>
            <a:ext cx="6096000" cy="1200329"/>
          </a:xfrm>
          <a:prstGeom prst="rect">
            <a:avLst/>
          </a:prstGeom>
        </p:spPr>
        <p:txBody>
          <a:bodyPr>
            <a:spAutoFit/>
          </a:bodyPr>
          <a:lstStyle/>
          <a:p>
            <a:r>
              <a:rPr lang="en-US" dirty="0" smtClean="0"/>
              <a:t>1545 Sigismund August opens a new modern mint in Vilnius (</a:t>
            </a:r>
            <a:r>
              <a:rPr lang="en-US" dirty="0" err="1" smtClean="0"/>
              <a:t>Vokieciu</a:t>
            </a:r>
            <a:r>
              <a:rPr lang="en-US" dirty="0" smtClean="0"/>
              <a:t> Street). During his reign, a wide variety of Lithuanian coins were minted, the designs of which were characterized by artistry due to the influence of the Renaissance.</a:t>
            </a:r>
            <a:endParaRPr lang="en-US" dirty="0"/>
          </a:p>
        </p:txBody>
      </p:sp>
      <p:pic>
        <p:nvPicPr>
          <p:cNvPr id="3083" name="Picture 11" descr="https://www.vle.lt/uploads/_CGSmartImage/117682_9-768c601bf7ec0ed022baf6e68a7fe95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43704" y="2402617"/>
            <a:ext cx="3033304" cy="206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275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78967" y="189999"/>
            <a:ext cx="4097597" cy="430887"/>
          </a:xfrm>
          <a:prstGeom prst="rect">
            <a:avLst/>
          </a:prstGeom>
        </p:spPr>
        <p:txBody>
          <a:bodyPr wrap="none">
            <a:spAutoFit/>
          </a:bodyPr>
          <a:lstStyle/>
          <a:p>
            <a:r>
              <a:rPr lang="en-US" sz="2200" b="1" i="0" dirty="0" smtClean="0">
                <a:effectLst/>
                <a:latin typeface="Palemonas"/>
              </a:rPr>
              <a:t>Lithuanian money 1795–1918</a:t>
            </a:r>
            <a:endParaRPr lang="en-US" sz="2200" b="1" i="0" dirty="0">
              <a:effectLst/>
              <a:latin typeface="Palemonas"/>
            </a:endParaRPr>
          </a:p>
        </p:txBody>
      </p:sp>
      <p:sp>
        <p:nvSpPr>
          <p:cNvPr id="5" name="Прямоугольник 4"/>
          <p:cNvSpPr/>
          <p:nvPr/>
        </p:nvSpPr>
        <p:spPr>
          <a:xfrm>
            <a:off x="254181" y="828275"/>
            <a:ext cx="7148483" cy="3139321"/>
          </a:xfrm>
          <a:prstGeom prst="rect">
            <a:avLst/>
          </a:prstGeom>
        </p:spPr>
        <p:txBody>
          <a:bodyPr wrap="square">
            <a:spAutoFit/>
          </a:bodyPr>
          <a:lstStyle/>
          <a:p>
            <a:r>
              <a:rPr lang="en-US" dirty="0"/>
              <a:t>After the annexation of Lithuania to the Russian Empire, Russian money was introduced in rubles. In 1825, Tsar Nicholas I forbade Lithuanians to pay with old money</a:t>
            </a:r>
            <a:r>
              <a:rPr lang="en-US" dirty="0" smtClean="0"/>
              <a:t>.</a:t>
            </a:r>
            <a:r>
              <a:rPr lang="lt-LT" dirty="0"/>
              <a:t> </a:t>
            </a:r>
            <a:r>
              <a:rPr lang="en-US" dirty="0"/>
              <a:t>Lithuania, together with the </a:t>
            </a:r>
            <a:r>
              <a:rPr lang="en-US" dirty="0" smtClean="0"/>
              <a:t>Russian Empire, experienced </a:t>
            </a:r>
            <a:r>
              <a:rPr lang="en-US" dirty="0"/>
              <a:t>inflation that lasted for about 100 years</a:t>
            </a:r>
            <a:r>
              <a:rPr lang="en-US" dirty="0" smtClean="0"/>
              <a:t>.</a:t>
            </a:r>
            <a:r>
              <a:rPr lang="en-US" dirty="0"/>
              <a:t> The value of money stabilized with the introduction of the gold coin standard only during the monetary reform of 1895-97. At the end of 1915, after the German occupation of Lithuania, brands began to circulate along with rubles. The circulation of foreign currency economically linked Lithuania with Germany and contributed to the redistribution of the country's national income in favor of </a:t>
            </a:r>
            <a:r>
              <a:rPr lang="en-US" dirty="0" err="1"/>
              <a:t>Germany.The</a:t>
            </a:r>
            <a:r>
              <a:rPr lang="en-US" dirty="0"/>
              <a:t> goal was to collect gold from the Lithuanian population</a:t>
            </a:r>
            <a:r>
              <a:rPr lang="lt-LT" dirty="0" smtClean="0"/>
              <a:t>.</a:t>
            </a:r>
            <a:endParaRPr lang="en-US" dirty="0"/>
          </a:p>
        </p:txBody>
      </p:sp>
      <p:sp>
        <p:nvSpPr>
          <p:cNvPr id="6" name="Прямоугольник 5"/>
          <p:cNvSpPr/>
          <p:nvPr/>
        </p:nvSpPr>
        <p:spPr>
          <a:xfrm>
            <a:off x="5867802" y="4424500"/>
            <a:ext cx="6096000" cy="369332"/>
          </a:xfrm>
          <a:prstGeom prst="rect">
            <a:avLst/>
          </a:prstGeom>
        </p:spPr>
        <p:txBody>
          <a:bodyPr>
            <a:spAutoFit/>
          </a:bodyPr>
          <a:lstStyle/>
          <a:p>
            <a:endParaRPr lang="en-US" dirty="0"/>
          </a:p>
        </p:txBody>
      </p:sp>
      <p:sp>
        <p:nvSpPr>
          <p:cNvPr id="11" name="Прямоугольник 10"/>
          <p:cNvSpPr/>
          <p:nvPr/>
        </p:nvSpPr>
        <p:spPr>
          <a:xfrm>
            <a:off x="254181" y="4174985"/>
            <a:ext cx="6965603" cy="2031325"/>
          </a:xfrm>
          <a:prstGeom prst="rect">
            <a:avLst/>
          </a:prstGeom>
        </p:spPr>
        <p:txBody>
          <a:bodyPr wrap="square">
            <a:spAutoFit/>
          </a:bodyPr>
          <a:lstStyle/>
          <a:p>
            <a:r>
              <a:rPr lang="en-US" dirty="0"/>
              <a:t>During the struggle for independence, with the formation of the borders of the Lithuanian state, in its various parts (the army of </a:t>
            </a:r>
            <a:r>
              <a:rPr lang="en-US" dirty="0" err="1"/>
              <a:t>Bermont</a:t>
            </a:r>
            <a:r>
              <a:rPr lang="en-US" dirty="0"/>
              <a:t>, Latvia, Poland, Russia, Klaipeda, , etc.), about twelve different types of money circulated. Currency chaos, depreciation and a variety of exchange rates have caused losses to people,  and </a:t>
            </a:r>
            <a:r>
              <a:rPr lang="en-US" dirty="0" err="1"/>
              <a:t>thats</a:t>
            </a:r>
            <a:r>
              <a:rPr lang="en-US" dirty="0"/>
              <a:t> all impeded economic recovery. The variety of money persisted until early 1921.</a:t>
            </a:r>
          </a:p>
          <a:p>
            <a:endParaRPr lang="en-US" dirty="0"/>
          </a:p>
        </p:txBody>
      </p:sp>
      <p:pic>
        <p:nvPicPr>
          <p:cNvPr id="1029" name="Picture 5" descr="https://www.vle.lt/tmp/vle-images/117682_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212" y="907787"/>
            <a:ext cx="3996986" cy="511750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975886" y="428165"/>
            <a:ext cx="3448765" cy="400110"/>
          </a:xfrm>
          <a:prstGeom prst="rect">
            <a:avLst/>
          </a:prstGeom>
        </p:spPr>
        <p:txBody>
          <a:bodyPr wrap="none">
            <a:spAutoFit/>
          </a:bodyPr>
          <a:lstStyle/>
          <a:p>
            <a:r>
              <a:rPr lang="en-US" sz="2000" b="1" dirty="0"/>
              <a:t>1000 </a:t>
            </a:r>
            <a:r>
              <a:rPr lang="en-US" sz="2000" b="1" dirty="0" err="1"/>
              <a:t>ostmark</a:t>
            </a:r>
            <a:r>
              <a:rPr lang="en-US" sz="2000" b="1" dirty="0"/>
              <a:t> banknote (1918)</a:t>
            </a:r>
          </a:p>
        </p:txBody>
      </p:sp>
    </p:spTree>
    <p:extLst>
      <p:ext uri="{BB962C8B-B14F-4D97-AF65-F5344CB8AC3E}">
        <p14:creationId xmlns:p14="http://schemas.microsoft.com/office/powerpoint/2010/main" val="41684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75646" y="1720860"/>
            <a:ext cx="7015700" cy="1754326"/>
          </a:xfrm>
          <a:prstGeom prst="rect">
            <a:avLst/>
          </a:prstGeom>
        </p:spPr>
        <p:txBody>
          <a:bodyPr wrap="square">
            <a:spAutoFit/>
          </a:bodyPr>
          <a:lstStyle/>
          <a:p>
            <a:r>
              <a:rPr lang="en-US" dirty="0" smtClean="0"/>
              <a:t>The exchange rate of the </a:t>
            </a:r>
            <a:r>
              <a:rPr lang="en-US" dirty="0" err="1" smtClean="0"/>
              <a:t>litas</a:t>
            </a:r>
            <a:r>
              <a:rPr lang="en-US" dirty="0" smtClean="0"/>
              <a:t> was immediately stabilized, but prices rose and the depreciation of the </a:t>
            </a:r>
            <a:r>
              <a:rPr lang="en-US" dirty="0" err="1" smtClean="0"/>
              <a:t>litas</a:t>
            </a:r>
            <a:r>
              <a:rPr lang="en-US" dirty="0" smtClean="0"/>
              <a:t> continued until 1925. The introduction of the </a:t>
            </a:r>
            <a:r>
              <a:rPr lang="en-US" dirty="0" err="1" smtClean="0"/>
              <a:t>litas</a:t>
            </a:r>
            <a:r>
              <a:rPr lang="en-US" dirty="0" smtClean="0"/>
              <a:t> put an end to the monetary union with Germany, eliminated the influence of its economy on Lithuanian money.</a:t>
            </a:r>
            <a:r>
              <a:rPr lang="en-US" dirty="0"/>
              <a:t> Lit was equated to 0.150462 g of gold. Maintaining the stability of the </a:t>
            </a:r>
            <a:r>
              <a:rPr lang="en-US" dirty="0" err="1"/>
              <a:t>litas</a:t>
            </a:r>
            <a:r>
              <a:rPr lang="en-US" dirty="0"/>
              <a:t> was a priority task of the government of the Bank of Lithuania</a:t>
            </a:r>
            <a:r>
              <a:rPr lang="en-US" dirty="0" smtClean="0"/>
              <a:t>.</a:t>
            </a:r>
            <a:endParaRPr lang="en-US" dirty="0"/>
          </a:p>
        </p:txBody>
      </p:sp>
      <p:sp>
        <p:nvSpPr>
          <p:cNvPr id="2" name="Прямоугольник 1"/>
          <p:cNvSpPr/>
          <p:nvPr/>
        </p:nvSpPr>
        <p:spPr>
          <a:xfrm>
            <a:off x="275645" y="740530"/>
            <a:ext cx="6864625" cy="923330"/>
          </a:xfrm>
          <a:prstGeom prst="rect">
            <a:avLst/>
          </a:prstGeom>
        </p:spPr>
        <p:txBody>
          <a:bodyPr wrap="square">
            <a:spAutoFit/>
          </a:bodyPr>
          <a:lstStyle/>
          <a:p>
            <a:r>
              <a:rPr lang="en-US" dirty="0"/>
              <a:t>P</a:t>
            </a:r>
            <a:r>
              <a:rPr lang="en-US" dirty="0" smtClean="0"/>
              <a:t>reparations began for the immediate introduction into circulation of the </a:t>
            </a:r>
            <a:r>
              <a:rPr lang="en-US" dirty="0" err="1" smtClean="0"/>
              <a:t>litas</a:t>
            </a:r>
            <a:r>
              <a:rPr lang="en-US" dirty="0" smtClean="0"/>
              <a:t> and one hundredth of a cent of its own currency, which were put into circulation on October 2, 1922.</a:t>
            </a:r>
            <a:endParaRPr lang="en-US" dirty="0"/>
          </a:p>
        </p:txBody>
      </p:sp>
      <p:sp>
        <p:nvSpPr>
          <p:cNvPr id="10" name="Прямоугольник 9"/>
          <p:cNvSpPr/>
          <p:nvPr/>
        </p:nvSpPr>
        <p:spPr>
          <a:xfrm>
            <a:off x="275646" y="3755005"/>
            <a:ext cx="6920284" cy="1477328"/>
          </a:xfrm>
          <a:prstGeom prst="rect">
            <a:avLst/>
          </a:prstGeom>
        </p:spPr>
        <p:txBody>
          <a:bodyPr wrap="square">
            <a:spAutoFit/>
          </a:bodyPr>
          <a:lstStyle/>
          <a:p>
            <a:r>
              <a:rPr lang="en-US" dirty="0" smtClean="0"/>
              <a:t>After </a:t>
            </a:r>
            <a:r>
              <a:rPr lang="en-US" dirty="0"/>
              <a:t>the beginning of the occupation of the USSR on October 25, 1940, the Soviet ruble was introduced along with the </a:t>
            </a:r>
            <a:r>
              <a:rPr lang="en-US" dirty="0" err="1"/>
              <a:t>litas</a:t>
            </a:r>
            <a:r>
              <a:rPr lang="en-US" dirty="0"/>
              <a:t>. The </a:t>
            </a:r>
            <a:r>
              <a:rPr lang="en-US" dirty="0" err="1"/>
              <a:t>litas</a:t>
            </a:r>
            <a:r>
              <a:rPr lang="en-US" dirty="0"/>
              <a:t> were not issued into circulation and were not exchanged for rubles, residents could buy goods and pay taxes for their </a:t>
            </a:r>
            <a:r>
              <a:rPr lang="en-US" dirty="0" err="1"/>
              <a:t>litas</a:t>
            </a:r>
            <a:r>
              <a:rPr lang="en-US" dirty="0"/>
              <a:t>. Until March 25, 1941, Soviet rubles were circulated together with </a:t>
            </a:r>
            <a:r>
              <a:rPr lang="en-US" dirty="0" err="1"/>
              <a:t>litas</a:t>
            </a:r>
            <a:r>
              <a:rPr lang="en-US" dirty="0"/>
              <a:t> in a 0.9: 1 ratio.</a:t>
            </a:r>
          </a:p>
        </p:txBody>
      </p:sp>
      <p:sp>
        <p:nvSpPr>
          <p:cNvPr id="11" name="Прямоугольник 10"/>
          <p:cNvSpPr/>
          <p:nvPr/>
        </p:nvSpPr>
        <p:spPr>
          <a:xfrm>
            <a:off x="275645" y="5509331"/>
            <a:ext cx="6204667" cy="1200329"/>
          </a:xfrm>
          <a:prstGeom prst="rect">
            <a:avLst/>
          </a:prstGeom>
        </p:spPr>
        <p:txBody>
          <a:bodyPr wrap="square">
            <a:spAutoFit/>
          </a:bodyPr>
          <a:lstStyle/>
          <a:p>
            <a:r>
              <a:rPr lang="en-US" dirty="0"/>
              <a:t>On March 25, 1941, a secret decree prohibited payments in </a:t>
            </a:r>
            <a:r>
              <a:rPr lang="en-US" dirty="0" err="1"/>
              <a:t>litas</a:t>
            </a:r>
            <a:r>
              <a:rPr lang="en-US" dirty="0"/>
              <a:t>, and the Soviet ruble was the only legal tender. </a:t>
            </a:r>
            <a:r>
              <a:rPr lang="en-US" dirty="0" err="1"/>
              <a:t>Litas</a:t>
            </a:r>
            <a:r>
              <a:rPr lang="en-US" dirty="0"/>
              <a:t> banknotes were burned, silver coins were taken to Moscow and melted down.</a:t>
            </a:r>
          </a:p>
        </p:txBody>
      </p:sp>
      <p:sp>
        <p:nvSpPr>
          <p:cNvPr id="16" name="Прямоугольник 15"/>
          <p:cNvSpPr/>
          <p:nvPr/>
        </p:nvSpPr>
        <p:spPr>
          <a:xfrm>
            <a:off x="2388879" y="101777"/>
            <a:ext cx="7537000" cy="430887"/>
          </a:xfrm>
          <a:prstGeom prst="rect">
            <a:avLst/>
          </a:prstGeom>
        </p:spPr>
        <p:txBody>
          <a:bodyPr wrap="none">
            <a:spAutoFit/>
          </a:bodyPr>
          <a:lstStyle/>
          <a:p>
            <a:r>
              <a:rPr lang="en-US" sz="2200" b="1" dirty="0"/>
              <a:t>Money during the years of occupation in Lithuania (1940-1990)</a:t>
            </a:r>
          </a:p>
        </p:txBody>
      </p:sp>
      <p:pic>
        <p:nvPicPr>
          <p:cNvPr id="2054" name="Picture 6" descr="https://www.vle.lt/tmp/vle-images/117682_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5930" y="645548"/>
            <a:ext cx="4377018" cy="41642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w.vle.lt/uploads/_CGSmartImage/117682_18-9d98f610293fa048daf5149a8ae3abd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7291" y="4762901"/>
            <a:ext cx="3068914" cy="208980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www.vle.lt/uploads/_CGSmartImage/117682_15-1379f0e59203fc49266d9f04d935606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8435" y="4764666"/>
            <a:ext cx="3073565" cy="209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763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01510" y="275170"/>
            <a:ext cx="6096000" cy="430887"/>
          </a:xfrm>
          <a:prstGeom prst="rect">
            <a:avLst/>
          </a:prstGeom>
        </p:spPr>
        <p:txBody>
          <a:bodyPr>
            <a:spAutoFit/>
          </a:bodyPr>
          <a:lstStyle/>
          <a:p>
            <a:r>
              <a:rPr lang="en-US" sz="2200" b="1" dirty="0" smtClean="0"/>
              <a:t>Lithuanian </a:t>
            </a:r>
            <a:r>
              <a:rPr lang="en-US" sz="2200" b="1" dirty="0"/>
              <a:t>money after independence (after 1990)</a:t>
            </a:r>
          </a:p>
        </p:txBody>
      </p:sp>
      <p:sp>
        <p:nvSpPr>
          <p:cNvPr id="3" name="Прямоугольник 2"/>
          <p:cNvSpPr/>
          <p:nvPr/>
        </p:nvSpPr>
        <p:spPr>
          <a:xfrm>
            <a:off x="296849" y="903540"/>
            <a:ext cx="7948654" cy="1477328"/>
          </a:xfrm>
          <a:prstGeom prst="rect">
            <a:avLst/>
          </a:prstGeom>
        </p:spPr>
        <p:txBody>
          <a:bodyPr wrap="square">
            <a:spAutoFit/>
          </a:bodyPr>
          <a:lstStyle/>
          <a:p>
            <a:r>
              <a:rPr lang="en-US" dirty="0"/>
              <a:t>In 1989, preparations began for the introduction of their own money (a bill on the Bank of Lithuania was prepared, draft banknotes and coins were developed, an agreement on printing banknotes in </a:t>
            </a:r>
            <a:r>
              <a:rPr lang="en-US" dirty="0" err="1"/>
              <a:t>litas</a:t>
            </a:r>
            <a:r>
              <a:rPr lang="en-US" dirty="0"/>
              <a:t> was signed with the American company Banknote Corporation). At the end of 1990, the Lithuanian Mint was founded (started work in 1992).</a:t>
            </a:r>
          </a:p>
        </p:txBody>
      </p:sp>
      <p:sp>
        <p:nvSpPr>
          <p:cNvPr id="4" name="Прямоугольник 3"/>
          <p:cNvSpPr/>
          <p:nvPr/>
        </p:nvSpPr>
        <p:spPr>
          <a:xfrm>
            <a:off x="296849" y="2578351"/>
            <a:ext cx="8107680" cy="646331"/>
          </a:xfrm>
          <a:prstGeom prst="rect">
            <a:avLst/>
          </a:prstGeom>
        </p:spPr>
        <p:txBody>
          <a:bodyPr wrap="square">
            <a:spAutoFit/>
          </a:bodyPr>
          <a:lstStyle/>
          <a:p>
            <a:r>
              <a:rPr lang="en-US" dirty="0"/>
              <a:t>When in the spring of 1992 there was a shortage of rubles (net) to pay wages, pensions and scholarships, general vouchers began to be used for this purpose.</a:t>
            </a:r>
          </a:p>
        </p:txBody>
      </p:sp>
      <p:sp>
        <p:nvSpPr>
          <p:cNvPr id="6" name="Прямоугольник 5"/>
          <p:cNvSpPr/>
          <p:nvPr/>
        </p:nvSpPr>
        <p:spPr>
          <a:xfrm>
            <a:off x="296849" y="3475221"/>
            <a:ext cx="7646504" cy="1477328"/>
          </a:xfrm>
          <a:prstGeom prst="rect">
            <a:avLst/>
          </a:prstGeom>
        </p:spPr>
        <p:txBody>
          <a:bodyPr wrap="square">
            <a:spAutoFit/>
          </a:bodyPr>
          <a:lstStyle/>
          <a:p>
            <a:r>
              <a:rPr lang="en-US" dirty="0"/>
              <a:t>On September 24, 1992, rubles were withdrawn from circulation by exchanging them for vouchers in a 1: 1 ratio. In this ratio, deposits, funds of companies, organizations and institutions in bank accounts were rewritten. The created national monetary system allowed Lithuania to regulate money circulation and protect the market from the ruble.</a:t>
            </a:r>
          </a:p>
        </p:txBody>
      </p:sp>
      <p:sp>
        <p:nvSpPr>
          <p:cNvPr id="7" name="Прямоугольник 6"/>
          <p:cNvSpPr/>
          <p:nvPr/>
        </p:nvSpPr>
        <p:spPr>
          <a:xfrm>
            <a:off x="296849" y="5229547"/>
            <a:ext cx="7789628" cy="1200329"/>
          </a:xfrm>
          <a:prstGeom prst="rect">
            <a:avLst/>
          </a:prstGeom>
        </p:spPr>
        <p:txBody>
          <a:bodyPr wrap="square">
            <a:spAutoFit/>
          </a:bodyPr>
          <a:lstStyle/>
          <a:p>
            <a:r>
              <a:rPr lang="en-US" dirty="0" smtClean="0"/>
              <a:t>On </a:t>
            </a:r>
            <a:r>
              <a:rPr lang="en-US" dirty="0"/>
              <a:t>June 25, 1993, from 1994 to 2014, a currency board operated in Lithuania, which ensured a fixed exchange rate of the </a:t>
            </a:r>
            <a:r>
              <a:rPr lang="en-US" dirty="0" err="1"/>
              <a:t>litas</a:t>
            </a:r>
            <a:r>
              <a:rPr lang="en-US" dirty="0"/>
              <a:t> in relation to use: the circulation of the </a:t>
            </a:r>
            <a:r>
              <a:rPr lang="en-US" dirty="0" err="1"/>
              <a:t>litas</a:t>
            </a:r>
            <a:r>
              <a:rPr lang="en-US" dirty="0"/>
              <a:t> was pegged to the US dollar (4: 1 ratio), and in 2002 it was pegged to the euro. (Ratio 3.4528: 1).</a:t>
            </a:r>
            <a:endParaRPr lang="en-US" dirty="0"/>
          </a:p>
        </p:txBody>
      </p:sp>
      <p:pic>
        <p:nvPicPr>
          <p:cNvPr id="3079" name="Picture 7" descr="Vaizdas:50 litai (1998).jpg â Vikipedi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4307" y="867212"/>
            <a:ext cx="3745064" cy="2922693"/>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File:20 litai (2001).jpg - Wikimedia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6477" y="3951060"/>
            <a:ext cx="3800724" cy="2906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8856" y="1542103"/>
            <a:ext cx="6096000" cy="2431435"/>
          </a:xfrm>
          <a:prstGeom prst="rect">
            <a:avLst/>
          </a:prstGeom>
        </p:spPr>
        <p:txBody>
          <a:bodyPr>
            <a:spAutoFit/>
          </a:bodyPr>
          <a:lstStyle/>
          <a:p>
            <a:r>
              <a:rPr lang="en-US" sz="1900" dirty="0"/>
              <a:t>2015 1 January In Lithuania, instead of the national currency, the </a:t>
            </a:r>
            <a:r>
              <a:rPr lang="en-US" sz="1900" dirty="0" err="1"/>
              <a:t>litas</a:t>
            </a:r>
            <a:r>
              <a:rPr lang="en-US" sz="1900" dirty="0"/>
              <a:t>, a single European currency, the euro, is introduced. Lithuanian banknotes and coins were exchanged for euros at the same constant exchange rate and withdrawn from circulation on January 15, 2015</a:t>
            </a:r>
            <a:r>
              <a:rPr lang="en-US" sz="1900" dirty="0" smtClean="0"/>
              <a:t>.</a:t>
            </a:r>
          </a:p>
          <a:p>
            <a:endParaRPr lang="en-US" sz="1900" dirty="0" smtClean="0"/>
          </a:p>
          <a:p>
            <a:r>
              <a:rPr lang="en-US" sz="1900" dirty="0"/>
              <a:t>A</a:t>
            </a:r>
            <a:r>
              <a:rPr lang="en-US" sz="1900" dirty="0" smtClean="0"/>
              <a:t>nd </a:t>
            </a:r>
            <a:r>
              <a:rPr lang="en-US" sz="1900" dirty="0"/>
              <a:t>to this day, the euro is used in Lithuania</a:t>
            </a:r>
          </a:p>
          <a:p>
            <a:endParaRPr lang="en-US" sz="1900" dirty="0"/>
          </a:p>
        </p:txBody>
      </p:sp>
      <p:pic>
        <p:nvPicPr>
          <p:cNvPr id="4099" name="Picture 3" descr="https://www.vle.lt/uploads/_CGSmartImage/117682_16-9082eff4e29c961a0428ba6e74a8745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4856" y="3330184"/>
            <a:ext cx="4900387" cy="333695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352824" y="397767"/>
            <a:ext cx="4273670" cy="430887"/>
          </a:xfrm>
          <a:prstGeom prst="rect">
            <a:avLst/>
          </a:prstGeom>
        </p:spPr>
        <p:txBody>
          <a:bodyPr wrap="none">
            <a:spAutoFit/>
          </a:bodyPr>
          <a:lstStyle/>
          <a:p>
            <a:r>
              <a:rPr lang="en-US" sz="2200" b="1" dirty="0"/>
              <a:t>L</a:t>
            </a:r>
            <a:r>
              <a:rPr lang="en-US" sz="2200" b="1" dirty="0" smtClean="0"/>
              <a:t>ithuania joins the </a:t>
            </a:r>
            <a:r>
              <a:rPr lang="en-US" sz="2200" b="1" dirty="0" err="1" smtClean="0"/>
              <a:t>european</a:t>
            </a:r>
            <a:r>
              <a:rPr lang="en-US" sz="2200" b="1" dirty="0" smtClean="0"/>
              <a:t> union</a:t>
            </a:r>
            <a:endParaRPr lang="en-US" sz="2200" b="1" dirty="0"/>
          </a:p>
        </p:txBody>
      </p:sp>
      <p:pic>
        <p:nvPicPr>
          <p:cNvPr id="4103" name="Picture 7" descr="20 Euros banknote (First series) - Exchange yours for cash tod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2911" y="1168842"/>
            <a:ext cx="3297895" cy="1744587"/>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100 euro Stock Photo by Â©Paulpaladin 11491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113" y="4041803"/>
            <a:ext cx="4297155" cy="262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48641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1642</TotalTime>
  <Words>1117</Words>
  <Application>Microsoft Office PowerPoint</Application>
  <PresentationFormat>Широкоэкранный</PresentationFormat>
  <Paragraphs>28</Paragraphs>
  <Slides>7</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vt:i4>
      </vt:variant>
    </vt:vector>
  </HeadingPairs>
  <TitlesOfParts>
    <vt:vector size="13" baseType="lpstr">
      <vt:lpstr>Arial</vt:lpstr>
      <vt:lpstr>Arial</vt:lpstr>
      <vt:lpstr>Calibri</vt:lpstr>
      <vt:lpstr>Calibri Light</vt:lpstr>
      <vt:lpstr>Palemonas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27</cp:revision>
  <dcterms:created xsi:type="dcterms:W3CDTF">2021-11-15T17:45:36Z</dcterms:created>
  <dcterms:modified xsi:type="dcterms:W3CDTF">2021-11-18T21:09:34Z</dcterms:modified>
</cp:coreProperties>
</file>