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6970"/>
    <a:srgbClr val="4B575D"/>
    <a:srgbClr val="ED6561"/>
    <a:srgbClr val="323232"/>
    <a:srgbClr val="474747"/>
    <a:srgbClr val="3D3D3D"/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89B647-3222-4F9C-AF9D-09D6180B1175}" v="364" dt="2020-02-06T11:21:05.839"/>
    <p1510:client id="{1CF282D9-BF73-4537-9E91-EEAA880EADA4}" v="118" dt="2020-02-06T10:32:59.817"/>
    <p1510:client id="{4FC8E7F9-664B-496E-AA02-448213E5619B}" v="246" dt="2020-02-06T22:05:34.196"/>
    <p1510:client id="{BDA10695-5C57-4253-BA02-2124E3CCEEBC}" v="2" dt="2020-01-29T14:57:49.6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AD9FC2-9EE6-4EE3-816D-44DF30890C3F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PT"/>
        </a:p>
      </dgm:t>
    </dgm:pt>
    <dgm:pt modelId="{332729A4-E6FD-428F-BFA9-4A91D46D060C}">
      <dgm:prSet phldrT="[Texto]" phldr="0" custT="1"/>
      <dgm:spPr/>
      <dgm:t>
        <a:bodyPr/>
        <a:lstStyle/>
        <a:p>
          <a:r>
            <a:rPr lang="pt-PT" sz="1800" dirty="0">
              <a:latin typeface="Calibri" panose="020F0502020204030204" pitchFamily="34" charset="0"/>
              <a:ea typeface="Dotum" panose="020B0600000101010101" pitchFamily="34" charset="-127"/>
              <a:cs typeface="Calibri" panose="020F0502020204030204" pitchFamily="34" charset="0"/>
            </a:rPr>
            <a:t>To </a:t>
          </a:r>
          <a:r>
            <a:rPr lang="pt-PT" sz="1800" dirty="0" err="1">
              <a:latin typeface="Calibri" panose="020F0502020204030204" pitchFamily="34" charset="0"/>
              <a:ea typeface="Dotum" panose="020B0600000101010101" pitchFamily="34" charset="-127"/>
              <a:cs typeface="Calibri" panose="020F0502020204030204" pitchFamily="34" charset="0"/>
            </a:rPr>
            <a:t>be</a:t>
          </a:r>
          <a:r>
            <a:rPr lang="pt-PT" sz="1800" dirty="0">
              <a:latin typeface="Calibri" panose="020F0502020204030204" pitchFamily="34" charset="0"/>
              <a:ea typeface="Dotum" panose="020B0600000101010101" pitchFamily="34" charset="-127"/>
              <a:cs typeface="Calibri" panose="020F0502020204030204" pitchFamily="34" charset="0"/>
            </a:rPr>
            <a:t> the customer’s</a:t>
          </a:r>
        </a:p>
        <a:p>
          <a:r>
            <a:rPr lang="pt-PT" sz="1800" dirty="0">
              <a:latin typeface="Calibri" panose="020F0502020204030204" pitchFamily="34" charset="0"/>
              <a:ea typeface="Dotum" panose="020B0600000101010101" pitchFamily="34" charset="-127"/>
              <a:cs typeface="Calibri" panose="020F0502020204030204" pitchFamily="34" charset="0"/>
            </a:rPr>
            <a:t> </a:t>
          </a:r>
          <a:r>
            <a:rPr lang="pt-PT" sz="1800" dirty="0" err="1">
              <a:latin typeface="Calibri" panose="020F0502020204030204" pitchFamily="34" charset="0"/>
              <a:ea typeface="Dotum" panose="020B0600000101010101" pitchFamily="34" charset="-127"/>
              <a:cs typeface="Calibri" panose="020F0502020204030204" pitchFamily="34" charset="0"/>
            </a:rPr>
            <a:t>first</a:t>
          </a:r>
          <a:r>
            <a:rPr lang="pt-PT" sz="1800" dirty="0">
              <a:latin typeface="Calibri" panose="020F0502020204030204" pitchFamily="34" charset="0"/>
              <a:ea typeface="Dotum" panose="020B0600000101010101" pitchFamily="34" charset="-127"/>
              <a:cs typeface="Calibri" panose="020F0502020204030204" pitchFamily="34" charset="0"/>
            </a:rPr>
            <a:t> </a:t>
          </a:r>
          <a:r>
            <a:rPr lang="pt-PT" sz="1800" dirty="0" err="1">
              <a:latin typeface="Calibri" panose="020F0502020204030204" pitchFamily="34" charset="0"/>
              <a:ea typeface="Dotum" panose="020B0600000101010101" pitchFamily="34" charset="-127"/>
              <a:cs typeface="Calibri" panose="020F0502020204030204" pitchFamily="34" charset="0"/>
            </a:rPr>
            <a:t>choice</a:t>
          </a:r>
        </a:p>
      </dgm:t>
    </dgm:pt>
    <dgm:pt modelId="{664CD02B-8B6A-479A-8F52-3412BA7C8AA1}" type="parTrans" cxnId="{425617B4-338F-4A36-85CC-7BFC4B05706D}">
      <dgm:prSet/>
      <dgm:spPr/>
      <dgm:t>
        <a:bodyPr/>
        <a:lstStyle/>
        <a:p>
          <a:endParaRPr lang="pt-PT"/>
        </a:p>
      </dgm:t>
    </dgm:pt>
    <dgm:pt modelId="{9062D653-9810-44D7-87FD-4E1DA2312B0B}" type="sibTrans" cxnId="{425617B4-338F-4A36-85CC-7BFC4B05706D}">
      <dgm:prSet/>
      <dgm:spPr/>
      <dgm:t>
        <a:bodyPr/>
        <a:lstStyle/>
        <a:p>
          <a:endParaRPr lang="pt-PT"/>
        </a:p>
      </dgm:t>
    </dgm:pt>
    <dgm:pt modelId="{77CCEA5D-89FC-4A59-8E1E-94BB36762BC4}">
      <dgm:prSet phldrT="[Texto]" phldr="0" custT="1"/>
      <dgm:spPr/>
      <dgm:t>
        <a:bodyPr/>
        <a:lstStyle/>
        <a:p>
          <a:pPr rtl="0"/>
          <a:r>
            <a:rPr lang="pt-PT" sz="1800" dirty="0" err="1">
              <a:latin typeface="Calibri" panose="020F0502020204030204" pitchFamily="34" charset="0"/>
              <a:cs typeface="Calibri" panose="020F0502020204030204" pitchFamily="34" charset="0"/>
            </a:rPr>
            <a:t>Focus</a:t>
          </a:r>
          <a:r>
            <a:rPr lang="pt-PT" sz="1800" dirty="0">
              <a:latin typeface="Calibri" panose="020F0502020204030204" pitchFamily="34" charset="0"/>
              <a:cs typeface="Calibri" panose="020F0502020204030204" pitchFamily="34" charset="0"/>
            </a:rPr>
            <a:t> </a:t>
          </a:r>
          <a:r>
            <a:rPr lang="pt-PT" sz="1800" dirty="0" err="1">
              <a:latin typeface="Calibri" panose="020F0502020204030204" pitchFamily="34" charset="0"/>
              <a:cs typeface="Calibri" panose="020F0502020204030204" pitchFamily="34" charset="0"/>
            </a:rPr>
            <a:t>on</a:t>
          </a:r>
          <a:r>
            <a:rPr lang="pt-PT" sz="1800" dirty="0">
              <a:latin typeface="Calibri" panose="020F0502020204030204" pitchFamily="34" charset="0"/>
              <a:cs typeface="Calibri" panose="020F0502020204030204" pitchFamily="34" charset="0"/>
            </a:rPr>
            <a:t> </a:t>
          </a:r>
          <a:r>
            <a:rPr lang="pt-PT" sz="1800" dirty="0" err="1">
              <a:latin typeface="Calibri" panose="020F0502020204030204" pitchFamily="34" charset="0"/>
              <a:cs typeface="Calibri" panose="020F0502020204030204" pitchFamily="34" charset="0"/>
            </a:rPr>
            <a:t>results</a:t>
          </a:r>
        </a:p>
      </dgm:t>
    </dgm:pt>
    <dgm:pt modelId="{2C0B1855-7480-4A1C-9D7C-5D8757CE3DC9}" type="parTrans" cxnId="{F35487BB-221E-4E62-A9B2-2ACE265FE56B}">
      <dgm:prSet/>
      <dgm:spPr/>
      <dgm:t>
        <a:bodyPr/>
        <a:lstStyle/>
        <a:p>
          <a:endParaRPr lang="pt-PT"/>
        </a:p>
      </dgm:t>
    </dgm:pt>
    <dgm:pt modelId="{ED41DF5D-90B2-458D-AA8E-0E854792B19B}" type="sibTrans" cxnId="{F35487BB-221E-4E62-A9B2-2ACE265FE56B}">
      <dgm:prSet/>
      <dgm:spPr/>
      <dgm:t>
        <a:bodyPr/>
        <a:lstStyle/>
        <a:p>
          <a:endParaRPr lang="pt-PT"/>
        </a:p>
      </dgm:t>
    </dgm:pt>
    <dgm:pt modelId="{C3C54AEE-9450-4680-BD03-3F8EDEBC4833}">
      <dgm:prSet phldrT="[Texto]" phldr="0" custT="1"/>
      <dgm:spPr/>
      <dgm:t>
        <a:bodyPr/>
        <a:lstStyle/>
        <a:p>
          <a:pPr rtl="0"/>
          <a:r>
            <a:rPr lang="pt-PT" sz="1800" dirty="0" err="1">
              <a:latin typeface="Calibri" panose="020F0502020204030204" pitchFamily="34" charset="0"/>
              <a:cs typeface="Calibri" panose="020F0502020204030204" pitchFamily="34" charset="0"/>
            </a:rPr>
            <a:t>Integrity</a:t>
          </a:r>
          <a:r>
            <a:rPr lang="pt-PT" sz="1800" dirty="0">
              <a:latin typeface="Calibri" panose="020F0502020204030204" pitchFamily="34" charset="0"/>
              <a:cs typeface="Calibri" panose="020F0502020204030204" pitchFamily="34" charset="0"/>
            </a:rPr>
            <a:t> </a:t>
          </a:r>
          <a:r>
            <a:rPr lang="pt-PT" sz="1800" dirty="0" err="1">
              <a:latin typeface="Calibri" panose="020F0502020204030204" pitchFamily="34" charset="0"/>
              <a:cs typeface="Calibri" panose="020F0502020204030204" pitchFamily="34" charset="0"/>
            </a:rPr>
            <a:t>with</a:t>
          </a:r>
          <a:r>
            <a:rPr lang="pt-PT" sz="1800" dirty="0">
              <a:latin typeface="Calibri" panose="020F0502020204030204" pitchFamily="34" charset="0"/>
              <a:cs typeface="Calibri" panose="020F0502020204030204" pitchFamily="34" charset="0"/>
            </a:rPr>
            <a:t> </a:t>
          </a:r>
          <a:r>
            <a:rPr lang="pt-PT" sz="1800" dirty="0" err="1">
              <a:latin typeface="Calibri" panose="020F0502020204030204" pitchFamily="34" charset="0"/>
              <a:cs typeface="Calibri" panose="020F0502020204030204" pitchFamily="34" charset="0"/>
            </a:rPr>
            <a:t>all</a:t>
          </a:r>
          <a:r>
            <a:rPr lang="pt-PT" sz="1800" dirty="0">
              <a:latin typeface="Calibri" panose="020F0502020204030204" pitchFamily="34" charset="0"/>
              <a:cs typeface="Calibri" panose="020F0502020204030204" pitchFamily="34" charset="0"/>
            </a:rPr>
            <a:t> </a:t>
          </a:r>
          <a:r>
            <a:rPr lang="pt-PT" sz="1800" dirty="0" err="1">
              <a:latin typeface="Calibri" panose="020F0502020204030204" pitchFamily="34" charset="0"/>
              <a:cs typeface="Calibri" panose="020F0502020204030204" pitchFamily="34" charset="0"/>
            </a:rPr>
            <a:t>audiences</a:t>
          </a:r>
          <a:endParaRPr lang="pt-PT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369C24-47E3-4B17-9217-40C231EE686E}" type="parTrans" cxnId="{A9F8A068-03CE-4FCD-A238-BCB24C1CE661}">
      <dgm:prSet/>
      <dgm:spPr/>
      <dgm:t>
        <a:bodyPr/>
        <a:lstStyle/>
        <a:p>
          <a:endParaRPr lang="pt-PT"/>
        </a:p>
      </dgm:t>
    </dgm:pt>
    <dgm:pt modelId="{515DE3EF-55E2-462B-95FB-3ED581299230}" type="sibTrans" cxnId="{A9F8A068-03CE-4FCD-A238-BCB24C1CE661}">
      <dgm:prSet/>
      <dgm:spPr/>
      <dgm:t>
        <a:bodyPr/>
        <a:lstStyle/>
        <a:p>
          <a:endParaRPr lang="pt-PT"/>
        </a:p>
      </dgm:t>
    </dgm:pt>
    <dgm:pt modelId="{687A0BB3-4D34-4D46-9F47-F0B53801C5CB}">
      <dgm:prSet phldr="0" custT="1"/>
      <dgm:spPr/>
      <dgm:t>
        <a:bodyPr/>
        <a:lstStyle/>
        <a:p>
          <a:pPr rtl="0"/>
          <a:r>
            <a:rPr lang="pt-PT" sz="1800" dirty="0">
              <a:latin typeface="Calibri" panose="020F0502020204030204" pitchFamily="34" charset="0"/>
              <a:cs typeface="Calibri" panose="020F0502020204030204" pitchFamily="34" charset="0"/>
            </a:rPr>
            <a:t>Innovation and </a:t>
          </a:r>
        </a:p>
        <a:p>
          <a:pPr rtl="0"/>
          <a:r>
            <a:rPr lang="pt-PT" sz="1800" dirty="0">
              <a:latin typeface="Calibri" panose="020F0502020204030204" pitchFamily="34" charset="0"/>
              <a:cs typeface="Calibri" panose="020F0502020204030204" pitchFamily="34" charset="0"/>
            </a:rPr>
            <a:t>entrepreneurship</a:t>
          </a:r>
        </a:p>
      </dgm:t>
    </dgm:pt>
    <dgm:pt modelId="{3F3DA122-A2E8-4AC4-A1A3-E9AC3F1B1784}" type="parTrans" cxnId="{7E3D6A51-09A1-4053-91A6-1ACE23CDEE01}">
      <dgm:prSet/>
      <dgm:spPr/>
      <dgm:t>
        <a:bodyPr/>
        <a:lstStyle/>
        <a:p>
          <a:endParaRPr lang="pt-PT"/>
        </a:p>
      </dgm:t>
    </dgm:pt>
    <dgm:pt modelId="{8AA7C634-0F59-4524-91E3-970F86A6B604}" type="sibTrans" cxnId="{7E3D6A51-09A1-4053-91A6-1ACE23CDEE01}">
      <dgm:prSet/>
      <dgm:spPr/>
      <dgm:t>
        <a:bodyPr/>
        <a:lstStyle/>
        <a:p>
          <a:endParaRPr lang="pt-PT"/>
        </a:p>
      </dgm:t>
    </dgm:pt>
    <dgm:pt modelId="{6637F4E6-9596-43C6-8A95-A78DF223F70E}">
      <dgm:prSet phldr="0" custT="1"/>
      <dgm:spPr/>
      <dgm:t>
        <a:bodyPr/>
        <a:lstStyle/>
        <a:p>
          <a:r>
            <a:rPr lang="pt-PT" sz="1800" dirty="0">
              <a:latin typeface="Calibri" panose="020F0502020204030204" pitchFamily="34" charset="0"/>
              <a:cs typeface="Calibri" panose="020F0502020204030204" pitchFamily="34" charset="0"/>
            </a:rPr>
            <a:t>Citizenship</a:t>
          </a:r>
        </a:p>
      </dgm:t>
    </dgm:pt>
    <dgm:pt modelId="{28B70D32-AEF7-4D64-A2A9-B6BDA6C3784E}" type="parTrans" cxnId="{879756CE-9A42-4594-BE83-D3EF192EB7E4}">
      <dgm:prSet/>
      <dgm:spPr/>
      <dgm:t>
        <a:bodyPr/>
        <a:lstStyle/>
        <a:p>
          <a:endParaRPr lang="pt-PT"/>
        </a:p>
      </dgm:t>
    </dgm:pt>
    <dgm:pt modelId="{27BA0589-1160-4CAD-A6F5-6BDE5453FB33}" type="sibTrans" cxnId="{879756CE-9A42-4594-BE83-D3EF192EB7E4}">
      <dgm:prSet/>
      <dgm:spPr/>
      <dgm:t>
        <a:bodyPr/>
        <a:lstStyle/>
        <a:p>
          <a:endParaRPr lang="pt-PT"/>
        </a:p>
      </dgm:t>
    </dgm:pt>
    <dgm:pt modelId="{30ABD20A-E1E5-439C-AB61-F63FE0EA2278}">
      <dgm:prSet phldr="0" custT="1"/>
      <dgm:spPr/>
      <dgm:t>
        <a:bodyPr/>
        <a:lstStyle/>
        <a:p>
          <a:r>
            <a:rPr lang="pt-PT" sz="1800" dirty="0">
              <a:latin typeface="Calibri" panose="020F0502020204030204" pitchFamily="34" charset="0"/>
              <a:cs typeface="Calibri" panose="020F0502020204030204" pitchFamily="34" charset="0"/>
            </a:rPr>
            <a:t>Dynamism</a:t>
          </a:r>
        </a:p>
      </dgm:t>
    </dgm:pt>
    <dgm:pt modelId="{EC2877B0-10A0-4DBC-903C-6C3B4FAABB7A}" type="parTrans" cxnId="{315D4B9D-C2E3-439B-A7EC-CFA2EE631A43}">
      <dgm:prSet/>
      <dgm:spPr/>
      <dgm:t>
        <a:bodyPr/>
        <a:lstStyle/>
        <a:p>
          <a:endParaRPr lang="pt-PT"/>
        </a:p>
      </dgm:t>
    </dgm:pt>
    <dgm:pt modelId="{C1ADDFE9-71BC-40CD-A2FA-6438222DDB9C}" type="sibTrans" cxnId="{315D4B9D-C2E3-439B-A7EC-CFA2EE631A43}">
      <dgm:prSet/>
      <dgm:spPr/>
      <dgm:t>
        <a:bodyPr/>
        <a:lstStyle/>
        <a:p>
          <a:endParaRPr lang="pt-PT"/>
        </a:p>
      </dgm:t>
    </dgm:pt>
    <dgm:pt modelId="{1A92022F-1755-4F77-87FB-5EEEBA364660}" type="pres">
      <dgm:prSet presAssocID="{43AD9FC2-9EE6-4EE3-816D-44DF30890C3F}" presName="diagram" presStyleCnt="0">
        <dgm:presLayoutVars>
          <dgm:dir/>
          <dgm:resizeHandles val="exact"/>
        </dgm:presLayoutVars>
      </dgm:prSet>
      <dgm:spPr/>
    </dgm:pt>
    <dgm:pt modelId="{5EC1C14C-4042-4225-9F9B-E73429BDE670}" type="pres">
      <dgm:prSet presAssocID="{332729A4-E6FD-428F-BFA9-4A91D46D060C}" presName="node" presStyleLbl="node1" presStyleIdx="0" presStyleCnt="6">
        <dgm:presLayoutVars>
          <dgm:bulletEnabled val="1"/>
        </dgm:presLayoutVars>
      </dgm:prSet>
      <dgm:spPr/>
    </dgm:pt>
    <dgm:pt modelId="{1D9C1C3D-B947-42DB-83C1-B25037040C91}" type="pres">
      <dgm:prSet presAssocID="{9062D653-9810-44D7-87FD-4E1DA2312B0B}" presName="sibTrans" presStyleCnt="0"/>
      <dgm:spPr/>
    </dgm:pt>
    <dgm:pt modelId="{5A9009CC-3DFA-41A0-A3A5-1C21EDB38D42}" type="pres">
      <dgm:prSet presAssocID="{77CCEA5D-89FC-4A59-8E1E-94BB36762BC4}" presName="node" presStyleLbl="node1" presStyleIdx="1" presStyleCnt="6" custLinFactNeighborX="-2295" custLinFactNeighborY="-4802">
        <dgm:presLayoutVars>
          <dgm:bulletEnabled val="1"/>
        </dgm:presLayoutVars>
      </dgm:prSet>
      <dgm:spPr/>
    </dgm:pt>
    <dgm:pt modelId="{2F96FD90-F006-4BA0-9CF2-177D58A09AC4}" type="pres">
      <dgm:prSet presAssocID="{ED41DF5D-90B2-458D-AA8E-0E854792B19B}" presName="sibTrans" presStyleCnt="0"/>
      <dgm:spPr/>
    </dgm:pt>
    <dgm:pt modelId="{52CA9AEC-D63A-48B5-96F3-F3FBE06B2544}" type="pres">
      <dgm:prSet presAssocID="{C3C54AEE-9450-4680-BD03-3F8EDEBC4833}" presName="node" presStyleLbl="node1" presStyleIdx="2" presStyleCnt="6">
        <dgm:presLayoutVars>
          <dgm:bulletEnabled val="1"/>
        </dgm:presLayoutVars>
      </dgm:prSet>
      <dgm:spPr/>
    </dgm:pt>
    <dgm:pt modelId="{1EC9156D-0645-4318-A2A1-753D612532BE}" type="pres">
      <dgm:prSet presAssocID="{515DE3EF-55E2-462B-95FB-3ED581299230}" presName="sibTrans" presStyleCnt="0"/>
      <dgm:spPr/>
    </dgm:pt>
    <dgm:pt modelId="{1BF3F7BF-E232-4ADC-97FE-A88B9FC20E1C}" type="pres">
      <dgm:prSet presAssocID="{687A0BB3-4D34-4D46-9F47-F0B53801C5CB}" presName="node" presStyleLbl="node1" presStyleIdx="3" presStyleCnt="6">
        <dgm:presLayoutVars>
          <dgm:bulletEnabled val="1"/>
        </dgm:presLayoutVars>
      </dgm:prSet>
      <dgm:spPr/>
    </dgm:pt>
    <dgm:pt modelId="{F1D2DFC8-6C36-4C9A-9FAF-0A1D3C8DB614}" type="pres">
      <dgm:prSet presAssocID="{8AA7C634-0F59-4524-91E3-970F86A6B604}" presName="sibTrans" presStyleCnt="0"/>
      <dgm:spPr/>
    </dgm:pt>
    <dgm:pt modelId="{FA4175A6-6584-4EB8-9ACD-06C8DE9F4CD2}" type="pres">
      <dgm:prSet presAssocID="{6637F4E6-9596-43C6-8A95-A78DF223F70E}" presName="node" presStyleLbl="node1" presStyleIdx="4" presStyleCnt="6">
        <dgm:presLayoutVars>
          <dgm:bulletEnabled val="1"/>
        </dgm:presLayoutVars>
      </dgm:prSet>
      <dgm:spPr/>
    </dgm:pt>
    <dgm:pt modelId="{5D4BF54E-B334-4B6F-BD0E-400B28F738E2}" type="pres">
      <dgm:prSet presAssocID="{27BA0589-1160-4CAD-A6F5-6BDE5453FB33}" presName="sibTrans" presStyleCnt="0"/>
      <dgm:spPr/>
    </dgm:pt>
    <dgm:pt modelId="{FBFADC1C-14E0-4860-A827-967A782D4DB5}" type="pres">
      <dgm:prSet presAssocID="{30ABD20A-E1E5-439C-AB61-F63FE0EA2278}" presName="node" presStyleLbl="node1" presStyleIdx="5" presStyleCnt="6">
        <dgm:presLayoutVars>
          <dgm:bulletEnabled val="1"/>
        </dgm:presLayoutVars>
      </dgm:prSet>
      <dgm:spPr/>
    </dgm:pt>
  </dgm:ptLst>
  <dgm:cxnLst>
    <dgm:cxn modelId="{14ACB90F-0606-4014-B498-F27824BED4A0}" type="presOf" srcId="{6637F4E6-9596-43C6-8A95-A78DF223F70E}" destId="{FA4175A6-6584-4EB8-9ACD-06C8DE9F4CD2}" srcOrd="0" destOrd="0" presId="urn:microsoft.com/office/officeart/2005/8/layout/default"/>
    <dgm:cxn modelId="{C37C5C1E-6009-4567-AB9C-0026E0F7E755}" type="presOf" srcId="{687A0BB3-4D34-4D46-9F47-F0B53801C5CB}" destId="{1BF3F7BF-E232-4ADC-97FE-A88B9FC20E1C}" srcOrd="0" destOrd="0" presId="urn:microsoft.com/office/officeart/2005/8/layout/default"/>
    <dgm:cxn modelId="{2CCC6E5B-E639-4848-BAA2-E44EAFEAE38E}" type="presOf" srcId="{332729A4-E6FD-428F-BFA9-4A91D46D060C}" destId="{5EC1C14C-4042-4225-9F9B-E73429BDE670}" srcOrd="0" destOrd="0" presId="urn:microsoft.com/office/officeart/2005/8/layout/default"/>
    <dgm:cxn modelId="{91FE8D42-9657-4242-853C-5AB39DED2107}" type="presOf" srcId="{43AD9FC2-9EE6-4EE3-816D-44DF30890C3F}" destId="{1A92022F-1755-4F77-87FB-5EEEBA364660}" srcOrd="0" destOrd="0" presId="urn:microsoft.com/office/officeart/2005/8/layout/default"/>
    <dgm:cxn modelId="{5933A164-3F93-4492-AE46-6F09C05FAE32}" type="presOf" srcId="{C3C54AEE-9450-4680-BD03-3F8EDEBC4833}" destId="{52CA9AEC-D63A-48B5-96F3-F3FBE06B2544}" srcOrd="0" destOrd="0" presId="urn:microsoft.com/office/officeart/2005/8/layout/default"/>
    <dgm:cxn modelId="{A9F8A068-03CE-4FCD-A238-BCB24C1CE661}" srcId="{43AD9FC2-9EE6-4EE3-816D-44DF30890C3F}" destId="{C3C54AEE-9450-4680-BD03-3F8EDEBC4833}" srcOrd="2" destOrd="0" parTransId="{20369C24-47E3-4B17-9217-40C231EE686E}" sibTransId="{515DE3EF-55E2-462B-95FB-3ED581299230}"/>
    <dgm:cxn modelId="{7E3D6A51-09A1-4053-91A6-1ACE23CDEE01}" srcId="{43AD9FC2-9EE6-4EE3-816D-44DF30890C3F}" destId="{687A0BB3-4D34-4D46-9F47-F0B53801C5CB}" srcOrd="3" destOrd="0" parTransId="{3F3DA122-A2E8-4AC4-A1A3-E9AC3F1B1784}" sibTransId="{8AA7C634-0F59-4524-91E3-970F86A6B604}"/>
    <dgm:cxn modelId="{F74B5952-5CF2-4DF3-BE50-076745F04A95}" type="presOf" srcId="{30ABD20A-E1E5-439C-AB61-F63FE0EA2278}" destId="{FBFADC1C-14E0-4860-A827-967A782D4DB5}" srcOrd="0" destOrd="0" presId="urn:microsoft.com/office/officeart/2005/8/layout/default"/>
    <dgm:cxn modelId="{315D4B9D-C2E3-439B-A7EC-CFA2EE631A43}" srcId="{43AD9FC2-9EE6-4EE3-816D-44DF30890C3F}" destId="{30ABD20A-E1E5-439C-AB61-F63FE0EA2278}" srcOrd="5" destOrd="0" parTransId="{EC2877B0-10A0-4DBC-903C-6C3B4FAABB7A}" sibTransId="{C1ADDFE9-71BC-40CD-A2FA-6438222DDB9C}"/>
    <dgm:cxn modelId="{4A4876AC-2DE1-4C18-9264-8026CA9E0108}" type="presOf" srcId="{77CCEA5D-89FC-4A59-8E1E-94BB36762BC4}" destId="{5A9009CC-3DFA-41A0-A3A5-1C21EDB38D42}" srcOrd="0" destOrd="0" presId="urn:microsoft.com/office/officeart/2005/8/layout/default"/>
    <dgm:cxn modelId="{425617B4-338F-4A36-85CC-7BFC4B05706D}" srcId="{43AD9FC2-9EE6-4EE3-816D-44DF30890C3F}" destId="{332729A4-E6FD-428F-BFA9-4A91D46D060C}" srcOrd="0" destOrd="0" parTransId="{664CD02B-8B6A-479A-8F52-3412BA7C8AA1}" sibTransId="{9062D653-9810-44D7-87FD-4E1DA2312B0B}"/>
    <dgm:cxn modelId="{F35487BB-221E-4E62-A9B2-2ACE265FE56B}" srcId="{43AD9FC2-9EE6-4EE3-816D-44DF30890C3F}" destId="{77CCEA5D-89FC-4A59-8E1E-94BB36762BC4}" srcOrd="1" destOrd="0" parTransId="{2C0B1855-7480-4A1C-9D7C-5D8757CE3DC9}" sibTransId="{ED41DF5D-90B2-458D-AA8E-0E854792B19B}"/>
    <dgm:cxn modelId="{879756CE-9A42-4594-BE83-D3EF192EB7E4}" srcId="{43AD9FC2-9EE6-4EE3-816D-44DF30890C3F}" destId="{6637F4E6-9596-43C6-8A95-A78DF223F70E}" srcOrd="4" destOrd="0" parTransId="{28B70D32-AEF7-4D64-A2A9-B6BDA6C3784E}" sibTransId="{27BA0589-1160-4CAD-A6F5-6BDE5453FB33}"/>
    <dgm:cxn modelId="{6E86AAB2-11D5-49B5-B0D9-BE9D23E36D2F}" type="presParOf" srcId="{1A92022F-1755-4F77-87FB-5EEEBA364660}" destId="{5EC1C14C-4042-4225-9F9B-E73429BDE670}" srcOrd="0" destOrd="0" presId="urn:microsoft.com/office/officeart/2005/8/layout/default"/>
    <dgm:cxn modelId="{454410CA-4992-4A88-B044-4FB8CD5BFBB1}" type="presParOf" srcId="{1A92022F-1755-4F77-87FB-5EEEBA364660}" destId="{1D9C1C3D-B947-42DB-83C1-B25037040C91}" srcOrd="1" destOrd="0" presId="urn:microsoft.com/office/officeart/2005/8/layout/default"/>
    <dgm:cxn modelId="{CBFDE223-F888-4971-B93F-29E54D9419A4}" type="presParOf" srcId="{1A92022F-1755-4F77-87FB-5EEEBA364660}" destId="{5A9009CC-3DFA-41A0-A3A5-1C21EDB38D42}" srcOrd="2" destOrd="0" presId="urn:microsoft.com/office/officeart/2005/8/layout/default"/>
    <dgm:cxn modelId="{AA7B2C53-4D56-4D8A-9902-4FEC9A1E4C7D}" type="presParOf" srcId="{1A92022F-1755-4F77-87FB-5EEEBA364660}" destId="{2F96FD90-F006-4BA0-9CF2-177D58A09AC4}" srcOrd="3" destOrd="0" presId="urn:microsoft.com/office/officeart/2005/8/layout/default"/>
    <dgm:cxn modelId="{BF401392-0818-4E11-804E-F5A9793743E1}" type="presParOf" srcId="{1A92022F-1755-4F77-87FB-5EEEBA364660}" destId="{52CA9AEC-D63A-48B5-96F3-F3FBE06B2544}" srcOrd="4" destOrd="0" presId="urn:microsoft.com/office/officeart/2005/8/layout/default"/>
    <dgm:cxn modelId="{A7CA6FD3-E81F-41E4-A0AF-E76C127E8A2E}" type="presParOf" srcId="{1A92022F-1755-4F77-87FB-5EEEBA364660}" destId="{1EC9156D-0645-4318-A2A1-753D612532BE}" srcOrd="5" destOrd="0" presId="urn:microsoft.com/office/officeart/2005/8/layout/default"/>
    <dgm:cxn modelId="{B8DE1522-FE29-4C0D-A718-2BC8FEE9A699}" type="presParOf" srcId="{1A92022F-1755-4F77-87FB-5EEEBA364660}" destId="{1BF3F7BF-E232-4ADC-97FE-A88B9FC20E1C}" srcOrd="6" destOrd="0" presId="urn:microsoft.com/office/officeart/2005/8/layout/default"/>
    <dgm:cxn modelId="{124DE4BE-8803-4C17-ABFA-1E1478FFC49B}" type="presParOf" srcId="{1A92022F-1755-4F77-87FB-5EEEBA364660}" destId="{F1D2DFC8-6C36-4C9A-9FAF-0A1D3C8DB614}" srcOrd="7" destOrd="0" presId="urn:microsoft.com/office/officeart/2005/8/layout/default"/>
    <dgm:cxn modelId="{43108083-8B77-4420-BC81-D65001D5ABA9}" type="presParOf" srcId="{1A92022F-1755-4F77-87FB-5EEEBA364660}" destId="{FA4175A6-6584-4EB8-9ACD-06C8DE9F4CD2}" srcOrd="8" destOrd="0" presId="urn:microsoft.com/office/officeart/2005/8/layout/default"/>
    <dgm:cxn modelId="{25668332-63E4-40C6-BF34-AB2FEA89628D}" type="presParOf" srcId="{1A92022F-1755-4F77-87FB-5EEEBA364660}" destId="{5D4BF54E-B334-4B6F-BD0E-400B28F738E2}" srcOrd="9" destOrd="0" presId="urn:microsoft.com/office/officeart/2005/8/layout/default"/>
    <dgm:cxn modelId="{0FA4B4D8-36EC-4761-A0DF-E2E85CD9D3F8}" type="presParOf" srcId="{1A92022F-1755-4F77-87FB-5EEEBA364660}" destId="{FBFADC1C-14E0-4860-A827-967A782D4DB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AD9FC2-9EE6-4EE3-816D-44DF30890C3F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PT"/>
        </a:p>
      </dgm:t>
    </dgm:pt>
    <dgm:pt modelId="{6637F4E6-9596-43C6-8A95-A78DF223F70E}">
      <dgm:prSet phldr="0" custT="1"/>
      <dgm:spPr/>
      <dgm:t>
        <a:bodyPr/>
        <a:lstStyle/>
        <a:p>
          <a:pPr rtl="0"/>
          <a:r>
            <a:rPr lang="pt-PT" sz="1800" dirty="0">
              <a:solidFill>
                <a:srgbClr val="444444"/>
              </a:solidFill>
              <a:latin typeface="Calibri"/>
              <a:cs typeface="Calibri"/>
            </a:rPr>
            <a:t>Competence: </a:t>
          </a:r>
          <a:r>
            <a:rPr lang="pt-PT" sz="1800" dirty="0" err="1">
              <a:solidFill>
                <a:srgbClr val="444444"/>
              </a:solidFill>
              <a:latin typeface="Calibri"/>
              <a:cs typeface="Calibri"/>
            </a:rPr>
            <a:t>we</a:t>
          </a:r>
          <a:r>
            <a:rPr lang="pt-PT" sz="1800" dirty="0">
              <a:solidFill>
                <a:srgbClr val="444444"/>
              </a:solidFill>
              <a:latin typeface="Calibri"/>
              <a:cs typeface="Calibri"/>
            </a:rPr>
            <a:t> </a:t>
          </a:r>
          <a:r>
            <a:rPr lang="pt-PT" sz="1800" dirty="0" err="1">
              <a:solidFill>
                <a:srgbClr val="444444"/>
              </a:solidFill>
              <a:latin typeface="Calibri"/>
              <a:cs typeface="Calibri"/>
            </a:rPr>
            <a:t>try</a:t>
          </a:r>
          <a:r>
            <a:rPr lang="pt-PT" sz="1800" dirty="0">
              <a:solidFill>
                <a:srgbClr val="444444"/>
              </a:solidFill>
              <a:latin typeface="Calibri"/>
              <a:cs typeface="Calibri"/>
            </a:rPr>
            <a:t> to do </a:t>
          </a:r>
          <a:r>
            <a:rPr lang="pt-PT" sz="1800" dirty="0" err="1">
              <a:solidFill>
                <a:srgbClr val="444444"/>
              </a:solidFill>
              <a:latin typeface="Calibri"/>
              <a:cs typeface="Calibri"/>
            </a:rPr>
            <a:t>our</a:t>
          </a:r>
          <a:r>
            <a:rPr lang="pt-PT" sz="1800" dirty="0">
              <a:solidFill>
                <a:srgbClr val="444444"/>
              </a:solidFill>
              <a:latin typeface="Calibri"/>
              <a:cs typeface="Calibri"/>
            </a:rPr>
            <a:t> </a:t>
          </a:r>
          <a:r>
            <a:rPr lang="pt-PT" sz="1800" dirty="0" err="1">
              <a:solidFill>
                <a:srgbClr val="444444"/>
              </a:solidFill>
              <a:latin typeface="Calibri"/>
              <a:cs typeface="Calibri"/>
            </a:rPr>
            <a:t>best</a:t>
          </a:r>
          <a:r>
            <a:rPr lang="pt-PT" sz="1800" dirty="0">
              <a:solidFill>
                <a:srgbClr val="444444"/>
              </a:solidFill>
              <a:latin typeface="Calibri"/>
              <a:cs typeface="Calibri"/>
            </a:rPr>
            <a:t> with </a:t>
          </a:r>
          <a:r>
            <a:rPr lang="pt-PT" sz="1800" dirty="0" err="1">
              <a:solidFill>
                <a:srgbClr val="444444"/>
              </a:solidFill>
              <a:latin typeface="Calibri"/>
              <a:cs typeface="Calibri"/>
            </a:rPr>
            <a:t>the</a:t>
          </a:r>
          <a:r>
            <a:rPr lang="pt-PT" sz="1800" dirty="0">
              <a:solidFill>
                <a:srgbClr val="444444"/>
              </a:solidFill>
              <a:latin typeface="Calibri"/>
              <a:cs typeface="Calibri"/>
            </a:rPr>
            <a:t> services we provide</a:t>
          </a:r>
          <a:r>
            <a:rPr lang="en-US" sz="1800" dirty="0">
              <a:solidFill>
                <a:srgbClr val="444444"/>
              </a:solidFill>
              <a:latin typeface="Calibri"/>
              <a:cs typeface="Calibri"/>
            </a:rPr>
            <a:t>  </a:t>
          </a:r>
          <a:endParaRPr lang="pt-PT" sz="1800" dirty="0">
            <a:solidFill>
              <a:srgbClr val="444444"/>
            </a:solidFill>
            <a:latin typeface="Franklin Gothic Demi"/>
          </a:endParaRPr>
        </a:p>
      </dgm:t>
    </dgm:pt>
    <dgm:pt modelId="{28B70D32-AEF7-4D64-A2A9-B6BDA6C3784E}" type="parTrans" cxnId="{879756CE-9A42-4594-BE83-D3EF192EB7E4}">
      <dgm:prSet/>
      <dgm:spPr/>
      <dgm:t>
        <a:bodyPr/>
        <a:lstStyle/>
        <a:p>
          <a:endParaRPr lang="pt-PT"/>
        </a:p>
      </dgm:t>
    </dgm:pt>
    <dgm:pt modelId="{27BA0589-1160-4CAD-A6F5-6BDE5453FB33}" type="sibTrans" cxnId="{879756CE-9A42-4594-BE83-D3EF192EB7E4}">
      <dgm:prSet/>
      <dgm:spPr/>
      <dgm:t>
        <a:bodyPr/>
        <a:lstStyle/>
        <a:p>
          <a:endParaRPr lang="pt-PT"/>
        </a:p>
      </dgm:t>
    </dgm:pt>
    <dgm:pt modelId="{30ABD20A-E1E5-439C-AB61-F63FE0EA2278}">
      <dgm:prSet phldr="0" custT="1"/>
      <dgm:spPr/>
      <dgm:t>
        <a:bodyPr/>
        <a:lstStyle/>
        <a:p>
          <a:pPr algn="ctr" rtl="0"/>
          <a:r>
            <a:rPr lang="pt-PT" sz="1800" dirty="0">
              <a:solidFill>
                <a:srgbClr val="444444"/>
              </a:solidFill>
              <a:latin typeface="Calibri"/>
              <a:cs typeface="Calibri"/>
            </a:rPr>
            <a:t>Quality: quality of </a:t>
          </a:r>
          <a:r>
            <a:rPr lang="pt-PT" sz="1800" dirty="0" err="1">
              <a:solidFill>
                <a:srgbClr val="444444"/>
              </a:solidFill>
              <a:latin typeface="Calibri"/>
              <a:cs typeface="Calibri"/>
            </a:rPr>
            <a:t>the</a:t>
          </a:r>
          <a:r>
            <a:rPr lang="pt-PT" sz="1800" dirty="0">
              <a:solidFill>
                <a:srgbClr val="444444"/>
              </a:solidFill>
              <a:latin typeface="Calibri"/>
              <a:cs typeface="Calibri"/>
            </a:rPr>
            <a:t> </a:t>
          </a:r>
          <a:r>
            <a:rPr lang="pt-PT" sz="1800" dirty="0" err="1">
              <a:solidFill>
                <a:srgbClr val="444444"/>
              </a:solidFill>
              <a:latin typeface="Calibri"/>
              <a:cs typeface="Calibri"/>
            </a:rPr>
            <a:t>service</a:t>
          </a:r>
          <a:r>
            <a:rPr lang="pt-PT" sz="1800" dirty="0">
              <a:solidFill>
                <a:srgbClr val="444444"/>
              </a:solidFill>
              <a:latin typeface="Calibri"/>
              <a:cs typeface="Calibri"/>
            </a:rPr>
            <a:t>      provided and of the local              </a:t>
          </a:r>
          <a:r>
            <a:rPr lang="pt-PT" sz="1800" dirty="0" err="1">
              <a:solidFill>
                <a:srgbClr val="444444"/>
              </a:solidFill>
              <a:latin typeface="Calibri"/>
              <a:cs typeface="Calibri"/>
            </a:rPr>
            <a:t>companies</a:t>
          </a:r>
          <a:r>
            <a:rPr lang="pt-PT" sz="1800" dirty="0">
              <a:solidFill>
                <a:srgbClr val="444444"/>
              </a:solidFill>
              <a:latin typeface="Calibri"/>
              <a:cs typeface="Calibri"/>
            </a:rPr>
            <a:t> that work with us </a:t>
          </a:r>
          <a:endParaRPr lang="pt-PT" sz="1800" dirty="0">
            <a:latin typeface="Franklin Gothic Demi"/>
          </a:endParaRPr>
        </a:p>
      </dgm:t>
    </dgm:pt>
    <dgm:pt modelId="{EC2877B0-10A0-4DBC-903C-6C3B4FAABB7A}" type="parTrans" cxnId="{8EAE9946-316E-4A46-A1F0-AB6EC4F0C1F9}">
      <dgm:prSet/>
      <dgm:spPr/>
      <dgm:t>
        <a:bodyPr/>
        <a:lstStyle/>
        <a:p>
          <a:endParaRPr lang="pt-PT"/>
        </a:p>
      </dgm:t>
    </dgm:pt>
    <dgm:pt modelId="{C1ADDFE9-71BC-40CD-A2FA-6438222DDB9C}" type="sibTrans" cxnId="{8EAE9946-316E-4A46-A1F0-AB6EC4F0C1F9}">
      <dgm:prSet/>
      <dgm:spPr/>
      <dgm:t>
        <a:bodyPr/>
        <a:lstStyle/>
        <a:p>
          <a:endParaRPr lang="pt-PT"/>
        </a:p>
      </dgm:t>
    </dgm:pt>
    <dgm:pt modelId="{332729A4-E6FD-428F-BFA9-4A91D46D060C}">
      <dgm:prSet phldrT="[Texto]" phldr="0" custT="1"/>
      <dgm:spPr/>
      <dgm:t>
        <a:bodyPr/>
        <a:lstStyle/>
        <a:p>
          <a:pPr rtl="0"/>
          <a:r>
            <a:rPr lang="pt-PT" sz="1800" dirty="0">
              <a:solidFill>
                <a:srgbClr val="444444"/>
              </a:solidFill>
              <a:latin typeface="Calibri"/>
              <a:cs typeface="Calibri"/>
            </a:rPr>
            <a:t>Dedication: a dedicated team  </a:t>
          </a:r>
          <a:endParaRPr lang="pt-PT" sz="1800" dirty="0">
            <a:latin typeface="Franklin Gothic Book"/>
          </a:endParaRPr>
        </a:p>
      </dgm:t>
    </dgm:pt>
    <dgm:pt modelId="{664CD02B-8B6A-479A-8F52-3412BA7C8AA1}" type="parTrans" cxnId="{1CCDD528-40CB-459B-99EC-19D5DFBBC588}">
      <dgm:prSet/>
      <dgm:spPr/>
      <dgm:t>
        <a:bodyPr/>
        <a:lstStyle/>
        <a:p>
          <a:endParaRPr lang="pt-PT"/>
        </a:p>
      </dgm:t>
    </dgm:pt>
    <dgm:pt modelId="{9062D653-9810-44D7-87FD-4E1DA2312B0B}" type="sibTrans" cxnId="{1CCDD528-40CB-459B-99EC-19D5DFBBC588}">
      <dgm:prSet/>
      <dgm:spPr/>
      <dgm:t>
        <a:bodyPr/>
        <a:lstStyle/>
        <a:p>
          <a:endParaRPr lang="pt-PT"/>
        </a:p>
      </dgm:t>
    </dgm:pt>
    <dgm:pt modelId="{77CCEA5D-89FC-4A59-8E1E-94BB36762BC4}">
      <dgm:prSet phldrT="[Texto]" phldr="0" custT="1"/>
      <dgm:spPr/>
      <dgm:t>
        <a:bodyPr/>
        <a:lstStyle/>
        <a:p>
          <a:pPr rtl="0"/>
          <a:r>
            <a:rPr lang="pt-PT" sz="1800" dirty="0">
              <a:solidFill>
                <a:srgbClr val="444444"/>
              </a:solidFill>
              <a:latin typeface="Calibri"/>
              <a:cs typeface="Calibri"/>
            </a:rPr>
            <a:t>Availability: we are </a:t>
          </a:r>
          <a:r>
            <a:rPr lang="pt-PT" sz="1800" dirty="0" err="1">
              <a:solidFill>
                <a:srgbClr val="444444"/>
              </a:solidFill>
              <a:latin typeface="Calibri"/>
              <a:cs typeface="Calibri"/>
            </a:rPr>
            <a:t>available</a:t>
          </a:r>
          <a:r>
            <a:rPr lang="pt-PT" sz="1800" dirty="0">
              <a:solidFill>
                <a:srgbClr val="444444"/>
              </a:solidFill>
              <a:latin typeface="Calibri"/>
              <a:cs typeface="Calibri"/>
            </a:rPr>
            <a:t> 24/7</a:t>
          </a:r>
          <a:endParaRPr lang="pt-PT" sz="1800" dirty="0">
            <a:latin typeface="Franklin Gothic Book"/>
          </a:endParaRPr>
        </a:p>
      </dgm:t>
    </dgm:pt>
    <dgm:pt modelId="{2C0B1855-7480-4A1C-9D7C-5D8757CE3DC9}" type="parTrans" cxnId="{627D3149-F9AC-4B0A-AA57-2C96994E1F0C}">
      <dgm:prSet/>
      <dgm:spPr/>
      <dgm:t>
        <a:bodyPr/>
        <a:lstStyle/>
        <a:p>
          <a:endParaRPr lang="pt-PT"/>
        </a:p>
      </dgm:t>
    </dgm:pt>
    <dgm:pt modelId="{ED41DF5D-90B2-458D-AA8E-0E854792B19B}" type="sibTrans" cxnId="{627D3149-F9AC-4B0A-AA57-2C96994E1F0C}">
      <dgm:prSet/>
      <dgm:spPr/>
      <dgm:t>
        <a:bodyPr/>
        <a:lstStyle/>
        <a:p>
          <a:endParaRPr lang="pt-PT"/>
        </a:p>
      </dgm:t>
    </dgm:pt>
    <dgm:pt modelId="{C3C54AEE-9450-4680-BD03-3F8EDEBC4833}">
      <dgm:prSet phldrT="[Texto]" phldr="0" custT="1"/>
      <dgm:spPr/>
      <dgm:t>
        <a:bodyPr/>
        <a:lstStyle/>
        <a:p>
          <a:pPr algn="ctr" rtl="0"/>
          <a:r>
            <a:rPr lang="pt-PT" sz="1800" dirty="0">
              <a:solidFill>
                <a:srgbClr val="444444"/>
              </a:solidFill>
              <a:latin typeface="Calibri"/>
              <a:cs typeface="Calibri"/>
            </a:rPr>
            <a:t>Trust: we trust our partners and want them to trust our company </a:t>
          </a:r>
          <a:r>
            <a:rPr lang="en-US" sz="1800" dirty="0">
              <a:solidFill>
                <a:srgbClr val="444444"/>
              </a:solidFill>
              <a:latin typeface="Calibri"/>
              <a:cs typeface="Calibri"/>
            </a:rPr>
            <a:t> </a:t>
          </a:r>
          <a:endParaRPr lang="pt-PT" sz="1800" dirty="0">
            <a:latin typeface="Franklin Gothic Book"/>
          </a:endParaRPr>
        </a:p>
      </dgm:t>
    </dgm:pt>
    <dgm:pt modelId="{20369C24-47E3-4B17-9217-40C231EE686E}" type="parTrans" cxnId="{1C5FC5C2-44FB-4A62-A4EF-CCEBFC2B9188}">
      <dgm:prSet/>
      <dgm:spPr/>
      <dgm:t>
        <a:bodyPr/>
        <a:lstStyle/>
        <a:p>
          <a:endParaRPr lang="pt-PT"/>
        </a:p>
      </dgm:t>
    </dgm:pt>
    <dgm:pt modelId="{515DE3EF-55E2-462B-95FB-3ED581299230}" type="sibTrans" cxnId="{1C5FC5C2-44FB-4A62-A4EF-CCEBFC2B9188}">
      <dgm:prSet/>
      <dgm:spPr/>
      <dgm:t>
        <a:bodyPr/>
        <a:lstStyle/>
        <a:p>
          <a:endParaRPr lang="pt-PT"/>
        </a:p>
      </dgm:t>
    </dgm:pt>
    <dgm:pt modelId="{1A92022F-1755-4F77-87FB-5EEEBA364660}" type="pres">
      <dgm:prSet presAssocID="{43AD9FC2-9EE6-4EE3-816D-44DF30890C3F}" presName="diagram" presStyleCnt="0">
        <dgm:presLayoutVars>
          <dgm:dir/>
          <dgm:resizeHandles val="exact"/>
        </dgm:presLayoutVars>
      </dgm:prSet>
      <dgm:spPr/>
    </dgm:pt>
    <dgm:pt modelId="{5EC1C14C-4042-4225-9F9B-E73429BDE670}" type="pres">
      <dgm:prSet presAssocID="{332729A4-E6FD-428F-BFA9-4A91D46D060C}" presName="node" presStyleLbl="node1" presStyleIdx="0" presStyleCnt="5">
        <dgm:presLayoutVars>
          <dgm:bulletEnabled val="1"/>
        </dgm:presLayoutVars>
      </dgm:prSet>
      <dgm:spPr/>
    </dgm:pt>
    <dgm:pt modelId="{1D9C1C3D-B947-42DB-83C1-B25037040C91}" type="pres">
      <dgm:prSet presAssocID="{9062D653-9810-44D7-87FD-4E1DA2312B0B}" presName="sibTrans" presStyleCnt="0"/>
      <dgm:spPr/>
    </dgm:pt>
    <dgm:pt modelId="{5A9009CC-3DFA-41A0-A3A5-1C21EDB38D42}" type="pres">
      <dgm:prSet presAssocID="{77CCEA5D-89FC-4A59-8E1E-94BB36762BC4}" presName="node" presStyleLbl="node1" presStyleIdx="1" presStyleCnt="5">
        <dgm:presLayoutVars>
          <dgm:bulletEnabled val="1"/>
        </dgm:presLayoutVars>
      </dgm:prSet>
      <dgm:spPr/>
    </dgm:pt>
    <dgm:pt modelId="{2F96FD90-F006-4BA0-9CF2-177D58A09AC4}" type="pres">
      <dgm:prSet presAssocID="{ED41DF5D-90B2-458D-AA8E-0E854792B19B}" presName="sibTrans" presStyleCnt="0"/>
      <dgm:spPr/>
    </dgm:pt>
    <dgm:pt modelId="{52CA9AEC-D63A-48B5-96F3-F3FBE06B2544}" type="pres">
      <dgm:prSet presAssocID="{C3C54AEE-9450-4680-BD03-3F8EDEBC4833}" presName="node" presStyleLbl="node1" presStyleIdx="2" presStyleCnt="5">
        <dgm:presLayoutVars>
          <dgm:bulletEnabled val="1"/>
        </dgm:presLayoutVars>
      </dgm:prSet>
      <dgm:spPr/>
    </dgm:pt>
    <dgm:pt modelId="{1EC9156D-0645-4318-A2A1-753D612532BE}" type="pres">
      <dgm:prSet presAssocID="{515DE3EF-55E2-462B-95FB-3ED581299230}" presName="sibTrans" presStyleCnt="0"/>
      <dgm:spPr/>
    </dgm:pt>
    <dgm:pt modelId="{FA4175A6-6584-4EB8-9ACD-06C8DE9F4CD2}" type="pres">
      <dgm:prSet presAssocID="{6637F4E6-9596-43C6-8A95-A78DF223F70E}" presName="node" presStyleLbl="node1" presStyleIdx="3" presStyleCnt="5">
        <dgm:presLayoutVars>
          <dgm:bulletEnabled val="1"/>
        </dgm:presLayoutVars>
      </dgm:prSet>
      <dgm:spPr/>
    </dgm:pt>
    <dgm:pt modelId="{5D4BF54E-B334-4B6F-BD0E-400B28F738E2}" type="pres">
      <dgm:prSet presAssocID="{27BA0589-1160-4CAD-A6F5-6BDE5453FB33}" presName="sibTrans" presStyleCnt="0"/>
      <dgm:spPr/>
    </dgm:pt>
    <dgm:pt modelId="{FBFADC1C-14E0-4860-A827-967A782D4DB5}" type="pres">
      <dgm:prSet presAssocID="{30ABD20A-E1E5-439C-AB61-F63FE0EA2278}" presName="node" presStyleLbl="node1" presStyleIdx="4" presStyleCnt="5">
        <dgm:presLayoutVars>
          <dgm:bulletEnabled val="1"/>
        </dgm:presLayoutVars>
      </dgm:prSet>
      <dgm:spPr/>
    </dgm:pt>
  </dgm:ptLst>
  <dgm:cxnLst>
    <dgm:cxn modelId="{BF527221-9019-44D3-895F-B823B363D23A}" type="presOf" srcId="{6637F4E6-9596-43C6-8A95-A78DF223F70E}" destId="{FA4175A6-6584-4EB8-9ACD-06C8DE9F4CD2}" srcOrd="0" destOrd="0" presId="urn:microsoft.com/office/officeart/2005/8/layout/default"/>
    <dgm:cxn modelId="{EF3A9E21-7098-494F-AB3C-8FA8FD04A0E7}" type="presOf" srcId="{332729A4-E6FD-428F-BFA9-4A91D46D060C}" destId="{5EC1C14C-4042-4225-9F9B-E73429BDE670}" srcOrd="0" destOrd="0" presId="urn:microsoft.com/office/officeart/2005/8/layout/default"/>
    <dgm:cxn modelId="{1CCDD528-40CB-459B-99EC-19D5DFBBC588}" srcId="{43AD9FC2-9EE6-4EE3-816D-44DF30890C3F}" destId="{332729A4-E6FD-428F-BFA9-4A91D46D060C}" srcOrd="0" destOrd="0" parTransId="{664CD02B-8B6A-479A-8F52-3412BA7C8AA1}" sibTransId="{9062D653-9810-44D7-87FD-4E1DA2312B0B}"/>
    <dgm:cxn modelId="{91FE8D42-9657-4242-853C-5AB39DED2107}" type="presOf" srcId="{43AD9FC2-9EE6-4EE3-816D-44DF30890C3F}" destId="{1A92022F-1755-4F77-87FB-5EEEBA364660}" srcOrd="0" destOrd="0" presId="urn:microsoft.com/office/officeart/2005/8/layout/default"/>
    <dgm:cxn modelId="{8EAE9946-316E-4A46-A1F0-AB6EC4F0C1F9}" srcId="{43AD9FC2-9EE6-4EE3-816D-44DF30890C3F}" destId="{30ABD20A-E1E5-439C-AB61-F63FE0EA2278}" srcOrd="4" destOrd="0" parTransId="{EC2877B0-10A0-4DBC-903C-6C3B4FAABB7A}" sibTransId="{C1ADDFE9-71BC-40CD-A2FA-6438222DDB9C}"/>
    <dgm:cxn modelId="{627D3149-F9AC-4B0A-AA57-2C96994E1F0C}" srcId="{43AD9FC2-9EE6-4EE3-816D-44DF30890C3F}" destId="{77CCEA5D-89FC-4A59-8E1E-94BB36762BC4}" srcOrd="1" destOrd="0" parTransId="{2C0B1855-7480-4A1C-9D7C-5D8757CE3DC9}" sibTransId="{ED41DF5D-90B2-458D-AA8E-0E854792B19B}"/>
    <dgm:cxn modelId="{5FAB2755-D900-4EDD-94D8-A09F44AA7353}" type="presOf" srcId="{30ABD20A-E1E5-439C-AB61-F63FE0EA2278}" destId="{FBFADC1C-14E0-4860-A827-967A782D4DB5}" srcOrd="0" destOrd="0" presId="urn:microsoft.com/office/officeart/2005/8/layout/default"/>
    <dgm:cxn modelId="{D317A07B-1166-43F1-A79C-D07A71A45B4A}" type="presOf" srcId="{77CCEA5D-89FC-4A59-8E1E-94BB36762BC4}" destId="{5A9009CC-3DFA-41A0-A3A5-1C21EDB38D42}" srcOrd="0" destOrd="0" presId="urn:microsoft.com/office/officeart/2005/8/layout/default"/>
    <dgm:cxn modelId="{60B7CDA7-380B-45A3-A39F-908752D3E5FB}" type="presOf" srcId="{C3C54AEE-9450-4680-BD03-3F8EDEBC4833}" destId="{52CA9AEC-D63A-48B5-96F3-F3FBE06B2544}" srcOrd="0" destOrd="0" presId="urn:microsoft.com/office/officeart/2005/8/layout/default"/>
    <dgm:cxn modelId="{1C5FC5C2-44FB-4A62-A4EF-CCEBFC2B9188}" srcId="{43AD9FC2-9EE6-4EE3-816D-44DF30890C3F}" destId="{C3C54AEE-9450-4680-BD03-3F8EDEBC4833}" srcOrd="2" destOrd="0" parTransId="{20369C24-47E3-4B17-9217-40C231EE686E}" sibTransId="{515DE3EF-55E2-462B-95FB-3ED581299230}"/>
    <dgm:cxn modelId="{879756CE-9A42-4594-BE83-D3EF192EB7E4}" srcId="{43AD9FC2-9EE6-4EE3-816D-44DF30890C3F}" destId="{6637F4E6-9596-43C6-8A95-A78DF223F70E}" srcOrd="3" destOrd="0" parTransId="{28B70D32-AEF7-4D64-A2A9-B6BDA6C3784E}" sibTransId="{27BA0589-1160-4CAD-A6F5-6BDE5453FB33}"/>
    <dgm:cxn modelId="{CBA95719-E997-4241-BC88-647BB05CBDD8}" type="presParOf" srcId="{1A92022F-1755-4F77-87FB-5EEEBA364660}" destId="{5EC1C14C-4042-4225-9F9B-E73429BDE670}" srcOrd="0" destOrd="0" presId="urn:microsoft.com/office/officeart/2005/8/layout/default"/>
    <dgm:cxn modelId="{B7C152B2-E3C8-4D1F-8BC4-B93BB81DA97D}" type="presParOf" srcId="{1A92022F-1755-4F77-87FB-5EEEBA364660}" destId="{1D9C1C3D-B947-42DB-83C1-B25037040C91}" srcOrd="1" destOrd="0" presId="urn:microsoft.com/office/officeart/2005/8/layout/default"/>
    <dgm:cxn modelId="{EE1A7296-9BEA-4E36-95A8-535957B5057A}" type="presParOf" srcId="{1A92022F-1755-4F77-87FB-5EEEBA364660}" destId="{5A9009CC-3DFA-41A0-A3A5-1C21EDB38D42}" srcOrd="2" destOrd="0" presId="urn:microsoft.com/office/officeart/2005/8/layout/default"/>
    <dgm:cxn modelId="{32452C64-0903-40D3-9B15-F336A721091E}" type="presParOf" srcId="{1A92022F-1755-4F77-87FB-5EEEBA364660}" destId="{2F96FD90-F006-4BA0-9CF2-177D58A09AC4}" srcOrd="3" destOrd="0" presId="urn:microsoft.com/office/officeart/2005/8/layout/default"/>
    <dgm:cxn modelId="{89C048C8-C9CE-414F-B27C-BF6E63220240}" type="presParOf" srcId="{1A92022F-1755-4F77-87FB-5EEEBA364660}" destId="{52CA9AEC-D63A-48B5-96F3-F3FBE06B2544}" srcOrd="4" destOrd="0" presId="urn:microsoft.com/office/officeart/2005/8/layout/default"/>
    <dgm:cxn modelId="{04BB90A3-F01C-43FA-9CB9-AFE706645CB3}" type="presParOf" srcId="{1A92022F-1755-4F77-87FB-5EEEBA364660}" destId="{1EC9156D-0645-4318-A2A1-753D612532BE}" srcOrd="5" destOrd="0" presId="urn:microsoft.com/office/officeart/2005/8/layout/default"/>
    <dgm:cxn modelId="{D7D38DA3-CC40-4C59-B8F8-D3B2FF1DAD9B}" type="presParOf" srcId="{1A92022F-1755-4F77-87FB-5EEEBA364660}" destId="{FA4175A6-6584-4EB8-9ACD-06C8DE9F4CD2}" srcOrd="6" destOrd="0" presId="urn:microsoft.com/office/officeart/2005/8/layout/default"/>
    <dgm:cxn modelId="{8DFA0682-A7C1-4551-9F98-C686E167DAAC}" type="presParOf" srcId="{1A92022F-1755-4F77-87FB-5EEEBA364660}" destId="{5D4BF54E-B334-4B6F-BD0E-400B28F738E2}" srcOrd="7" destOrd="0" presId="urn:microsoft.com/office/officeart/2005/8/layout/default"/>
    <dgm:cxn modelId="{86B9829E-42DD-4DCB-AAC1-C6581F428654}" type="presParOf" srcId="{1A92022F-1755-4F77-87FB-5EEEBA364660}" destId="{FBFADC1C-14E0-4860-A827-967A782D4DB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1C14C-4042-4225-9F9B-E73429BDE670}">
      <dsp:nvSpPr>
        <dsp:cNvPr id="0" name=""/>
        <dsp:cNvSpPr/>
      </dsp:nvSpPr>
      <dsp:spPr>
        <a:xfrm>
          <a:off x="827246" y="2750"/>
          <a:ext cx="2929830" cy="17578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latin typeface="Calibri" panose="020F0502020204030204" pitchFamily="34" charset="0"/>
              <a:ea typeface="Dotum" panose="020B0600000101010101" pitchFamily="34" charset="-127"/>
              <a:cs typeface="Calibri" panose="020F0502020204030204" pitchFamily="34" charset="0"/>
            </a:rPr>
            <a:t>To </a:t>
          </a:r>
          <a:r>
            <a:rPr lang="pt-PT" sz="1800" kern="1200" dirty="0" err="1">
              <a:latin typeface="Calibri" panose="020F0502020204030204" pitchFamily="34" charset="0"/>
              <a:ea typeface="Dotum" panose="020B0600000101010101" pitchFamily="34" charset="-127"/>
              <a:cs typeface="Calibri" panose="020F0502020204030204" pitchFamily="34" charset="0"/>
            </a:rPr>
            <a:t>be</a:t>
          </a:r>
          <a:r>
            <a:rPr lang="pt-PT" sz="1800" kern="1200" dirty="0">
              <a:latin typeface="Calibri" panose="020F0502020204030204" pitchFamily="34" charset="0"/>
              <a:ea typeface="Dotum" panose="020B0600000101010101" pitchFamily="34" charset="-127"/>
              <a:cs typeface="Calibri" panose="020F0502020204030204" pitchFamily="34" charset="0"/>
            </a:rPr>
            <a:t> the customer’s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latin typeface="Calibri" panose="020F0502020204030204" pitchFamily="34" charset="0"/>
              <a:ea typeface="Dotum" panose="020B0600000101010101" pitchFamily="34" charset="-127"/>
              <a:cs typeface="Calibri" panose="020F0502020204030204" pitchFamily="34" charset="0"/>
            </a:rPr>
            <a:t> </a:t>
          </a:r>
          <a:r>
            <a:rPr lang="pt-PT" sz="1800" kern="1200" dirty="0" err="1">
              <a:latin typeface="Calibri" panose="020F0502020204030204" pitchFamily="34" charset="0"/>
              <a:ea typeface="Dotum" panose="020B0600000101010101" pitchFamily="34" charset="-127"/>
              <a:cs typeface="Calibri" panose="020F0502020204030204" pitchFamily="34" charset="0"/>
            </a:rPr>
            <a:t>first</a:t>
          </a:r>
          <a:r>
            <a:rPr lang="pt-PT" sz="1800" kern="1200" dirty="0">
              <a:latin typeface="Calibri" panose="020F0502020204030204" pitchFamily="34" charset="0"/>
              <a:ea typeface="Dotum" panose="020B0600000101010101" pitchFamily="34" charset="-127"/>
              <a:cs typeface="Calibri" panose="020F0502020204030204" pitchFamily="34" charset="0"/>
            </a:rPr>
            <a:t> </a:t>
          </a:r>
          <a:r>
            <a:rPr lang="pt-PT" sz="1800" kern="1200" dirty="0" err="1">
              <a:latin typeface="Calibri" panose="020F0502020204030204" pitchFamily="34" charset="0"/>
              <a:ea typeface="Dotum" panose="020B0600000101010101" pitchFamily="34" charset="-127"/>
              <a:cs typeface="Calibri" panose="020F0502020204030204" pitchFamily="34" charset="0"/>
            </a:rPr>
            <a:t>choice</a:t>
          </a:r>
        </a:p>
      </dsp:txBody>
      <dsp:txXfrm>
        <a:off x="827246" y="2750"/>
        <a:ext cx="2929830" cy="1757898"/>
      </dsp:txXfrm>
    </dsp:sp>
    <dsp:sp modelId="{5A9009CC-3DFA-41A0-A3A5-1C21EDB38D42}">
      <dsp:nvSpPr>
        <dsp:cNvPr id="0" name=""/>
        <dsp:cNvSpPr/>
      </dsp:nvSpPr>
      <dsp:spPr>
        <a:xfrm>
          <a:off x="3982820" y="0"/>
          <a:ext cx="2929830" cy="17578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Focus</a:t>
          </a:r>
          <a:r>
            <a:rPr lang="pt-PT" sz="1800" kern="1200" dirty="0">
              <a:latin typeface="Calibri" panose="020F0502020204030204" pitchFamily="34" charset="0"/>
              <a:cs typeface="Calibri" panose="020F0502020204030204" pitchFamily="34" charset="0"/>
            </a:rPr>
            <a:t> </a:t>
          </a:r>
          <a:r>
            <a:rPr lang="pt-PT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on</a:t>
          </a:r>
          <a:r>
            <a:rPr lang="pt-PT" sz="1800" kern="1200" dirty="0">
              <a:latin typeface="Calibri" panose="020F0502020204030204" pitchFamily="34" charset="0"/>
              <a:cs typeface="Calibri" panose="020F0502020204030204" pitchFamily="34" charset="0"/>
            </a:rPr>
            <a:t> </a:t>
          </a:r>
          <a:r>
            <a:rPr lang="pt-PT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results</a:t>
          </a:r>
        </a:p>
      </dsp:txBody>
      <dsp:txXfrm>
        <a:off x="3982820" y="0"/>
        <a:ext cx="2929830" cy="1757898"/>
      </dsp:txXfrm>
    </dsp:sp>
    <dsp:sp modelId="{52CA9AEC-D63A-48B5-96F3-F3FBE06B2544}">
      <dsp:nvSpPr>
        <dsp:cNvPr id="0" name=""/>
        <dsp:cNvSpPr/>
      </dsp:nvSpPr>
      <dsp:spPr>
        <a:xfrm>
          <a:off x="7272873" y="2750"/>
          <a:ext cx="2929830" cy="17578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Integrity</a:t>
          </a:r>
          <a:r>
            <a:rPr lang="pt-PT" sz="1800" kern="1200" dirty="0">
              <a:latin typeface="Calibri" panose="020F0502020204030204" pitchFamily="34" charset="0"/>
              <a:cs typeface="Calibri" panose="020F0502020204030204" pitchFamily="34" charset="0"/>
            </a:rPr>
            <a:t> </a:t>
          </a:r>
          <a:r>
            <a:rPr lang="pt-PT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with</a:t>
          </a:r>
          <a:r>
            <a:rPr lang="pt-PT" sz="1800" kern="1200" dirty="0">
              <a:latin typeface="Calibri" panose="020F0502020204030204" pitchFamily="34" charset="0"/>
              <a:cs typeface="Calibri" panose="020F0502020204030204" pitchFamily="34" charset="0"/>
            </a:rPr>
            <a:t> </a:t>
          </a:r>
          <a:r>
            <a:rPr lang="pt-PT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all</a:t>
          </a:r>
          <a:r>
            <a:rPr lang="pt-PT" sz="1800" kern="1200" dirty="0">
              <a:latin typeface="Calibri" panose="020F0502020204030204" pitchFamily="34" charset="0"/>
              <a:cs typeface="Calibri" panose="020F0502020204030204" pitchFamily="34" charset="0"/>
            </a:rPr>
            <a:t> </a:t>
          </a:r>
          <a:r>
            <a:rPr lang="pt-PT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audiences</a:t>
          </a:r>
          <a:endParaRPr lang="pt-PT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72873" y="2750"/>
        <a:ext cx="2929830" cy="1757898"/>
      </dsp:txXfrm>
    </dsp:sp>
    <dsp:sp modelId="{1BF3F7BF-E232-4ADC-97FE-A88B9FC20E1C}">
      <dsp:nvSpPr>
        <dsp:cNvPr id="0" name=""/>
        <dsp:cNvSpPr/>
      </dsp:nvSpPr>
      <dsp:spPr>
        <a:xfrm>
          <a:off x="827246" y="2053632"/>
          <a:ext cx="2929830" cy="17578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latin typeface="Calibri" panose="020F0502020204030204" pitchFamily="34" charset="0"/>
              <a:cs typeface="Calibri" panose="020F0502020204030204" pitchFamily="34" charset="0"/>
            </a:rPr>
            <a:t>Innovation and 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latin typeface="Calibri" panose="020F0502020204030204" pitchFamily="34" charset="0"/>
              <a:cs typeface="Calibri" panose="020F0502020204030204" pitchFamily="34" charset="0"/>
            </a:rPr>
            <a:t>entrepreneurship</a:t>
          </a:r>
        </a:p>
      </dsp:txBody>
      <dsp:txXfrm>
        <a:off x="827246" y="2053632"/>
        <a:ext cx="2929830" cy="1757898"/>
      </dsp:txXfrm>
    </dsp:sp>
    <dsp:sp modelId="{FA4175A6-6584-4EB8-9ACD-06C8DE9F4CD2}">
      <dsp:nvSpPr>
        <dsp:cNvPr id="0" name=""/>
        <dsp:cNvSpPr/>
      </dsp:nvSpPr>
      <dsp:spPr>
        <a:xfrm>
          <a:off x="4050059" y="2053632"/>
          <a:ext cx="2929830" cy="17578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latin typeface="Calibri" panose="020F0502020204030204" pitchFamily="34" charset="0"/>
              <a:cs typeface="Calibri" panose="020F0502020204030204" pitchFamily="34" charset="0"/>
            </a:rPr>
            <a:t>Citizenship</a:t>
          </a:r>
        </a:p>
      </dsp:txBody>
      <dsp:txXfrm>
        <a:off x="4050059" y="2053632"/>
        <a:ext cx="2929830" cy="1757898"/>
      </dsp:txXfrm>
    </dsp:sp>
    <dsp:sp modelId="{FBFADC1C-14E0-4860-A827-967A782D4DB5}">
      <dsp:nvSpPr>
        <dsp:cNvPr id="0" name=""/>
        <dsp:cNvSpPr/>
      </dsp:nvSpPr>
      <dsp:spPr>
        <a:xfrm>
          <a:off x="7272873" y="2053632"/>
          <a:ext cx="2929830" cy="17578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latin typeface="Calibri" panose="020F0502020204030204" pitchFamily="34" charset="0"/>
              <a:cs typeface="Calibri" panose="020F0502020204030204" pitchFamily="34" charset="0"/>
            </a:rPr>
            <a:t>Dynamism</a:t>
          </a:r>
        </a:p>
      </dsp:txBody>
      <dsp:txXfrm>
        <a:off x="7272873" y="2053632"/>
        <a:ext cx="2929830" cy="17578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1C14C-4042-4225-9F9B-E73429BDE670}">
      <dsp:nvSpPr>
        <dsp:cNvPr id="0" name=""/>
        <dsp:cNvSpPr/>
      </dsp:nvSpPr>
      <dsp:spPr>
        <a:xfrm>
          <a:off x="0" y="210550"/>
          <a:ext cx="3262649" cy="19575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solidFill>
                <a:srgbClr val="444444"/>
              </a:solidFill>
              <a:latin typeface="Calibri"/>
              <a:cs typeface="Calibri"/>
            </a:rPr>
            <a:t>Dedication: a dedicated team  </a:t>
          </a:r>
          <a:endParaRPr lang="pt-PT" sz="1800" kern="1200" dirty="0">
            <a:latin typeface="Franklin Gothic Book"/>
          </a:endParaRPr>
        </a:p>
      </dsp:txBody>
      <dsp:txXfrm>
        <a:off x="0" y="210550"/>
        <a:ext cx="3262649" cy="1957589"/>
      </dsp:txXfrm>
    </dsp:sp>
    <dsp:sp modelId="{5A9009CC-3DFA-41A0-A3A5-1C21EDB38D42}">
      <dsp:nvSpPr>
        <dsp:cNvPr id="0" name=""/>
        <dsp:cNvSpPr/>
      </dsp:nvSpPr>
      <dsp:spPr>
        <a:xfrm>
          <a:off x="3588914" y="210550"/>
          <a:ext cx="3262649" cy="19575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solidFill>
                <a:srgbClr val="444444"/>
              </a:solidFill>
              <a:latin typeface="Calibri"/>
              <a:cs typeface="Calibri"/>
            </a:rPr>
            <a:t>Availability: we are </a:t>
          </a:r>
          <a:r>
            <a:rPr lang="pt-PT" sz="1800" kern="1200" dirty="0" err="1">
              <a:solidFill>
                <a:srgbClr val="444444"/>
              </a:solidFill>
              <a:latin typeface="Calibri"/>
              <a:cs typeface="Calibri"/>
            </a:rPr>
            <a:t>available</a:t>
          </a:r>
          <a:r>
            <a:rPr lang="pt-PT" sz="1800" kern="1200" dirty="0">
              <a:solidFill>
                <a:srgbClr val="444444"/>
              </a:solidFill>
              <a:latin typeface="Calibri"/>
              <a:cs typeface="Calibri"/>
            </a:rPr>
            <a:t> 24/7</a:t>
          </a:r>
          <a:endParaRPr lang="pt-PT" sz="1800" kern="1200" dirty="0">
            <a:latin typeface="Franklin Gothic Book"/>
          </a:endParaRPr>
        </a:p>
      </dsp:txBody>
      <dsp:txXfrm>
        <a:off x="3588914" y="210550"/>
        <a:ext cx="3262649" cy="1957589"/>
      </dsp:txXfrm>
    </dsp:sp>
    <dsp:sp modelId="{52CA9AEC-D63A-48B5-96F3-F3FBE06B2544}">
      <dsp:nvSpPr>
        <dsp:cNvPr id="0" name=""/>
        <dsp:cNvSpPr/>
      </dsp:nvSpPr>
      <dsp:spPr>
        <a:xfrm>
          <a:off x="7177828" y="210550"/>
          <a:ext cx="3262649" cy="19575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solidFill>
                <a:srgbClr val="444444"/>
              </a:solidFill>
              <a:latin typeface="Calibri"/>
              <a:cs typeface="Calibri"/>
            </a:rPr>
            <a:t>Trust: we trust our partners and want them to trust our company </a:t>
          </a:r>
          <a:r>
            <a:rPr lang="en-US" sz="1800" kern="1200" dirty="0">
              <a:solidFill>
                <a:srgbClr val="444444"/>
              </a:solidFill>
              <a:latin typeface="Calibri"/>
              <a:cs typeface="Calibri"/>
            </a:rPr>
            <a:t> </a:t>
          </a:r>
          <a:endParaRPr lang="pt-PT" sz="1800" kern="1200" dirty="0">
            <a:latin typeface="Franklin Gothic Book"/>
          </a:endParaRPr>
        </a:p>
      </dsp:txBody>
      <dsp:txXfrm>
        <a:off x="7177828" y="210550"/>
        <a:ext cx="3262649" cy="1957589"/>
      </dsp:txXfrm>
    </dsp:sp>
    <dsp:sp modelId="{FA4175A6-6584-4EB8-9ACD-06C8DE9F4CD2}">
      <dsp:nvSpPr>
        <dsp:cNvPr id="0" name=""/>
        <dsp:cNvSpPr/>
      </dsp:nvSpPr>
      <dsp:spPr>
        <a:xfrm>
          <a:off x="1794457" y="2494404"/>
          <a:ext cx="3262649" cy="19575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solidFill>
                <a:srgbClr val="444444"/>
              </a:solidFill>
              <a:latin typeface="Calibri"/>
              <a:cs typeface="Calibri"/>
            </a:rPr>
            <a:t>Competence: </a:t>
          </a:r>
          <a:r>
            <a:rPr lang="pt-PT" sz="1800" kern="1200" dirty="0" err="1">
              <a:solidFill>
                <a:srgbClr val="444444"/>
              </a:solidFill>
              <a:latin typeface="Calibri"/>
              <a:cs typeface="Calibri"/>
            </a:rPr>
            <a:t>we</a:t>
          </a:r>
          <a:r>
            <a:rPr lang="pt-PT" sz="1800" kern="1200" dirty="0">
              <a:solidFill>
                <a:srgbClr val="444444"/>
              </a:solidFill>
              <a:latin typeface="Calibri"/>
              <a:cs typeface="Calibri"/>
            </a:rPr>
            <a:t> </a:t>
          </a:r>
          <a:r>
            <a:rPr lang="pt-PT" sz="1800" kern="1200" dirty="0" err="1">
              <a:solidFill>
                <a:srgbClr val="444444"/>
              </a:solidFill>
              <a:latin typeface="Calibri"/>
              <a:cs typeface="Calibri"/>
            </a:rPr>
            <a:t>try</a:t>
          </a:r>
          <a:r>
            <a:rPr lang="pt-PT" sz="1800" kern="1200" dirty="0">
              <a:solidFill>
                <a:srgbClr val="444444"/>
              </a:solidFill>
              <a:latin typeface="Calibri"/>
              <a:cs typeface="Calibri"/>
            </a:rPr>
            <a:t> to do </a:t>
          </a:r>
          <a:r>
            <a:rPr lang="pt-PT" sz="1800" kern="1200" dirty="0" err="1">
              <a:solidFill>
                <a:srgbClr val="444444"/>
              </a:solidFill>
              <a:latin typeface="Calibri"/>
              <a:cs typeface="Calibri"/>
            </a:rPr>
            <a:t>our</a:t>
          </a:r>
          <a:r>
            <a:rPr lang="pt-PT" sz="1800" kern="1200" dirty="0">
              <a:solidFill>
                <a:srgbClr val="444444"/>
              </a:solidFill>
              <a:latin typeface="Calibri"/>
              <a:cs typeface="Calibri"/>
            </a:rPr>
            <a:t> </a:t>
          </a:r>
          <a:r>
            <a:rPr lang="pt-PT" sz="1800" kern="1200" dirty="0" err="1">
              <a:solidFill>
                <a:srgbClr val="444444"/>
              </a:solidFill>
              <a:latin typeface="Calibri"/>
              <a:cs typeface="Calibri"/>
            </a:rPr>
            <a:t>best</a:t>
          </a:r>
          <a:r>
            <a:rPr lang="pt-PT" sz="1800" kern="1200" dirty="0">
              <a:solidFill>
                <a:srgbClr val="444444"/>
              </a:solidFill>
              <a:latin typeface="Calibri"/>
              <a:cs typeface="Calibri"/>
            </a:rPr>
            <a:t> with </a:t>
          </a:r>
          <a:r>
            <a:rPr lang="pt-PT" sz="1800" kern="1200" dirty="0" err="1">
              <a:solidFill>
                <a:srgbClr val="444444"/>
              </a:solidFill>
              <a:latin typeface="Calibri"/>
              <a:cs typeface="Calibri"/>
            </a:rPr>
            <a:t>the</a:t>
          </a:r>
          <a:r>
            <a:rPr lang="pt-PT" sz="1800" kern="1200" dirty="0">
              <a:solidFill>
                <a:srgbClr val="444444"/>
              </a:solidFill>
              <a:latin typeface="Calibri"/>
              <a:cs typeface="Calibri"/>
            </a:rPr>
            <a:t> services we provide</a:t>
          </a:r>
          <a:r>
            <a:rPr lang="en-US" sz="1800" kern="1200" dirty="0">
              <a:solidFill>
                <a:srgbClr val="444444"/>
              </a:solidFill>
              <a:latin typeface="Calibri"/>
              <a:cs typeface="Calibri"/>
            </a:rPr>
            <a:t>  </a:t>
          </a:r>
          <a:endParaRPr lang="pt-PT" sz="1800" kern="1200" dirty="0">
            <a:solidFill>
              <a:srgbClr val="444444"/>
            </a:solidFill>
            <a:latin typeface="Franklin Gothic Demi"/>
          </a:endParaRPr>
        </a:p>
      </dsp:txBody>
      <dsp:txXfrm>
        <a:off x="1794457" y="2494404"/>
        <a:ext cx="3262649" cy="1957589"/>
      </dsp:txXfrm>
    </dsp:sp>
    <dsp:sp modelId="{FBFADC1C-14E0-4860-A827-967A782D4DB5}">
      <dsp:nvSpPr>
        <dsp:cNvPr id="0" name=""/>
        <dsp:cNvSpPr/>
      </dsp:nvSpPr>
      <dsp:spPr>
        <a:xfrm>
          <a:off x="5383371" y="2494404"/>
          <a:ext cx="3262649" cy="19575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 dirty="0">
              <a:solidFill>
                <a:srgbClr val="444444"/>
              </a:solidFill>
              <a:latin typeface="Calibri"/>
              <a:cs typeface="Calibri"/>
            </a:rPr>
            <a:t>Quality: quality of </a:t>
          </a:r>
          <a:r>
            <a:rPr lang="pt-PT" sz="1800" kern="1200" dirty="0" err="1">
              <a:solidFill>
                <a:srgbClr val="444444"/>
              </a:solidFill>
              <a:latin typeface="Calibri"/>
              <a:cs typeface="Calibri"/>
            </a:rPr>
            <a:t>the</a:t>
          </a:r>
          <a:r>
            <a:rPr lang="pt-PT" sz="1800" kern="1200" dirty="0">
              <a:solidFill>
                <a:srgbClr val="444444"/>
              </a:solidFill>
              <a:latin typeface="Calibri"/>
              <a:cs typeface="Calibri"/>
            </a:rPr>
            <a:t> </a:t>
          </a:r>
          <a:r>
            <a:rPr lang="pt-PT" sz="1800" kern="1200" dirty="0" err="1">
              <a:solidFill>
                <a:srgbClr val="444444"/>
              </a:solidFill>
              <a:latin typeface="Calibri"/>
              <a:cs typeface="Calibri"/>
            </a:rPr>
            <a:t>service</a:t>
          </a:r>
          <a:r>
            <a:rPr lang="pt-PT" sz="1800" kern="1200" dirty="0">
              <a:solidFill>
                <a:srgbClr val="444444"/>
              </a:solidFill>
              <a:latin typeface="Calibri"/>
              <a:cs typeface="Calibri"/>
            </a:rPr>
            <a:t>      provided and of the local              </a:t>
          </a:r>
          <a:r>
            <a:rPr lang="pt-PT" sz="1800" kern="1200" dirty="0" err="1">
              <a:solidFill>
                <a:srgbClr val="444444"/>
              </a:solidFill>
              <a:latin typeface="Calibri"/>
              <a:cs typeface="Calibri"/>
            </a:rPr>
            <a:t>companies</a:t>
          </a:r>
          <a:r>
            <a:rPr lang="pt-PT" sz="1800" kern="1200" dirty="0">
              <a:solidFill>
                <a:srgbClr val="444444"/>
              </a:solidFill>
              <a:latin typeface="Calibri"/>
              <a:cs typeface="Calibri"/>
            </a:rPr>
            <a:t> that work with us </a:t>
          </a:r>
          <a:endParaRPr lang="pt-PT" sz="1800" kern="1200" dirty="0">
            <a:latin typeface="Franklin Gothic Demi"/>
          </a:endParaRPr>
        </a:p>
      </dsp:txBody>
      <dsp:txXfrm>
        <a:off x="5383371" y="2494404"/>
        <a:ext cx="3262649" cy="1957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87C63-B3D8-403D-B647-8800627CE8E7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42F6C-646D-4EAD-9829-FF31385CBCE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213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42F6C-646D-4EAD-9829-FF31385CBCE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106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7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365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8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5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3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8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39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4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11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612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70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6" r:id="rId5"/>
    <p:sldLayoutId id="2147483690" r:id="rId6"/>
    <p:sldLayoutId id="2147483691" r:id="rId7"/>
    <p:sldLayoutId id="2147483692" r:id="rId8"/>
    <p:sldLayoutId id="2147483695" r:id="rId9"/>
    <p:sldLayoutId id="2147483693" r:id="rId10"/>
    <p:sldLayoutId id="2147483694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DB469F-A9D6-40DC-82F7-C6F3F25B92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36" r="9085" b="1177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rgbClr val="4B575D"/>
          </a:soli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601201"/>
            <a:ext cx="3702134" cy="5791132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4200" y="1524001"/>
            <a:ext cx="3412067" cy="3478384"/>
          </a:xfrm>
        </p:spPr>
        <p:txBody>
          <a:bodyPr>
            <a:normAutofit/>
          </a:bodyPr>
          <a:lstStyle/>
          <a:p>
            <a:r>
              <a:rPr lang="pt-PT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COMPANIES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3101" y="5351834"/>
            <a:ext cx="3412067" cy="73882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b="1" i="1" dirty="0">
                <a:solidFill>
                  <a:srgbClr val="FFFFFF">
                    <a:alpha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ERASMUS+</a:t>
            </a:r>
            <a:r>
              <a:rPr lang="en-GB" b="1" dirty="0">
                <a:solidFill>
                  <a:srgbClr val="FFFFFF">
                    <a:alpha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PROJECT: </a:t>
            </a:r>
          </a:p>
          <a:p>
            <a:pPr>
              <a:lnSpc>
                <a:spcPct val="120000"/>
              </a:lnSpc>
            </a:pPr>
            <a:r>
              <a:rPr lang="en-GB" b="1" dirty="0">
                <a:solidFill>
                  <a:srgbClr val="FFFFFF">
                    <a:alpha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SOLUTIONS FOR GLOBAL CHALLENGES</a:t>
            </a:r>
          </a:p>
          <a:p>
            <a:endParaRPr lang="pt-PT" dirty="0">
              <a:solidFill>
                <a:srgbClr val="FFFFFF">
                  <a:alpha val="75000"/>
                </a:srgbClr>
              </a:solidFill>
            </a:endParaRPr>
          </a:p>
        </p:txBody>
      </p:sp>
      <p:graphicFrame>
        <p:nvGraphicFramePr>
          <p:cNvPr id="8" name="Tabela 9">
            <a:extLst>
              <a:ext uri="{FF2B5EF4-FFF2-40B4-BE49-F238E27FC236}">
                <a16:creationId xmlns:a16="http://schemas.microsoft.com/office/drawing/2014/main" id="{1D1F2095-8485-41CC-B907-DB56B96D0A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16032"/>
              </p:ext>
            </p:extLst>
          </p:nvPr>
        </p:nvGraphicFramePr>
        <p:xfrm>
          <a:off x="9170126" y="6416835"/>
          <a:ext cx="3021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1874">
                  <a:extLst>
                    <a:ext uri="{9D8B030D-6E8A-4147-A177-3AD203B41FA5}">
                      <a16:colId xmlns:a16="http://schemas.microsoft.com/office/drawing/2014/main" val="2818276595"/>
                    </a:ext>
                  </a:extLst>
                </a:gridCol>
              </a:tblGrid>
              <a:tr h="301281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4B57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668260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9B93BB10-8C5A-4FB5-AFE3-407A84683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260" y="6350722"/>
            <a:ext cx="1303662" cy="48846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C0657DA-6C3F-40E9-A8D5-276344B8F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8636" y="6445571"/>
            <a:ext cx="298913" cy="30828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7C2EA69-213B-4772-A549-FA9DEF24AE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380" y="6482379"/>
            <a:ext cx="1125528" cy="23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77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D0D178-E887-4B43-8DD7-1B9F14524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366510" cy="4624327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br>
              <a:rPr lang="pt-PT" sz="3200" b="1" dirty="0">
                <a:solidFill>
                  <a:schemeClr val="bg1"/>
                </a:solidFill>
                <a:latin typeface="Calibri" panose="020F0502020204030204" pitchFamily="34" charset="0"/>
                <a:ea typeface="+mj-lt"/>
                <a:cs typeface="+mj-lt"/>
              </a:rPr>
            </a:br>
            <a:r>
              <a:rPr lang="pt-PT" sz="3600" b="1" dirty="0" err="1">
                <a:solidFill>
                  <a:schemeClr val="bg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Our</a:t>
            </a:r>
            <a:r>
              <a:rPr lang="pt-PT" sz="3600" b="1" dirty="0">
                <a:solidFill>
                  <a:schemeClr val="bg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 </a:t>
            </a:r>
            <a:r>
              <a:rPr lang="pt-PT" sz="3600" b="1" dirty="0" err="1">
                <a:solidFill>
                  <a:schemeClr val="bg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first</a:t>
            </a:r>
            <a:r>
              <a:rPr lang="pt-PT" sz="3600" b="1" dirty="0">
                <a:solidFill>
                  <a:schemeClr val="bg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 local </a:t>
            </a:r>
            <a:r>
              <a:rPr lang="pt-PT" sz="3600" b="1" dirty="0" err="1">
                <a:solidFill>
                  <a:schemeClr val="bg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partner</a:t>
            </a:r>
            <a:br>
              <a:rPr lang="pt-PT" sz="3600" b="1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</a:br>
            <a:endParaRPr lang="pt-PT" sz="3600" b="1" dirty="0">
              <a:latin typeface="Calibri" panose="020F0502020204030204" pitchFamily="34" charset="0"/>
              <a:ea typeface="+mj-lt"/>
              <a:cs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B451169-B695-47A5-A630-37C721AE73BE}"/>
              </a:ext>
            </a:extLst>
          </p:cNvPr>
          <p:cNvSpPr txBox="1"/>
          <p:nvPr/>
        </p:nvSpPr>
        <p:spPr>
          <a:xfrm>
            <a:off x="5413096" y="3928014"/>
            <a:ext cx="5889415" cy="25423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Pão de Ló Burguês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is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a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small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company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,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located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in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our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district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of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 V.N. Famalicão, 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which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produces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a typical portuguese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sponge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cake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with a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modern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twist – a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meringue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layer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.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company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was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created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12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years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ago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and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is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now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selling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to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private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homes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and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food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service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industry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in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entire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country.</a:t>
            </a:r>
          </a:p>
        </p:txBody>
      </p:sp>
      <p:pic>
        <p:nvPicPr>
          <p:cNvPr id="5" name="Marcador de Posição de Conteúdo 4">
            <a:extLst>
              <a:ext uri="{FF2B5EF4-FFF2-40B4-BE49-F238E27FC236}">
                <a16:creationId xmlns:a16="http://schemas.microsoft.com/office/drawing/2014/main" id="{9A8F19A6-AF95-4CA0-BCFF-9D8EE8991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413" b="8104"/>
          <a:stretch/>
        </p:blipFill>
        <p:spPr>
          <a:xfrm>
            <a:off x="6611768" y="483550"/>
            <a:ext cx="3633787" cy="296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56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tângulo 220">
            <a:extLst>
              <a:ext uri="{FF2B5EF4-FFF2-40B4-BE49-F238E27FC236}">
                <a16:creationId xmlns:a16="http://schemas.microsoft.com/office/drawing/2014/main" id="{9061C78E-09AE-4F56-BD26-4F2B6CD5ED5C}"/>
              </a:ext>
            </a:extLst>
          </p:cNvPr>
          <p:cNvSpPr/>
          <p:nvPr/>
        </p:nvSpPr>
        <p:spPr>
          <a:xfrm>
            <a:off x="4260476" y="461682"/>
            <a:ext cx="3731558" cy="78441"/>
          </a:xfrm>
          <a:prstGeom prst="rect">
            <a:avLst/>
          </a:prstGeom>
          <a:solidFill>
            <a:srgbClr val="5A6970"/>
          </a:solidFill>
          <a:ln>
            <a:solidFill>
              <a:srgbClr val="5A6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D82335F-6B42-441B-8AF2-72061CC62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504" y="1084720"/>
            <a:ext cx="3811571" cy="253642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A355D23-B953-4D2E-A7B6-686106EF9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697" y="4421171"/>
            <a:ext cx="4671101" cy="177091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8B4633E-C7C5-42E9-B6A3-9231E38B1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21" y="1084720"/>
            <a:ext cx="3612067" cy="253400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4837794-BF0D-4574-8FF4-9CC54CB783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654" y="3863077"/>
            <a:ext cx="3114758" cy="270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19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DB469F-A9D6-40DC-82F7-C6F3F25B92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36" r="9085" b="1177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rgbClr val="4B575D"/>
          </a:soli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601201"/>
            <a:ext cx="3702134" cy="5791132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4200" y="1524001"/>
            <a:ext cx="3412067" cy="3478384"/>
          </a:xfrm>
        </p:spPr>
        <p:txBody>
          <a:bodyPr>
            <a:normAutofit/>
          </a:bodyPr>
          <a:lstStyle/>
          <a:p>
            <a:r>
              <a:rPr lang="pt-PT" dirty="0">
                <a:solidFill>
                  <a:srgbClr val="FFFFFF"/>
                </a:solidFill>
              </a:rPr>
              <a:t>VIRTUAL COMPANIES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3101" y="5351834"/>
            <a:ext cx="3412067" cy="73882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i="1" dirty="0">
                <a:solidFill>
                  <a:srgbClr val="FFFFFF">
                    <a:alpha val="75000"/>
                  </a:srgbClr>
                </a:solidFill>
                <a:latin typeface="+mj-lt"/>
                <a:cs typeface="Arial" panose="020B0604020202020204" pitchFamily="34" charset="0"/>
              </a:rPr>
              <a:t>ERASMUS+</a:t>
            </a:r>
            <a:r>
              <a:rPr lang="en-GB" dirty="0">
                <a:solidFill>
                  <a:srgbClr val="FFFFFF">
                    <a:alpha val="75000"/>
                  </a:srgbClr>
                </a:solidFill>
                <a:latin typeface="+mj-lt"/>
                <a:cs typeface="Arial" panose="020B0604020202020204" pitchFamily="34" charset="0"/>
              </a:rPr>
              <a:t> PROJECT: 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FFFFFF">
                    <a:alpha val="75000"/>
                  </a:srgbClr>
                </a:solidFill>
                <a:latin typeface="+mj-lt"/>
                <a:cs typeface="Arial" panose="020B0604020202020204" pitchFamily="34" charset="0"/>
              </a:rPr>
              <a:t>LOCAL SOLUTIONS FOR GLOBAL CHALLENGES</a:t>
            </a:r>
          </a:p>
          <a:p>
            <a:endParaRPr lang="pt-PT" dirty="0">
              <a:solidFill>
                <a:srgbClr val="FFFFFF">
                  <a:alpha val="75000"/>
                </a:srgbClr>
              </a:solidFill>
            </a:endParaRPr>
          </a:p>
        </p:txBody>
      </p:sp>
      <p:graphicFrame>
        <p:nvGraphicFramePr>
          <p:cNvPr id="8" name="Tabela 9">
            <a:extLst>
              <a:ext uri="{FF2B5EF4-FFF2-40B4-BE49-F238E27FC236}">
                <a16:creationId xmlns:a16="http://schemas.microsoft.com/office/drawing/2014/main" id="{1D1F2095-8485-41CC-B907-DB56B96D0AE9}"/>
              </a:ext>
            </a:extLst>
          </p:cNvPr>
          <p:cNvGraphicFramePr>
            <a:graphicFrameLocks noGrp="1"/>
          </p:cNvGraphicFramePr>
          <p:nvPr/>
        </p:nvGraphicFramePr>
        <p:xfrm>
          <a:off x="9170126" y="6416835"/>
          <a:ext cx="3021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1874">
                  <a:extLst>
                    <a:ext uri="{9D8B030D-6E8A-4147-A177-3AD203B41FA5}">
                      <a16:colId xmlns:a16="http://schemas.microsoft.com/office/drawing/2014/main" val="2818276595"/>
                    </a:ext>
                  </a:extLst>
                </a:gridCol>
              </a:tblGrid>
              <a:tr h="301281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4B57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668260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9B93BB10-8C5A-4FB5-AFE3-407A84683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260" y="6350722"/>
            <a:ext cx="1303662" cy="48846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C0657DA-6C3F-40E9-A8D5-276344B8F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8636" y="6445571"/>
            <a:ext cx="298913" cy="30828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7C2EA69-213B-4772-A549-FA9DEF24AE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380" y="6482379"/>
            <a:ext cx="1125528" cy="23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73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D0D178-E887-4B43-8DD7-1B9F14524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366510" cy="4624327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PT" sz="4000" b="1" dirty="0">
                <a:solidFill>
                  <a:schemeClr val="bg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TAAC - </a:t>
            </a:r>
            <a:r>
              <a:rPr lang="pt-PT" sz="4000" b="1" dirty="0" err="1">
                <a:solidFill>
                  <a:schemeClr val="bg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Tradition</a:t>
            </a:r>
            <a:r>
              <a:rPr lang="pt-PT" sz="4000" b="1" dirty="0">
                <a:solidFill>
                  <a:schemeClr val="bg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 </a:t>
            </a:r>
            <a:r>
              <a:rPr lang="pt-PT" sz="4000" b="1" dirty="0" err="1">
                <a:solidFill>
                  <a:schemeClr val="bg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at</a:t>
            </a:r>
            <a:r>
              <a:rPr lang="pt-PT" sz="4000" b="1" dirty="0">
                <a:solidFill>
                  <a:schemeClr val="bg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 a </a:t>
            </a:r>
            <a:r>
              <a:rPr lang="pt-PT" sz="4000" b="1" dirty="0" err="1">
                <a:solidFill>
                  <a:schemeClr val="bg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click</a:t>
            </a:r>
            <a:r>
              <a:rPr lang="pt-PT" sz="4000" b="1" dirty="0">
                <a:solidFill>
                  <a:schemeClr val="bg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!</a:t>
            </a:r>
            <a:br>
              <a:rPr lang="pt-PT" sz="4000" b="1" dirty="0">
                <a:solidFill>
                  <a:schemeClr val="bg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</a:br>
            <a:br>
              <a:rPr lang="pt-PT" sz="4000" b="1" dirty="0">
                <a:solidFill>
                  <a:schemeClr val="bg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</a:br>
            <a:br>
              <a:rPr lang="pt-PT" sz="4000" b="1" dirty="0">
                <a:solidFill>
                  <a:schemeClr val="bg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</a:br>
            <a:r>
              <a:rPr lang="pt-PT" sz="1800" b="1" dirty="0">
                <a:solidFill>
                  <a:schemeClr val="bg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(online </a:t>
            </a:r>
            <a:r>
              <a:rPr lang="pt-PT" sz="1800" b="1" dirty="0" err="1">
                <a:solidFill>
                  <a:schemeClr val="bg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company</a:t>
            </a:r>
            <a:r>
              <a:rPr lang="pt-PT" sz="1800" b="1" dirty="0">
                <a:solidFill>
                  <a:schemeClr val="bg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)</a:t>
            </a:r>
            <a:br>
              <a:rPr lang="pt-PT" sz="1800" b="1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</a:br>
            <a:endParaRPr lang="pt-PT" sz="1800" b="1" dirty="0">
              <a:latin typeface="Calibri" panose="020F0502020204030204" pitchFamily="34" charset="0"/>
              <a:ea typeface="+mj-lt"/>
              <a:cs typeface="Calibri" panose="020F0502020204030204" pitchFamily="34" charset="0"/>
            </a:endParaRP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B9A8AED5-476A-4EFD-94DE-FDF24961C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82"/>
          <a:stretch/>
        </p:blipFill>
        <p:spPr>
          <a:xfrm>
            <a:off x="5765505" y="704673"/>
            <a:ext cx="4986032" cy="3730484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B451169-B695-47A5-A630-37C721AE73BE}"/>
              </a:ext>
            </a:extLst>
          </p:cNvPr>
          <p:cNvSpPr txBox="1"/>
          <p:nvPr/>
        </p:nvSpPr>
        <p:spPr>
          <a:xfrm>
            <a:off x="5764590" y="4651829"/>
            <a:ext cx="4992916" cy="12958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Logo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: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innovative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characteristic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of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online 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service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contrasts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with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traditional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services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and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products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of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local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companies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0574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3B05A4-157F-403C-939A-ED1B6A0A0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D0139D-DF64-4E00-9973-6DD3710B0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507414"/>
            <a:ext cx="5120255" cy="3903332"/>
          </a:xfrm>
        </p:spPr>
        <p:txBody>
          <a:bodyPr anchor="t">
            <a:normAutofit/>
          </a:bodyPr>
          <a:lstStyle/>
          <a:p>
            <a:r>
              <a:rPr lang="pt-PT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Mission</a:t>
            </a:r>
            <a:endParaRPr lang="pt-PT" sz="4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CCE107-A70B-4916-9A0B-751C70B9B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rgbClr val="969FA7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925BC7-7CC5-4A0C-9B3D-8829EBF28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4244340" y="3329711"/>
            <a:ext cx="3703320" cy="587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0325680-3CA4-4AAB-9412-3540268AA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852" y="2783459"/>
            <a:ext cx="4819091" cy="2393186"/>
          </a:xfrm>
          <a:ln w="57150">
            <a:noFill/>
          </a:ln>
        </p:spPr>
        <p:txBody>
          <a:bodyPr anchor="t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PT" sz="1800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We</a:t>
            </a:r>
            <a:r>
              <a:rPr lang="pt-PT" sz="18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are </a:t>
            </a:r>
            <a:r>
              <a:rPr lang="pt-PT" sz="1800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an</a:t>
            </a:r>
            <a:r>
              <a:rPr lang="pt-PT" sz="18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online </a:t>
            </a:r>
            <a:r>
              <a:rPr lang="pt-PT" sz="1800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company</a:t>
            </a:r>
            <a:r>
              <a:rPr lang="pt-PT" sz="18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sz="1800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that</a:t>
            </a:r>
            <a:r>
              <a:rPr lang="pt-PT" sz="18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sz="1800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aims</a:t>
            </a:r>
            <a:r>
              <a:rPr lang="pt-PT" sz="18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to </a:t>
            </a:r>
            <a:r>
              <a:rPr lang="pt-PT" sz="1800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promote</a:t>
            </a:r>
            <a:r>
              <a:rPr lang="pt-PT" sz="18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sz="1800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the</a:t>
            </a:r>
            <a:r>
              <a:rPr lang="pt-PT" sz="18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sz="1800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best</a:t>
            </a:r>
            <a:r>
              <a:rPr lang="pt-PT" sz="18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sz="1800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of</a:t>
            </a:r>
            <a:r>
              <a:rPr lang="pt-PT" sz="18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sz="1800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Portugal's</a:t>
            </a:r>
            <a:r>
              <a:rPr lang="pt-PT" sz="18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regional </a:t>
            </a:r>
            <a:r>
              <a:rPr lang="pt-PT" sz="1800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products</a:t>
            </a:r>
            <a:r>
              <a:rPr lang="pt-PT" sz="18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to </a:t>
            </a:r>
            <a:r>
              <a:rPr lang="pt-PT" sz="1800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the</a:t>
            </a:r>
            <a:r>
              <a:rPr lang="pt-PT" sz="18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sz="1800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world</a:t>
            </a:r>
            <a:r>
              <a:rPr lang="pt-PT" sz="18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, </a:t>
            </a:r>
            <a:r>
              <a:rPr lang="pt-PT" sz="1800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ensuring</a:t>
            </a:r>
            <a:r>
              <a:rPr lang="pt-PT" sz="18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sz="1800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that</a:t>
            </a:r>
            <a:r>
              <a:rPr lang="pt-PT" sz="18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sz="1800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traditions</a:t>
            </a:r>
            <a:r>
              <a:rPr lang="pt-PT" sz="18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are </a:t>
            </a:r>
            <a:r>
              <a:rPr lang="pt-PT" sz="1800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not</a:t>
            </a:r>
            <a:r>
              <a:rPr lang="pt-PT" sz="18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sz="1800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forgotten</a:t>
            </a:r>
            <a:r>
              <a:rPr lang="pt-PT" sz="1800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.  </a:t>
            </a:r>
            <a:endParaRPr lang="pt-P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67D916-28C7-4965-BA3C-287FB8579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rgbClr val="969FA7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563386C-C132-460F-BB45-928C68DB51FC}"/>
              </a:ext>
            </a:extLst>
          </p:cNvPr>
          <p:cNvSpPr txBox="1"/>
          <p:nvPr/>
        </p:nvSpPr>
        <p:spPr>
          <a:xfrm>
            <a:off x="6730253" y="1508312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VISION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98F716A-3484-4ED3-9BC6-89F2F8BAC0AA}"/>
              </a:ext>
            </a:extLst>
          </p:cNvPr>
          <p:cNvSpPr/>
          <p:nvPr/>
        </p:nvSpPr>
        <p:spPr>
          <a:xfrm>
            <a:off x="6064623" y="1503828"/>
            <a:ext cx="67236" cy="3709148"/>
          </a:xfrm>
          <a:prstGeom prst="rect">
            <a:avLst/>
          </a:prstGeom>
          <a:solidFill>
            <a:srgbClr val="4B575D"/>
          </a:solidFill>
          <a:ln>
            <a:solidFill>
              <a:srgbClr val="4B57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B43F59F-467A-4D02-BB54-58C063B8F3FD}"/>
              </a:ext>
            </a:extLst>
          </p:cNvPr>
          <p:cNvSpPr txBox="1"/>
          <p:nvPr/>
        </p:nvSpPr>
        <p:spPr>
          <a:xfrm>
            <a:off x="6730253" y="2785783"/>
            <a:ext cx="4603377" cy="1703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want to be recognized by the quality of our services and the proximity to the customers and local partners, promoting their image and the products and services they offer.</a:t>
            </a:r>
          </a:p>
        </p:txBody>
      </p:sp>
    </p:spTree>
    <p:extLst>
      <p:ext uri="{BB962C8B-B14F-4D97-AF65-F5344CB8AC3E}">
        <p14:creationId xmlns:p14="http://schemas.microsoft.com/office/powerpoint/2010/main" val="329813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8BF293-09B1-4732-8A6D-9A90132AD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25420"/>
            <a:ext cx="11029616" cy="751691"/>
          </a:xfrm>
        </p:spPr>
        <p:txBody>
          <a:bodyPr>
            <a:normAutofit/>
          </a:bodyPr>
          <a:lstStyle/>
          <a:p>
            <a:r>
              <a:rPr lang="pt-PT" sz="4000" b="1" dirty="0" err="1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Values</a:t>
            </a:r>
            <a:endParaRPr lang="pt-PT" sz="4000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1" name="Retângulo 220">
            <a:extLst>
              <a:ext uri="{FF2B5EF4-FFF2-40B4-BE49-F238E27FC236}">
                <a16:creationId xmlns:a16="http://schemas.microsoft.com/office/drawing/2014/main" id="{9061C78E-09AE-4F56-BD26-4F2B6CD5ED5C}"/>
              </a:ext>
            </a:extLst>
          </p:cNvPr>
          <p:cNvSpPr/>
          <p:nvPr/>
        </p:nvSpPr>
        <p:spPr>
          <a:xfrm>
            <a:off x="4260476" y="461682"/>
            <a:ext cx="3731558" cy="78441"/>
          </a:xfrm>
          <a:prstGeom prst="rect">
            <a:avLst/>
          </a:prstGeom>
          <a:solidFill>
            <a:srgbClr val="5A6970"/>
          </a:solidFill>
          <a:ln>
            <a:solidFill>
              <a:srgbClr val="5A6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4" name="Diagrama 4">
            <a:extLst>
              <a:ext uri="{FF2B5EF4-FFF2-40B4-BE49-F238E27FC236}">
                <a16:creationId xmlns:a16="http://schemas.microsoft.com/office/drawing/2014/main" id="{8CB27F29-8618-42C2-83CF-B047A29C28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0450090"/>
              </p:ext>
            </p:extLst>
          </p:nvPr>
        </p:nvGraphicFramePr>
        <p:xfrm>
          <a:off x="648260" y="2218298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6194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8BF293-09B1-4732-8A6D-9A90132AD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86" y="668538"/>
            <a:ext cx="11029616" cy="751691"/>
          </a:xfrm>
        </p:spPr>
        <p:txBody>
          <a:bodyPr>
            <a:normAutofit/>
          </a:bodyPr>
          <a:lstStyle/>
          <a:p>
            <a:r>
              <a:rPr lang="pt-PT" dirty="0">
                <a:ea typeface="+mj-lt"/>
                <a:cs typeface="+mj-lt"/>
              </a:rPr>
              <a:t> </a:t>
            </a:r>
            <a:r>
              <a:rPr lang="pt-PT" sz="4000" b="1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SWOT </a:t>
            </a:r>
            <a:r>
              <a:rPr lang="pt-PT" sz="4000" b="1" dirty="0" err="1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Analysis</a:t>
            </a:r>
            <a:r>
              <a:rPr lang="pt-PT" sz="4000" b="1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  </a:t>
            </a:r>
            <a:endParaRPr lang="pt-PT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1" name="Retângulo 220">
            <a:extLst>
              <a:ext uri="{FF2B5EF4-FFF2-40B4-BE49-F238E27FC236}">
                <a16:creationId xmlns:a16="http://schemas.microsoft.com/office/drawing/2014/main" id="{9061C78E-09AE-4F56-BD26-4F2B6CD5ED5C}"/>
              </a:ext>
            </a:extLst>
          </p:cNvPr>
          <p:cNvSpPr/>
          <p:nvPr/>
        </p:nvSpPr>
        <p:spPr>
          <a:xfrm>
            <a:off x="4260476" y="461682"/>
            <a:ext cx="3731558" cy="78441"/>
          </a:xfrm>
          <a:prstGeom prst="rect">
            <a:avLst/>
          </a:prstGeom>
          <a:solidFill>
            <a:srgbClr val="5A6970"/>
          </a:solidFill>
          <a:ln>
            <a:solidFill>
              <a:srgbClr val="5A6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5" name="Group 28">
            <a:extLst>
              <a:ext uri="{FF2B5EF4-FFF2-40B4-BE49-F238E27FC236}">
                <a16:creationId xmlns:a16="http://schemas.microsoft.com/office/drawing/2014/main" id="{9A270483-06D1-41B1-8CBE-C649130CFAFA}"/>
              </a:ext>
            </a:extLst>
          </p:cNvPr>
          <p:cNvGrpSpPr/>
          <p:nvPr/>
        </p:nvGrpSpPr>
        <p:grpSpPr>
          <a:xfrm>
            <a:off x="4119175" y="2114609"/>
            <a:ext cx="3931238" cy="3092824"/>
            <a:chOff x="3241579" y="1246094"/>
            <a:chExt cx="5708842" cy="4491318"/>
          </a:xfrm>
          <a:solidFill>
            <a:srgbClr val="5A6970"/>
          </a:solidFill>
        </p:grpSpPr>
        <p:sp>
          <p:nvSpPr>
            <p:cNvPr id="6" name="Freeform 20">
              <a:extLst>
                <a:ext uri="{FF2B5EF4-FFF2-40B4-BE49-F238E27FC236}">
                  <a16:creationId xmlns:a16="http://schemas.microsoft.com/office/drawing/2014/main" id="{AEE4EDC4-E8C3-467C-B23F-B79343F1D9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1579" y="1246094"/>
              <a:ext cx="2146452" cy="2480145"/>
            </a:xfrm>
            <a:custGeom>
              <a:avLst/>
              <a:gdLst>
                <a:gd name="T0" fmla="*/ 1904 w 3807"/>
                <a:gd name="T1" fmla="*/ 0 h 4398"/>
                <a:gd name="T2" fmla="*/ 0 w 3807"/>
                <a:gd name="T3" fmla="*/ 1100 h 4398"/>
                <a:gd name="T4" fmla="*/ 0 w 3807"/>
                <a:gd name="T5" fmla="*/ 3298 h 4398"/>
                <a:gd name="T6" fmla="*/ 1904 w 3807"/>
                <a:gd name="T7" fmla="*/ 4398 h 4398"/>
                <a:gd name="T8" fmla="*/ 3807 w 3807"/>
                <a:gd name="T9" fmla="*/ 3298 h 4398"/>
                <a:gd name="T10" fmla="*/ 3807 w 3807"/>
                <a:gd name="T11" fmla="*/ 1100 h 4398"/>
                <a:gd name="T12" fmla="*/ 1904 w 3807"/>
                <a:gd name="T13" fmla="*/ 0 h 4398"/>
                <a:gd name="T14" fmla="*/ 1904 w 3807"/>
                <a:gd name="T15" fmla="*/ 421 h 4398"/>
                <a:gd name="T16" fmla="*/ 3443 w 3807"/>
                <a:gd name="T17" fmla="*/ 1310 h 4398"/>
                <a:gd name="T18" fmla="*/ 3443 w 3807"/>
                <a:gd name="T19" fmla="*/ 3088 h 4398"/>
                <a:gd name="T20" fmla="*/ 1904 w 3807"/>
                <a:gd name="T21" fmla="*/ 3977 h 4398"/>
                <a:gd name="T22" fmla="*/ 364 w 3807"/>
                <a:gd name="T23" fmla="*/ 3088 h 4398"/>
                <a:gd name="T24" fmla="*/ 364 w 3807"/>
                <a:gd name="T25" fmla="*/ 1310 h 4398"/>
                <a:gd name="T26" fmla="*/ 1904 w 3807"/>
                <a:gd name="T27" fmla="*/ 421 h 4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07" h="4398">
                  <a:moveTo>
                    <a:pt x="1904" y="0"/>
                  </a:moveTo>
                  <a:lnTo>
                    <a:pt x="0" y="1100"/>
                  </a:lnTo>
                  <a:lnTo>
                    <a:pt x="0" y="3298"/>
                  </a:lnTo>
                  <a:lnTo>
                    <a:pt x="1904" y="4398"/>
                  </a:lnTo>
                  <a:lnTo>
                    <a:pt x="3807" y="3298"/>
                  </a:lnTo>
                  <a:lnTo>
                    <a:pt x="3807" y="1100"/>
                  </a:lnTo>
                  <a:lnTo>
                    <a:pt x="1904" y="0"/>
                  </a:lnTo>
                  <a:close/>
                  <a:moveTo>
                    <a:pt x="1904" y="421"/>
                  </a:moveTo>
                  <a:lnTo>
                    <a:pt x="3443" y="1310"/>
                  </a:lnTo>
                  <a:lnTo>
                    <a:pt x="3443" y="3088"/>
                  </a:lnTo>
                  <a:lnTo>
                    <a:pt x="1904" y="3977"/>
                  </a:lnTo>
                  <a:lnTo>
                    <a:pt x="364" y="3088"/>
                  </a:lnTo>
                  <a:lnTo>
                    <a:pt x="364" y="1310"/>
                  </a:lnTo>
                  <a:lnTo>
                    <a:pt x="1904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7875" b="1" dirty="0">
                  <a:solidFill>
                    <a:schemeClr val="bg1">
                      <a:lumMod val="65000"/>
                    </a:schemeClr>
                  </a:solidFill>
                </a:rPr>
                <a:t>S</a:t>
              </a:r>
            </a:p>
          </p:txBody>
        </p:sp>
        <p:sp>
          <p:nvSpPr>
            <p:cNvPr id="7" name="Freeform 22">
              <a:extLst>
                <a:ext uri="{FF2B5EF4-FFF2-40B4-BE49-F238E27FC236}">
                  <a16:creationId xmlns:a16="http://schemas.microsoft.com/office/drawing/2014/main" id="{F5355D72-2398-4C7E-B912-52FA94A2F5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0264" y="1246094"/>
              <a:ext cx="2144198" cy="2480145"/>
            </a:xfrm>
            <a:custGeom>
              <a:avLst/>
              <a:gdLst>
                <a:gd name="T0" fmla="*/ 1903 w 3807"/>
                <a:gd name="T1" fmla="*/ 0 h 4398"/>
                <a:gd name="T2" fmla="*/ 0 w 3807"/>
                <a:gd name="T3" fmla="*/ 1100 h 4398"/>
                <a:gd name="T4" fmla="*/ 0 w 3807"/>
                <a:gd name="T5" fmla="*/ 3298 h 4398"/>
                <a:gd name="T6" fmla="*/ 1903 w 3807"/>
                <a:gd name="T7" fmla="*/ 4398 h 4398"/>
                <a:gd name="T8" fmla="*/ 3807 w 3807"/>
                <a:gd name="T9" fmla="*/ 3298 h 4398"/>
                <a:gd name="T10" fmla="*/ 3807 w 3807"/>
                <a:gd name="T11" fmla="*/ 1100 h 4398"/>
                <a:gd name="T12" fmla="*/ 1903 w 3807"/>
                <a:gd name="T13" fmla="*/ 0 h 4398"/>
                <a:gd name="T14" fmla="*/ 1903 w 3807"/>
                <a:gd name="T15" fmla="*/ 421 h 4398"/>
                <a:gd name="T16" fmla="*/ 3443 w 3807"/>
                <a:gd name="T17" fmla="*/ 1310 h 4398"/>
                <a:gd name="T18" fmla="*/ 3443 w 3807"/>
                <a:gd name="T19" fmla="*/ 3088 h 4398"/>
                <a:gd name="T20" fmla="*/ 1903 w 3807"/>
                <a:gd name="T21" fmla="*/ 3977 h 4398"/>
                <a:gd name="T22" fmla="*/ 364 w 3807"/>
                <a:gd name="T23" fmla="*/ 3088 h 4398"/>
                <a:gd name="T24" fmla="*/ 364 w 3807"/>
                <a:gd name="T25" fmla="*/ 1310 h 4398"/>
                <a:gd name="T26" fmla="*/ 1903 w 3807"/>
                <a:gd name="T27" fmla="*/ 421 h 4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07" h="4398">
                  <a:moveTo>
                    <a:pt x="1903" y="0"/>
                  </a:moveTo>
                  <a:lnTo>
                    <a:pt x="0" y="1100"/>
                  </a:lnTo>
                  <a:lnTo>
                    <a:pt x="0" y="3298"/>
                  </a:lnTo>
                  <a:lnTo>
                    <a:pt x="1903" y="4398"/>
                  </a:lnTo>
                  <a:lnTo>
                    <a:pt x="3807" y="3298"/>
                  </a:lnTo>
                  <a:lnTo>
                    <a:pt x="3807" y="1100"/>
                  </a:lnTo>
                  <a:lnTo>
                    <a:pt x="1903" y="0"/>
                  </a:lnTo>
                  <a:close/>
                  <a:moveTo>
                    <a:pt x="1903" y="421"/>
                  </a:moveTo>
                  <a:lnTo>
                    <a:pt x="3443" y="1310"/>
                  </a:lnTo>
                  <a:lnTo>
                    <a:pt x="3443" y="3088"/>
                  </a:lnTo>
                  <a:lnTo>
                    <a:pt x="1903" y="3977"/>
                  </a:lnTo>
                  <a:lnTo>
                    <a:pt x="364" y="3088"/>
                  </a:lnTo>
                  <a:lnTo>
                    <a:pt x="364" y="1310"/>
                  </a:lnTo>
                  <a:lnTo>
                    <a:pt x="1903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7875" b="1" dirty="0">
                  <a:solidFill>
                    <a:schemeClr val="bg1">
                      <a:lumMod val="65000"/>
                    </a:schemeClr>
                  </a:solidFill>
                </a:rPr>
                <a:t>W</a:t>
              </a:r>
            </a:p>
          </p:txBody>
        </p:sp>
        <p:sp>
          <p:nvSpPr>
            <p:cNvPr id="8" name="Freeform 24">
              <a:extLst>
                <a:ext uri="{FF2B5EF4-FFF2-40B4-BE49-F238E27FC236}">
                  <a16:creationId xmlns:a16="http://schemas.microsoft.com/office/drawing/2014/main" id="{4EE34A12-0663-472C-9879-2E44896702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7539" y="3259521"/>
              <a:ext cx="2146452" cy="2477891"/>
            </a:xfrm>
            <a:custGeom>
              <a:avLst/>
              <a:gdLst>
                <a:gd name="T0" fmla="*/ 1904 w 3807"/>
                <a:gd name="T1" fmla="*/ 0 h 4397"/>
                <a:gd name="T2" fmla="*/ 0 w 3807"/>
                <a:gd name="T3" fmla="*/ 1099 h 4397"/>
                <a:gd name="T4" fmla="*/ 0 w 3807"/>
                <a:gd name="T5" fmla="*/ 3298 h 4397"/>
                <a:gd name="T6" fmla="*/ 1904 w 3807"/>
                <a:gd name="T7" fmla="*/ 4397 h 4397"/>
                <a:gd name="T8" fmla="*/ 3807 w 3807"/>
                <a:gd name="T9" fmla="*/ 3298 h 4397"/>
                <a:gd name="T10" fmla="*/ 3807 w 3807"/>
                <a:gd name="T11" fmla="*/ 1099 h 4397"/>
                <a:gd name="T12" fmla="*/ 1904 w 3807"/>
                <a:gd name="T13" fmla="*/ 0 h 4397"/>
                <a:gd name="T14" fmla="*/ 1904 w 3807"/>
                <a:gd name="T15" fmla="*/ 420 h 4397"/>
                <a:gd name="T16" fmla="*/ 3443 w 3807"/>
                <a:gd name="T17" fmla="*/ 1310 h 4397"/>
                <a:gd name="T18" fmla="*/ 3443 w 3807"/>
                <a:gd name="T19" fmla="*/ 3088 h 4397"/>
                <a:gd name="T20" fmla="*/ 1904 w 3807"/>
                <a:gd name="T21" fmla="*/ 3976 h 4397"/>
                <a:gd name="T22" fmla="*/ 364 w 3807"/>
                <a:gd name="T23" fmla="*/ 3088 h 4397"/>
                <a:gd name="T24" fmla="*/ 364 w 3807"/>
                <a:gd name="T25" fmla="*/ 1310 h 4397"/>
                <a:gd name="T26" fmla="*/ 1904 w 3807"/>
                <a:gd name="T27" fmla="*/ 420 h 4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07" h="4397">
                  <a:moveTo>
                    <a:pt x="1904" y="0"/>
                  </a:moveTo>
                  <a:lnTo>
                    <a:pt x="0" y="1099"/>
                  </a:lnTo>
                  <a:lnTo>
                    <a:pt x="0" y="3298"/>
                  </a:lnTo>
                  <a:lnTo>
                    <a:pt x="1904" y="4397"/>
                  </a:lnTo>
                  <a:lnTo>
                    <a:pt x="3807" y="3298"/>
                  </a:lnTo>
                  <a:lnTo>
                    <a:pt x="3807" y="1099"/>
                  </a:lnTo>
                  <a:lnTo>
                    <a:pt x="1904" y="0"/>
                  </a:lnTo>
                  <a:close/>
                  <a:moveTo>
                    <a:pt x="1904" y="420"/>
                  </a:moveTo>
                  <a:lnTo>
                    <a:pt x="3443" y="1310"/>
                  </a:lnTo>
                  <a:lnTo>
                    <a:pt x="3443" y="3088"/>
                  </a:lnTo>
                  <a:lnTo>
                    <a:pt x="1904" y="3976"/>
                  </a:lnTo>
                  <a:lnTo>
                    <a:pt x="364" y="3088"/>
                  </a:lnTo>
                  <a:lnTo>
                    <a:pt x="364" y="1310"/>
                  </a:lnTo>
                  <a:lnTo>
                    <a:pt x="1904" y="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7875" b="1" dirty="0">
                  <a:solidFill>
                    <a:schemeClr val="bg1">
                      <a:lumMod val="65000"/>
                    </a:schemeClr>
                  </a:solidFill>
                </a:rPr>
                <a:t>O</a:t>
              </a:r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8B73B352-E576-4AF1-B615-CC9362EBAA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03969" y="3259521"/>
              <a:ext cx="2146452" cy="2477891"/>
            </a:xfrm>
            <a:custGeom>
              <a:avLst/>
              <a:gdLst>
                <a:gd name="T0" fmla="*/ 1902 w 3806"/>
                <a:gd name="T1" fmla="*/ 0 h 4397"/>
                <a:gd name="T2" fmla="*/ 0 w 3806"/>
                <a:gd name="T3" fmla="*/ 1099 h 4397"/>
                <a:gd name="T4" fmla="*/ 0 w 3806"/>
                <a:gd name="T5" fmla="*/ 3298 h 4397"/>
                <a:gd name="T6" fmla="*/ 1902 w 3806"/>
                <a:gd name="T7" fmla="*/ 4397 h 4397"/>
                <a:gd name="T8" fmla="*/ 3806 w 3806"/>
                <a:gd name="T9" fmla="*/ 3298 h 4397"/>
                <a:gd name="T10" fmla="*/ 3806 w 3806"/>
                <a:gd name="T11" fmla="*/ 1099 h 4397"/>
                <a:gd name="T12" fmla="*/ 1902 w 3806"/>
                <a:gd name="T13" fmla="*/ 0 h 4397"/>
                <a:gd name="T14" fmla="*/ 1902 w 3806"/>
                <a:gd name="T15" fmla="*/ 420 h 4397"/>
                <a:gd name="T16" fmla="*/ 3441 w 3806"/>
                <a:gd name="T17" fmla="*/ 1310 h 4397"/>
                <a:gd name="T18" fmla="*/ 3441 w 3806"/>
                <a:gd name="T19" fmla="*/ 3088 h 4397"/>
                <a:gd name="T20" fmla="*/ 1902 w 3806"/>
                <a:gd name="T21" fmla="*/ 3976 h 4397"/>
                <a:gd name="T22" fmla="*/ 364 w 3806"/>
                <a:gd name="T23" fmla="*/ 3088 h 4397"/>
                <a:gd name="T24" fmla="*/ 364 w 3806"/>
                <a:gd name="T25" fmla="*/ 1310 h 4397"/>
                <a:gd name="T26" fmla="*/ 1902 w 3806"/>
                <a:gd name="T27" fmla="*/ 420 h 4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06" h="4397">
                  <a:moveTo>
                    <a:pt x="1902" y="0"/>
                  </a:moveTo>
                  <a:lnTo>
                    <a:pt x="0" y="1099"/>
                  </a:lnTo>
                  <a:lnTo>
                    <a:pt x="0" y="3298"/>
                  </a:lnTo>
                  <a:lnTo>
                    <a:pt x="1902" y="4397"/>
                  </a:lnTo>
                  <a:lnTo>
                    <a:pt x="3806" y="3298"/>
                  </a:lnTo>
                  <a:lnTo>
                    <a:pt x="3806" y="1099"/>
                  </a:lnTo>
                  <a:lnTo>
                    <a:pt x="1902" y="0"/>
                  </a:lnTo>
                  <a:close/>
                  <a:moveTo>
                    <a:pt x="1902" y="420"/>
                  </a:moveTo>
                  <a:lnTo>
                    <a:pt x="3441" y="1310"/>
                  </a:lnTo>
                  <a:lnTo>
                    <a:pt x="3441" y="3088"/>
                  </a:lnTo>
                  <a:lnTo>
                    <a:pt x="1902" y="3976"/>
                  </a:lnTo>
                  <a:lnTo>
                    <a:pt x="364" y="3088"/>
                  </a:lnTo>
                  <a:lnTo>
                    <a:pt x="364" y="1310"/>
                  </a:lnTo>
                  <a:lnTo>
                    <a:pt x="1902" y="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7875" b="1" dirty="0">
                  <a:solidFill>
                    <a:schemeClr val="bg1">
                      <a:lumMod val="65000"/>
                    </a:schemeClr>
                  </a:solidFill>
                </a:rPr>
                <a:t>T</a:t>
              </a:r>
            </a:p>
          </p:txBody>
        </p:sp>
      </p:grpSp>
      <p:grpSp>
        <p:nvGrpSpPr>
          <p:cNvPr id="10" name="Group 38">
            <a:extLst>
              <a:ext uri="{FF2B5EF4-FFF2-40B4-BE49-F238E27FC236}">
                <a16:creationId xmlns:a16="http://schemas.microsoft.com/office/drawing/2014/main" id="{AD40CD8D-7D0A-425A-BD2E-59F4E698666D}"/>
              </a:ext>
            </a:extLst>
          </p:cNvPr>
          <p:cNvGrpSpPr/>
          <p:nvPr/>
        </p:nvGrpSpPr>
        <p:grpSpPr>
          <a:xfrm>
            <a:off x="633560" y="1971271"/>
            <a:ext cx="3370315" cy="1543019"/>
            <a:chOff x="255548" y="1305598"/>
            <a:chExt cx="2202816" cy="1390959"/>
          </a:xfrm>
        </p:grpSpPr>
        <p:sp>
          <p:nvSpPr>
            <p:cNvPr id="11" name="TextBox 39">
              <a:extLst>
                <a:ext uri="{FF2B5EF4-FFF2-40B4-BE49-F238E27FC236}">
                  <a16:creationId xmlns:a16="http://schemas.microsoft.com/office/drawing/2014/main" id="{6258C4EB-787F-4450-941A-4BFD4D767E15}"/>
                </a:ext>
              </a:extLst>
            </p:cNvPr>
            <p:cNvSpPr txBox="1"/>
            <p:nvPr/>
          </p:nvSpPr>
          <p:spPr>
            <a:xfrm>
              <a:off x="255548" y="1305598"/>
              <a:ext cx="2202816" cy="36068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Strengths</a:t>
              </a:r>
            </a:p>
          </p:txBody>
        </p:sp>
        <p:sp>
          <p:nvSpPr>
            <p:cNvPr id="12" name="TextBox 40">
              <a:extLst>
                <a:ext uri="{FF2B5EF4-FFF2-40B4-BE49-F238E27FC236}">
                  <a16:creationId xmlns:a16="http://schemas.microsoft.com/office/drawing/2014/main" id="{D2558912-74B7-417E-858F-0CCC571975B9}"/>
                </a:ext>
              </a:extLst>
            </p:cNvPr>
            <p:cNvSpPr txBox="1"/>
            <p:nvPr/>
          </p:nvSpPr>
          <p:spPr>
            <a:xfrm>
              <a:off x="261394" y="1642261"/>
              <a:ext cx="2196970" cy="105429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Quality of our local partners’ products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Proximity to the customer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Team management skills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Excellence in the service provided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Attractive and easy to consult website</a:t>
              </a:r>
            </a:p>
          </p:txBody>
        </p:sp>
      </p:grpSp>
      <p:grpSp>
        <p:nvGrpSpPr>
          <p:cNvPr id="13" name="Group 35">
            <a:extLst>
              <a:ext uri="{FF2B5EF4-FFF2-40B4-BE49-F238E27FC236}">
                <a16:creationId xmlns:a16="http://schemas.microsoft.com/office/drawing/2014/main" id="{B6BBAB0D-4FE5-403D-88FF-440742F816A0}"/>
              </a:ext>
            </a:extLst>
          </p:cNvPr>
          <p:cNvGrpSpPr/>
          <p:nvPr/>
        </p:nvGrpSpPr>
        <p:grpSpPr>
          <a:xfrm>
            <a:off x="7497299" y="2050768"/>
            <a:ext cx="3743356" cy="1329075"/>
            <a:chOff x="6697329" y="1284096"/>
            <a:chExt cx="2202817" cy="1269525"/>
          </a:xfrm>
        </p:grpSpPr>
        <p:sp>
          <p:nvSpPr>
            <p:cNvPr id="14" name="TextBox 36">
              <a:extLst>
                <a:ext uri="{FF2B5EF4-FFF2-40B4-BE49-F238E27FC236}">
                  <a16:creationId xmlns:a16="http://schemas.microsoft.com/office/drawing/2014/main" id="{838C6C14-619B-4F99-B6C4-CD6CA4E561D5}"/>
                </a:ext>
              </a:extLst>
            </p:cNvPr>
            <p:cNvSpPr txBox="1"/>
            <p:nvPr/>
          </p:nvSpPr>
          <p:spPr>
            <a:xfrm>
              <a:off x="6697329" y="1284096"/>
              <a:ext cx="2202816" cy="38218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Weaknesses</a:t>
              </a:r>
            </a:p>
          </p:txBody>
        </p:sp>
        <p:sp>
          <p:nvSpPr>
            <p:cNvPr id="15" name="TextBox 37">
              <a:extLst>
                <a:ext uri="{FF2B5EF4-FFF2-40B4-BE49-F238E27FC236}">
                  <a16:creationId xmlns:a16="http://schemas.microsoft.com/office/drawing/2014/main" id="{1269553E-3D27-4D0D-A219-43F16493BDE9}"/>
                </a:ext>
              </a:extLst>
            </p:cNvPr>
            <p:cNvSpPr txBox="1"/>
            <p:nvPr/>
          </p:nvSpPr>
          <p:spPr>
            <a:xfrm>
              <a:off x="6703176" y="1642263"/>
              <a:ext cx="2196970" cy="91135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Lack of experience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Difficulties in obtaining information from local traditional companies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Difficulties in updating companies’ information</a:t>
              </a:r>
            </a:p>
          </p:txBody>
        </p:sp>
      </p:grpSp>
      <p:grpSp>
        <p:nvGrpSpPr>
          <p:cNvPr id="16" name="Group 32">
            <a:extLst>
              <a:ext uri="{FF2B5EF4-FFF2-40B4-BE49-F238E27FC236}">
                <a16:creationId xmlns:a16="http://schemas.microsoft.com/office/drawing/2014/main" id="{6BBB0EE5-EA3A-4422-B144-D19B8D141C14}"/>
              </a:ext>
            </a:extLst>
          </p:cNvPr>
          <p:cNvGrpSpPr/>
          <p:nvPr/>
        </p:nvGrpSpPr>
        <p:grpSpPr>
          <a:xfrm>
            <a:off x="1062182" y="3882457"/>
            <a:ext cx="3605095" cy="1114756"/>
            <a:chOff x="249702" y="4757378"/>
            <a:chExt cx="2202816" cy="1114756"/>
          </a:xfrm>
        </p:grpSpPr>
        <p:sp>
          <p:nvSpPr>
            <p:cNvPr id="17" name="TextBox 33">
              <a:extLst>
                <a:ext uri="{FF2B5EF4-FFF2-40B4-BE49-F238E27FC236}">
                  <a16:creationId xmlns:a16="http://schemas.microsoft.com/office/drawing/2014/main" id="{82863BF2-7E92-4669-85B4-9D3911CC68FE}"/>
                </a:ext>
              </a:extLst>
            </p:cNvPr>
            <p:cNvSpPr txBox="1"/>
            <p:nvPr/>
          </p:nvSpPr>
          <p:spPr>
            <a:xfrm>
              <a:off x="249702" y="4757378"/>
              <a:ext cx="2202816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Opportunities</a:t>
              </a:r>
            </a:p>
          </p:txBody>
        </p:sp>
        <p:sp>
          <p:nvSpPr>
            <p:cNvPr id="18" name="TextBox 34">
              <a:extLst>
                <a:ext uri="{FF2B5EF4-FFF2-40B4-BE49-F238E27FC236}">
                  <a16:creationId xmlns:a16="http://schemas.microsoft.com/office/drawing/2014/main" id="{8FABE3EF-DD84-414E-8B31-5B3DE46DD97D}"/>
                </a:ext>
              </a:extLst>
            </p:cNvPr>
            <p:cNvSpPr txBox="1"/>
            <p:nvPr/>
          </p:nvSpPr>
          <p:spPr>
            <a:xfrm>
              <a:off x="255548" y="5133470"/>
              <a:ext cx="2196970" cy="73866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Network of European partners (ERASMUS +)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Growth of companies with traditional products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Promoting traditions</a:t>
              </a:r>
            </a:p>
          </p:txBody>
        </p:sp>
      </p:grpSp>
      <p:grpSp>
        <p:nvGrpSpPr>
          <p:cNvPr id="19" name="Group 29">
            <a:extLst>
              <a:ext uri="{FF2B5EF4-FFF2-40B4-BE49-F238E27FC236}">
                <a16:creationId xmlns:a16="http://schemas.microsoft.com/office/drawing/2014/main" id="{1B829DA5-1E92-4F8A-9023-31FBB626446A}"/>
              </a:ext>
            </a:extLst>
          </p:cNvPr>
          <p:cNvGrpSpPr/>
          <p:nvPr/>
        </p:nvGrpSpPr>
        <p:grpSpPr>
          <a:xfrm>
            <a:off x="8208782" y="3802176"/>
            <a:ext cx="2671654" cy="1114756"/>
            <a:chOff x="6691483" y="4757378"/>
            <a:chExt cx="2202817" cy="1114756"/>
          </a:xfrm>
        </p:grpSpPr>
        <p:sp>
          <p:nvSpPr>
            <p:cNvPr id="20" name="TextBox 30">
              <a:extLst>
                <a:ext uri="{FF2B5EF4-FFF2-40B4-BE49-F238E27FC236}">
                  <a16:creationId xmlns:a16="http://schemas.microsoft.com/office/drawing/2014/main" id="{F03EB74A-23DC-462F-9920-257631C7C27F}"/>
                </a:ext>
              </a:extLst>
            </p:cNvPr>
            <p:cNvSpPr txBox="1"/>
            <p:nvPr/>
          </p:nvSpPr>
          <p:spPr>
            <a:xfrm>
              <a:off x="6691483" y="4757378"/>
              <a:ext cx="2202816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Threats</a:t>
              </a:r>
            </a:p>
          </p:txBody>
        </p:sp>
        <p:sp>
          <p:nvSpPr>
            <p:cNvPr id="21" name="TextBox 31">
              <a:extLst>
                <a:ext uri="{FF2B5EF4-FFF2-40B4-BE49-F238E27FC236}">
                  <a16:creationId xmlns:a16="http://schemas.microsoft.com/office/drawing/2014/main" id="{AFB9A4D4-D7EA-4378-9939-DE01AF4B0FCC}"/>
                </a:ext>
              </a:extLst>
            </p:cNvPr>
            <p:cNvSpPr txBox="1"/>
            <p:nvPr/>
          </p:nvSpPr>
          <p:spPr>
            <a:xfrm>
              <a:off x="6697330" y="5133470"/>
              <a:ext cx="2196970" cy="73866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Competition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Theft of technology and essential information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0282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D0D178-E887-4B43-8DD7-1B9F14524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366510" cy="4624327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3600" b="1" dirty="0" err="1">
                <a:solidFill>
                  <a:schemeClr val="bg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Timeless</a:t>
            </a:r>
            <a:r>
              <a:rPr lang="pt-PT" sz="3600" b="1" dirty="0">
                <a:solidFill>
                  <a:schemeClr val="bg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 -</a:t>
            </a:r>
            <a:br>
              <a:rPr lang="pt-PT" sz="3600" b="1" dirty="0">
                <a:solidFill>
                  <a:schemeClr val="bg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</a:br>
            <a:r>
              <a:rPr lang="pt-PT" sz="3600" b="1" dirty="0" err="1">
                <a:solidFill>
                  <a:schemeClr val="bg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Back</a:t>
            </a:r>
            <a:r>
              <a:rPr lang="pt-PT" sz="3600" b="1" dirty="0">
                <a:solidFill>
                  <a:schemeClr val="bg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 to </a:t>
            </a:r>
            <a:r>
              <a:rPr lang="pt-PT" sz="3600" b="1" dirty="0" err="1">
                <a:solidFill>
                  <a:schemeClr val="bg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the</a:t>
            </a:r>
            <a:r>
              <a:rPr lang="pt-PT" sz="3600" b="1" dirty="0">
                <a:solidFill>
                  <a:schemeClr val="bg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 </a:t>
            </a:r>
            <a:r>
              <a:rPr lang="pt-PT" sz="3600" b="1" dirty="0" err="1">
                <a:solidFill>
                  <a:schemeClr val="bg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present</a:t>
            </a:r>
            <a:r>
              <a:rPr lang="pt-PT" sz="3600" b="1" dirty="0">
                <a:solidFill>
                  <a:schemeClr val="bg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! </a:t>
            </a:r>
            <a:br>
              <a:rPr lang="pt-PT" sz="3600" b="1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</a:br>
            <a:br>
              <a:rPr lang="pt-PT" sz="3600" b="1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</a:br>
            <a:br>
              <a:rPr lang="pt-PT" sz="3600" b="1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</a:br>
            <a:r>
              <a:rPr lang="pt-PT" sz="1800" b="1" dirty="0">
                <a:solidFill>
                  <a:schemeClr val="bg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(tour </a:t>
            </a:r>
            <a:r>
              <a:rPr lang="pt-PT" sz="1800" b="1" dirty="0" err="1">
                <a:solidFill>
                  <a:schemeClr val="bg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operator</a:t>
            </a:r>
            <a:r>
              <a:rPr lang="pt-PT" sz="1800" b="1" dirty="0">
                <a:solidFill>
                  <a:schemeClr val="bg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B451169-B695-47A5-A630-37C721AE73BE}"/>
              </a:ext>
            </a:extLst>
          </p:cNvPr>
          <p:cNvSpPr txBox="1"/>
          <p:nvPr/>
        </p:nvSpPr>
        <p:spPr>
          <a:xfrm>
            <a:off x="5869093" y="4394597"/>
            <a:ext cx="4992916" cy="1703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Logo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: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vintage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clock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conveys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 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the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idea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of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tradition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and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sophistication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,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of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services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and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products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without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age,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but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always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present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in </a:t>
            </a:r>
            <a:r>
              <a:rPr lang="pt-PT" dirty="0" err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our</a:t>
            </a:r>
            <a:r>
              <a:rPr lang="pt-PT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lives.</a:t>
            </a:r>
          </a:p>
        </p:txBody>
      </p:sp>
      <p:pic>
        <p:nvPicPr>
          <p:cNvPr id="7" name="Imagem 8">
            <a:extLst>
              <a:ext uri="{FF2B5EF4-FFF2-40B4-BE49-F238E27FC236}">
                <a16:creationId xmlns:a16="http://schemas.microsoft.com/office/drawing/2014/main" id="{96930EE2-2350-463D-9E03-7E8D1ACC5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658" r="342" b="21549"/>
          <a:stretch/>
        </p:blipFill>
        <p:spPr>
          <a:xfrm>
            <a:off x="5788379" y="923109"/>
            <a:ext cx="4957215" cy="3152502"/>
          </a:xfrm>
        </p:spPr>
      </p:pic>
    </p:spTree>
    <p:extLst>
      <p:ext uri="{BB962C8B-B14F-4D97-AF65-F5344CB8AC3E}">
        <p14:creationId xmlns:p14="http://schemas.microsoft.com/office/powerpoint/2010/main" val="4261571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3B05A4-157F-403C-939A-ED1B6A0A0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D0139D-DF64-4E00-9973-6DD3710B0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507414"/>
            <a:ext cx="5120255" cy="3903332"/>
          </a:xfrm>
        </p:spPr>
        <p:txBody>
          <a:bodyPr anchor="t">
            <a:normAutofit/>
          </a:bodyPr>
          <a:lstStyle/>
          <a:p>
            <a:r>
              <a:rPr lang="pt-PT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Mission</a:t>
            </a:r>
            <a:endParaRPr lang="pt-PT" sz="40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CCE107-A70B-4916-9A0B-751C70B9B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rgbClr val="969FA7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925BC7-7CC5-4A0C-9B3D-8829EBF28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4244340" y="3329711"/>
            <a:ext cx="3703320" cy="587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0325680-3CA4-4AAB-9412-3540268AA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852" y="2783459"/>
            <a:ext cx="4819091" cy="2393186"/>
          </a:xfrm>
          <a:ln w="57150">
            <a:noFill/>
          </a:ln>
        </p:spPr>
        <p:txBody>
          <a:bodyPr anchor="t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PT" sz="1800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Our</a:t>
            </a:r>
            <a:r>
              <a:rPr lang="pt-PT" sz="18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sz="1800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aim</a:t>
            </a:r>
            <a:r>
              <a:rPr lang="pt-PT" sz="18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sz="1800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is</a:t>
            </a:r>
            <a:r>
              <a:rPr lang="pt-PT" sz="18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to organize </a:t>
            </a:r>
            <a:r>
              <a:rPr lang="pt-PT" sz="1800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events</a:t>
            </a:r>
            <a:r>
              <a:rPr lang="pt-PT" sz="18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sz="1800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that</a:t>
            </a:r>
            <a:r>
              <a:rPr lang="pt-PT" sz="18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sz="1800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provide</a:t>
            </a:r>
            <a:r>
              <a:rPr lang="pt-PT" sz="18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sz="1800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unforgettable</a:t>
            </a:r>
            <a:r>
              <a:rPr lang="pt-PT" sz="18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sz="1800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experiences</a:t>
            </a:r>
            <a:r>
              <a:rPr lang="pt-PT" sz="18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sz="1800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while</a:t>
            </a:r>
            <a:r>
              <a:rPr lang="pt-PT" sz="18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sz="1800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promoting</a:t>
            </a:r>
            <a:r>
              <a:rPr lang="pt-PT" sz="18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  </a:t>
            </a:r>
            <a:r>
              <a:rPr lang="pt-PT" sz="1800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traditional</a:t>
            </a:r>
            <a:r>
              <a:rPr lang="pt-PT" sz="18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sz="1800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companies</a:t>
            </a:r>
            <a:r>
              <a:rPr lang="pt-PT" sz="18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sz="1800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and</a:t>
            </a:r>
            <a:r>
              <a:rPr lang="pt-PT" sz="18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pt-PT" sz="1800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their</a:t>
            </a:r>
            <a:r>
              <a:rPr lang="pt-PT" sz="18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regional </a:t>
            </a:r>
            <a:r>
              <a:rPr lang="pt-PT" sz="1800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products</a:t>
            </a:r>
            <a:r>
              <a:rPr lang="pt-PT" sz="18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.</a:t>
            </a:r>
            <a:endParaRPr lang="pt-P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67D916-28C7-4965-BA3C-287FB8579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rgbClr val="969FA7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563386C-C132-460F-BB45-928C68DB51FC}"/>
              </a:ext>
            </a:extLst>
          </p:cNvPr>
          <p:cNvSpPr txBox="1"/>
          <p:nvPr/>
        </p:nvSpPr>
        <p:spPr>
          <a:xfrm>
            <a:off x="6730253" y="1508312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VISION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98F716A-3484-4ED3-9BC6-89F2F8BAC0AA}"/>
              </a:ext>
            </a:extLst>
          </p:cNvPr>
          <p:cNvSpPr/>
          <p:nvPr/>
        </p:nvSpPr>
        <p:spPr>
          <a:xfrm>
            <a:off x="6064623" y="1503828"/>
            <a:ext cx="67236" cy="3709148"/>
          </a:xfrm>
          <a:prstGeom prst="rect">
            <a:avLst/>
          </a:prstGeom>
          <a:solidFill>
            <a:srgbClr val="4B575D"/>
          </a:solidFill>
          <a:ln>
            <a:solidFill>
              <a:srgbClr val="4B57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B43F59F-467A-4D02-BB54-58C063B8F3FD}"/>
              </a:ext>
            </a:extLst>
          </p:cNvPr>
          <p:cNvSpPr txBox="1"/>
          <p:nvPr/>
        </p:nvSpPr>
        <p:spPr>
          <a:xfrm>
            <a:off x="6730253" y="2685141"/>
            <a:ext cx="4603377" cy="21268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We want to be a worldwide reference as a distinguished tour operator and offer unique experiences and sensations with the best regional services and products we have in Portugal.</a:t>
            </a:r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032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8BF293-09B1-4732-8A6D-9A90132AD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96111"/>
            <a:ext cx="11029616" cy="751691"/>
          </a:xfrm>
        </p:spPr>
        <p:txBody>
          <a:bodyPr>
            <a:normAutofit/>
          </a:bodyPr>
          <a:lstStyle/>
          <a:p>
            <a:r>
              <a:rPr lang="pt-PT" sz="4000" b="1" dirty="0" err="1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Values</a:t>
            </a:r>
            <a:endParaRPr lang="pt-PT" sz="4000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1" name="Retângulo 220">
            <a:extLst>
              <a:ext uri="{FF2B5EF4-FFF2-40B4-BE49-F238E27FC236}">
                <a16:creationId xmlns:a16="http://schemas.microsoft.com/office/drawing/2014/main" id="{9061C78E-09AE-4F56-BD26-4F2B6CD5ED5C}"/>
              </a:ext>
            </a:extLst>
          </p:cNvPr>
          <p:cNvSpPr/>
          <p:nvPr/>
        </p:nvSpPr>
        <p:spPr>
          <a:xfrm>
            <a:off x="4260476" y="461682"/>
            <a:ext cx="3731558" cy="78441"/>
          </a:xfrm>
          <a:prstGeom prst="rect">
            <a:avLst/>
          </a:prstGeom>
          <a:solidFill>
            <a:srgbClr val="5A6970"/>
          </a:solidFill>
          <a:ln>
            <a:solidFill>
              <a:srgbClr val="5A6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1044" name="Diagrama 4">
            <a:extLst>
              <a:ext uri="{FF2B5EF4-FFF2-40B4-BE49-F238E27FC236}">
                <a16:creationId xmlns:a16="http://schemas.microsoft.com/office/drawing/2014/main" id="{011ABE24-C48A-432B-B6F4-D95958518B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6707933"/>
              </p:ext>
            </p:extLst>
          </p:nvPr>
        </p:nvGraphicFramePr>
        <p:xfrm>
          <a:off x="1180222" y="1973882"/>
          <a:ext cx="10440478" cy="4662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387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8BF293-09B1-4732-8A6D-9A90132AD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86" y="668538"/>
            <a:ext cx="11029616" cy="751691"/>
          </a:xfrm>
        </p:spPr>
        <p:txBody>
          <a:bodyPr>
            <a:normAutofit/>
          </a:bodyPr>
          <a:lstStyle/>
          <a:p>
            <a:r>
              <a:rPr lang="pt-PT" dirty="0">
                <a:ea typeface="+mj-lt"/>
                <a:cs typeface="+mj-lt"/>
              </a:rPr>
              <a:t> </a:t>
            </a:r>
            <a:r>
              <a:rPr lang="pt-PT" sz="4000" b="1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SWOT </a:t>
            </a:r>
            <a:r>
              <a:rPr lang="pt-PT" sz="4000" b="1" dirty="0" err="1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Analysis</a:t>
            </a:r>
            <a:r>
              <a:rPr lang="pt-PT" sz="4000" b="1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 </a:t>
            </a:r>
            <a:endParaRPr lang="pt-PT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1" name="Retângulo 220">
            <a:extLst>
              <a:ext uri="{FF2B5EF4-FFF2-40B4-BE49-F238E27FC236}">
                <a16:creationId xmlns:a16="http://schemas.microsoft.com/office/drawing/2014/main" id="{9061C78E-09AE-4F56-BD26-4F2B6CD5ED5C}"/>
              </a:ext>
            </a:extLst>
          </p:cNvPr>
          <p:cNvSpPr/>
          <p:nvPr/>
        </p:nvSpPr>
        <p:spPr>
          <a:xfrm>
            <a:off x="4260476" y="461682"/>
            <a:ext cx="3731558" cy="78441"/>
          </a:xfrm>
          <a:prstGeom prst="rect">
            <a:avLst/>
          </a:prstGeom>
          <a:solidFill>
            <a:srgbClr val="5A6970"/>
          </a:solidFill>
          <a:ln>
            <a:solidFill>
              <a:srgbClr val="5A69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5" name="Group 28">
            <a:extLst>
              <a:ext uri="{FF2B5EF4-FFF2-40B4-BE49-F238E27FC236}">
                <a16:creationId xmlns:a16="http://schemas.microsoft.com/office/drawing/2014/main" id="{47E1DF87-6BC5-4CD6-A07F-A6738E339FF3}"/>
              </a:ext>
            </a:extLst>
          </p:cNvPr>
          <p:cNvGrpSpPr/>
          <p:nvPr/>
        </p:nvGrpSpPr>
        <p:grpSpPr>
          <a:xfrm>
            <a:off x="4119175" y="2114609"/>
            <a:ext cx="3931238" cy="3092824"/>
            <a:chOff x="3241579" y="1246094"/>
            <a:chExt cx="5708842" cy="4491318"/>
          </a:xfrm>
          <a:solidFill>
            <a:srgbClr val="5A6970"/>
          </a:solidFill>
        </p:grpSpPr>
        <p:sp>
          <p:nvSpPr>
            <p:cNvPr id="6" name="Freeform 20">
              <a:extLst>
                <a:ext uri="{FF2B5EF4-FFF2-40B4-BE49-F238E27FC236}">
                  <a16:creationId xmlns:a16="http://schemas.microsoft.com/office/drawing/2014/main" id="{DE8E50F1-0F92-467B-8914-503E3FF489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1579" y="1246094"/>
              <a:ext cx="2146452" cy="2480145"/>
            </a:xfrm>
            <a:custGeom>
              <a:avLst/>
              <a:gdLst>
                <a:gd name="T0" fmla="*/ 1904 w 3807"/>
                <a:gd name="T1" fmla="*/ 0 h 4398"/>
                <a:gd name="T2" fmla="*/ 0 w 3807"/>
                <a:gd name="T3" fmla="*/ 1100 h 4398"/>
                <a:gd name="T4" fmla="*/ 0 w 3807"/>
                <a:gd name="T5" fmla="*/ 3298 h 4398"/>
                <a:gd name="T6" fmla="*/ 1904 w 3807"/>
                <a:gd name="T7" fmla="*/ 4398 h 4398"/>
                <a:gd name="T8" fmla="*/ 3807 w 3807"/>
                <a:gd name="T9" fmla="*/ 3298 h 4398"/>
                <a:gd name="T10" fmla="*/ 3807 w 3807"/>
                <a:gd name="T11" fmla="*/ 1100 h 4398"/>
                <a:gd name="T12" fmla="*/ 1904 w 3807"/>
                <a:gd name="T13" fmla="*/ 0 h 4398"/>
                <a:gd name="T14" fmla="*/ 1904 w 3807"/>
                <a:gd name="T15" fmla="*/ 421 h 4398"/>
                <a:gd name="T16" fmla="*/ 3443 w 3807"/>
                <a:gd name="T17" fmla="*/ 1310 h 4398"/>
                <a:gd name="T18" fmla="*/ 3443 w 3807"/>
                <a:gd name="T19" fmla="*/ 3088 h 4398"/>
                <a:gd name="T20" fmla="*/ 1904 w 3807"/>
                <a:gd name="T21" fmla="*/ 3977 h 4398"/>
                <a:gd name="T22" fmla="*/ 364 w 3807"/>
                <a:gd name="T23" fmla="*/ 3088 h 4398"/>
                <a:gd name="T24" fmla="*/ 364 w 3807"/>
                <a:gd name="T25" fmla="*/ 1310 h 4398"/>
                <a:gd name="T26" fmla="*/ 1904 w 3807"/>
                <a:gd name="T27" fmla="*/ 421 h 4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07" h="4398">
                  <a:moveTo>
                    <a:pt x="1904" y="0"/>
                  </a:moveTo>
                  <a:lnTo>
                    <a:pt x="0" y="1100"/>
                  </a:lnTo>
                  <a:lnTo>
                    <a:pt x="0" y="3298"/>
                  </a:lnTo>
                  <a:lnTo>
                    <a:pt x="1904" y="4398"/>
                  </a:lnTo>
                  <a:lnTo>
                    <a:pt x="3807" y="3298"/>
                  </a:lnTo>
                  <a:lnTo>
                    <a:pt x="3807" y="1100"/>
                  </a:lnTo>
                  <a:lnTo>
                    <a:pt x="1904" y="0"/>
                  </a:lnTo>
                  <a:close/>
                  <a:moveTo>
                    <a:pt x="1904" y="421"/>
                  </a:moveTo>
                  <a:lnTo>
                    <a:pt x="3443" y="1310"/>
                  </a:lnTo>
                  <a:lnTo>
                    <a:pt x="3443" y="3088"/>
                  </a:lnTo>
                  <a:lnTo>
                    <a:pt x="1904" y="3977"/>
                  </a:lnTo>
                  <a:lnTo>
                    <a:pt x="364" y="3088"/>
                  </a:lnTo>
                  <a:lnTo>
                    <a:pt x="364" y="1310"/>
                  </a:lnTo>
                  <a:lnTo>
                    <a:pt x="1904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7875" b="1" dirty="0">
                  <a:solidFill>
                    <a:schemeClr val="bg1">
                      <a:lumMod val="65000"/>
                    </a:schemeClr>
                  </a:solidFill>
                </a:rPr>
                <a:t>S</a:t>
              </a:r>
            </a:p>
          </p:txBody>
        </p:sp>
        <p:sp>
          <p:nvSpPr>
            <p:cNvPr id="7" name="Freeform 22">
              <a:extLst>
                <a:ext uri="{FF2B5EF4-FFF2-40B4-BE49-F238E27FC236}">
                  <a16:creationId xmlns:a16="http://schemas.microsoft.com/office/drawing/2014/main" id="{1CDFED2E-0868-4308-919C-DCBD4B4DF9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0264" y="1246094"/>
              <a:ext cx="2144198" cy="2480145"/>
            </a:xfrm>
            <a:custGeom>
              <a:avLst/>
              <a:gdLst>
                <a:gd name="T0" fmla="*/ 1903 w 3807"/>
                <a:gd name="T1" fmla="*/ 0 h 4398"/>
                <a:gd name="T2" fmla="*/ 0 w 3807"/>
                <a:gd name="T3" fmla="*/ 1100 h 4398"/>
                <a:gd name="T4" fmla="*/ 0 w 3807"/>
                <a:gd name="T5" fmla="*/ 3298 h 4398"/>
                <a:gd name="T6" fmla="*/ 1903 w 3807"/>
                <a:gd name="T7" fmla="*/ 4398 h 4398"/>
                <a:gd name="T8" fmla="*/ 3807 w 3807"/>
                <a:gd name="T9" fmla="*/ 3298 h 4398"/>
                <a:gd name="T10" fmla="*/ 3807 w 3807"/>
                <a:gd name="T11" fmla="*/ 1100 h 4398"/>
                <a:gd name="T12" fmla="*/ 1903 w 3807"/>
                <a:gd name="T13" fmla="*/ 0 h 4398"/>
                <a:gd name="T14" fmla="*/ 1903 w 3807"/>
                <a:gd name="T15" fmla="*/ 421 h 4398"/>
                <a:gd name="T16" fmla="*/ 3443 w 3807"/>
                <a:gd name="T17" fmla="*/ 1310 h 4398"/>
                <a:gd name="T18" fmla="*/ 3443 w 3807"/>
                <a:gd name="T19" fmla="*/ 3088 h 4398"/>
                <a:gd name="T20" fmla="*/ 1903 w 3807"/>
                <a:gd name="T21" fmla="*/ 3977 h 4398"/>
                <a:gd name="T22" fmla="*/ 364 w 3807"/>
                <a:gd name="T23" fmla="*/ 3088 h 4398"/>
                <a:gd name="T24" fmla="*/ 364 w 3807"/>
                <a:gd name="T25" fmla="*/ 1310 h 4398"/>
                <a:gd name="T26" fmla="*/ 1903 w 3807"/>
                <a:gd name="T27" fmla="*/ 421 h 4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07" h="4398">
                  <a:moveTo>
                    <a:pt x="1903" y="0"/>
                  </a:moveTo>
                  <a:lnTo>
                    <a:pt x="0" y="1100"/>
                  </a:lnTo>
                  <a:lnTo>
                    <a:pt x="0" y="3298"/>
                  </a:lnTo>
                  <a:lnTo>
                    <a:pt x="1903" y="4398"/>
                  </a:lnTo>
                  <a:lnTo>
                    <a:pt x="3807" y="3298"/>
                  </a:lnTo>
                  <a:lnTo>
                    <a:pt x="3807" y="1100"/>
                  </a:lnTo>
                  <a:lnTo>
                    <a:pt x="1903" y="0"/>
                  </a:lnTo>
                  <a:close/>
                  <a:moveTo>
                    <a:pt x="1903" y="421"/>
                  </a:moveTo>
                  <a:lnTo>
                    <a:pt x="3443" y="1310"/>
                  </a:lnTo>
                  <a:lnTo>
                    <a:pt x="3443" y="3088"/>
                  </a:lnTo>
                  <a:lnTo>
                    <a:pt x="1903" y="3977"/>
                  </a:lnTo>
                  <a:lnTo>
                    <a:pt x="364" y="3088"/>
                  </a:lnTo>
                  <a:lnTo>
                    <a:pt x="364" y="1310"/>
                  </a:lnTo>
                  <a:lnTo>
                    <a:pt x="1903" y="4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7875" b="1" dirty="0">
                  <a:solidFill>
                    <a:schemeClr val="bg1">
                      <a:lumMod val="65000"/>
                    </a:schemeClr>
                  </a:solidFill>
                </a:rPr>
                <a:t>W</a:t>
              </a:r>
            </a:p>
          </p:txBody>
        </p:sp>
        <p:sp>
          <p:nvSpPr>
            <p:cNvPr id="8" name="Freeform 24">
              <a:extLst>
                <a:ext uri="{FF2B5EF4-FFF2-40B4-BE49-F238E27FC236}">
                  <a16:creationId xmlns:a16="http://schemas.microsoft.com/office/drawing/2014/main" id="{48F95D2F-BEDB-41A0-AB82-4260C23B93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7539" y="3259521"/>
              <a:ext cx="2146452" cy="2477891"/>
            </a:xfrm>
            <a:custGeom>
              <a:avLst/>
              <a:gdLst>
                <a:gd name="T0" fmla="*/ 1904 w 3807"/>
                <a:gd name="T1" fmla="*/ 0 h 4397"/>
                <a:gd name="T2" fmla="*/ 0 w 3807"/>
                <a:gd name="T3" fmla="*/ 1099 h 4397"/>
                <a:gd name="T4" fmla="*/ 0 w 3807"/>
                <a:gd name="T5" fmla="*/ 3298 h 4397"/>
                <a:gd name="T6" fmla="*/ 1904 w 3807"/>
                <a:gd name="T7" fmla="*/ 4397 h 4397"/>
                <a:gd name="T8" fmla="*/ 3807 w 3807"/>
                <a:gd name="T9" fmla="*/ 3298 h 4397"/>
                <a:gd name="T10" fmla="*/ 3807 w 3807"/>
                <a:gd name="T11" fmla="*/ 1099 h 4397"/>
                <a:gd name="T12" fmla="*/ 1904 w 3807"/>
                <a:gd name="T13" fmla="*/ 0 h 4397"/>
                <a:gd name="T14" fmla="*/ 1904 w 3807"/>
                <a:gd name="T15" fmla="*/ 420 h 4397"/>
                <a:gd name="T16" fmla="*/ 3443 w 3807"/>
                <a:gd name="T17" fmla="*/ 1310 h 4397"/>
                <a:gd name="T18" fmla="*/ 3443 w 3807"/>
                <a:gd name="T19" fmla="*/ 3088 h 4397"/>
                <a:gd name="T20" fmla="*/ 1904 w 3807"/>
                <a:gd name="T21" fmla="*/ 3976 h 4397"/>
                <a:gd name="T22" fmla="*/ 364 w 3807"/>
                <a:gd name="T23" fmla="*/ 3088 h 4397"/>
                <a:gd name="T24" fmla="*/ 364 w 3807"/>
                <a:gd name="T25" fmla="*/ 1310 h 4397"/>
                <a:gd name="T26" fmla="*/ 1904 w 3807"/>
                <a:gd name="T27" fmla="*/ 420 h 4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07" h="4397">
                  <a:moveTo>
                    <a:pt x="1904" y="0"/>
                  </a:moveTo>
                  <a:lnTo>
                    <a:pt x="0" y="1099"/>
                  </a:lnTo>
                  <a:lnTo>
                    <a:pt x="0" y="3298"/>
                  </a:lnTo>
                  <a:lnTo>
                    <a:pt x="1904" y="4397"/>
                  </a:lnTo>
                  <a:lnTo>
                    <a:pt x="3807" y="3298"/>
                  </a:lnTo>
                  <a:lnTo>
                    <a:pt x="3807" y="1099"/>
                  </a:lnTo>
                  <a:lnTo>
                    <a:pt x="1904" y="0"/>
                  </a:lnTo>
                  <a:close/>
                  <a:moveTo>
                    <a:pt x="1904" y="420"/>
                  </a:moveTo>
                  <a:lnTo>
                    <a:pt x="3443" y="1310"/>
                  </a:lnTo>
                  <a:lnTo>
                    <a:pt x="3443" y="3088"/>
                  </a:lnTo>
                  <a:lnTo>
                    <a:pt x="1904" y="3976"/>
                  </a:lnTo>
                  <a:lnTo>
                    <a:pt x="364" y="3088"/>
                  </a:lnTo>
                  <a:lnTo>
                    <a:pt x="364" y="1310"/>
                  </a:lnTo>
                  <a:lnTo>
                    <a:pt x="1904" y="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7875" b="1" dirty="0">
                  <a:solidFill>
                    <a:schemeClr val="bg1">
                      <a:lumMod val="65000"/>
                    </a:schemeClr>
                  </a:solidFill>
                </a:rPr>
                <a:t>O</a:t>
              </a:r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4C1D324B-70DB-4989-B17D-AB3C66EA48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03969" y="3259521"/>
              <a:ext cx="2146452" cy="2477891"/>
            </a:xfrm>
            <a:custGeom>
              <a:avLst/>
              <a:gdLst>
                <a:gd name="T0" fmla="*/ 1902 w 3806"/>
                <a:gd name="T1" fmla="*/ 0 h 4397"/>
                <a:gd name="T2" fmla="*/ 0 w 3806"/>
                <a:gd name="T3" fmla="*/ 1099 h 4397"/>
                <a:gd name="T4" fmla="*/ 0 w 3806"/>
                <a:gd name="T5" fmla="*/ 3298 h 4397"/>
                <a:gd name="T6" fmla="*/ 1902 w 3806"/>
                <a:gd name="T7" fmla="*/ 4397 h 4397"/>
                <a:gd name="T8" fmla="*/ 3806 w 3806"/>
                <a:gd name="T9" fmla="*/ 3298 h 4397"/>
                <a:gd name="T10" fmla="*/ 3806 w 3806"/>
                <a:gd name="T11" fmla="*/ 1099 h 4397"/>
                <a:gd name="T12" fmla="*/ 1902 w 3806"/>
                <a:gd name="T13" fmla="*/ 0 h 4397"/>
                <a:gd name="T14" fmla="*/ 1902 w 3806"/>
                <a:gd name="T15" fmla="*/ 420 h 4397"/>
                <a:gd name="T16" fmla="*/ 3441 w 3806"/>
                <a:gd name="T17" fmla="*/ 1310 h 4397"/>
                <a:gd name="T18" fmla="*/ 3441 w 3806"/>
                <a:gd name="T19" fmla="*/ 3088 h 4397"/>
                <a:gd name="T20" fmla="*/ 1902 w 3806"/>
                <a:gd name="T21" fmla="*/ 3976 h 4397"/>
                <a:gd name="T22" fmla="*/ 364 w 3806"/>
                <a:gd name="T23" fmla="*/ 3088 h 4397"/>
                <a:gd name="T24" fmla="*/ 364 w 3806"/>
                <a:gd name="T25" fmla="*/ 1310 h 4397"/>
                <a:gd name="T26" fmla="*/ 1902 w 3806"/>
                <a:gd name="T27" fmla="*/ 420 h 4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06" h="4397">
                  <a:moveTo>
                    <a:pt x="1902" y="0"/>
                  </a:moveTo>
                  <a:lnTo>
                    <a:pt x="0" y="1099"/>
                  </a:lnTo>
                  <a:lnTo>
                    <a:pt x="0" y="3298"/>
                  </a:lnTo>
                  <a:lnTo>
                    <a:pt x="1902" y="4397"/>
                  </a:lnTo>
                  <a:lnTo>
                    <a:pt x="3806" y="3298"/>
                  </a:lnTo>
                  <a:lnTo>
                    <a:pt x="3806" y="1099"/>
                  </a:lnTo>
                  <a:lnTo>
                    <a:pt x="1902" y="0"/>
                  </a:lnTo>
                  <a:close/>
                  <a:moveTo>
                    <a:pt x="1902" y="420"/>
                  </a:moveTo>
                  <a:lnTo>
                    <a:pt x="3441" y="1310"/>
                  </a:lnTo>
                  <a:lnTo>
                    <a:pt x="3441" y="3088"/>
                  </a:lnTo>
                  <a:lnTo>
                    <a:pt x="1902" y="3976"/>
                  </a:lnTo>
                  <a:lnTo>
                    <a:pt x="364" y="3088"/>
                  </a:lnTo>
                  <a:lnTo>
                    <a:pt x="364" y="1310"/>
                  </a:lnTo>
                  <a:lnTo>
                    <a:pt x="1902" y="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7875" b="1" dirty="0">
                  <a:solidFill>
                    <a:schemeClr val="bg1">
                      <a:lumMod val="65000"/>
                    </a:schemeClr>
                  </a:solidFill>
                </a:rPr>
                <a:t>T</a:t>
              </a:r>
            </a:p>
          </p:txBody>
        </p:sp>
      </p:grpSp>
      <p:grpSp>
        <p:nvGrpSpPr>
          <p:cNvPr id="13" name="Group 38">
            <a:extLst>
              <a:ext uri="{FF2B5EF4-FFF2-40B4-BE49-F238E27FC236}">
                <a16:creationId xmlns:a16="http://schemas.microsoft.com/office/drawing/2014/main" id="{5B39C7F3-1BCE-4A23-87FE-C3E5D2E82637}"/>
              </a:ext>
            </a:extLst>
          </p:cNvPr>
          <p:cNvGrpSpPr/>
          <p:nvPr/>
        </p:nvGrpSpPr>
        <p:grpSpPr>
          <a:xfrm>
            <a:off x="164649" y="1826382"/>
            <a:ext cx="3874566" cy="1978751"/>
            <a:chOff x="255548" y="1225412"/>
            <a:chExt cx="2202816" cy="2180312"/>
          </a:xfrm>
        </p:grpSpPr>
        <p:sp>
          <p:nvSpPr>
            <p:cNvPr id="14" name="TextBox 39">
              <a:extLst>
                <a:ext uri="{FF2B5EF4-FFF2-40B4-BE49-F238E27FC236}">
                  <a16:creationId xmlns:a16="http://schemas.microsoft.com/office/drawing/2014/main" id="{00561211-A230-471A-81E7-F1C8FEF59ED7}"/>
                </a:ext>
              </a:extLst>
            </p:cNvPr>
            <p:cNvSpPr txBox="1"/>
            <p:nvPr/>
          </p:nvSpPr>
          <p:spPr>
            <a:xfrm>
              <a:off x="255548" y="1225412"/>
              <a:ext cx="2202816" cy="44086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Strengths</a:t>
              </a:r>
            </a:p>
          </p:txBody>
        </p:sp>
        <p:sp>
          <p:nvSpPr>
            <p:cNvPr id="15" name="TextBox 40">
              <a:extLst>
                <a:ext uri="{FF2B5EF4-FFF2-40B4-BE49-F238E27FC236}">
                  <a16:creationId xmlns:a16="http://schemas.microsoft.com/office/drawing/2014/main" id="{4DAA86F6-0393-4362-9E2D-A453BA4EDF30}"/>
                </a:ext>
              </a:extLst>
            </p:cNvPr>
            <p:cNvSpPr txBox="1"/>
            <p:nvPr/>
          </p:nvSpPr>
          <p:spPr>
            <a:xfrm>
              <a:off x="485995" y="1642261"/>
              <a:ext cx="1972369" cy="176346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Variety of interactive local experiences</a:t>
              </a:r>
              <a:r>
                <a:rPr lang="pt-PT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/ workshops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t-PT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Presence</a:t>
              </a:r>
              <a:r>
                <a:rPr lang="pt-PT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in social networks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t-PT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Partner</a:t>
              </a:r>
              <a:r>
                <a:rPr lang="pt-PT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t-PT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companies</a:t>
              </a:r>
              <a:r>
                <a:rPr lang="pt-PT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with </a:t>
              </a:r>
              <a:r>
                <a:rPr lang="pt-PT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varied</a:t>
              </a:r>
              <a:r>
                <a:rPr lang="pt-PT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t-PT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traditional</a:t>
              </a:r>
              <a:r>
                <a:rPr lang="pt-PT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t-PT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products</a:t>
              </a:r>
              <a:endParaRPr lang="pt-PT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t-PT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Promoting</a:t>
              </a:r>
              <a:r>
                <a:rPr lang="pt-PT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t-PT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Portugal’s</a:t>
              </a:r>
              <a:r>
                <a:rPr lang="pt-PT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t-PT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products</a:t>
              </a:r>
              <a:r>
                <a:rPr lang="pt-PT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t-PT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and</a:t>
              </a:r>
              <a:r>
                <a:rPr lang="pt-PT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t-PT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image</a:t>
              </a:r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Group 35">
            <a:extLst>
              <a:ext uri="{FF2B5EF4-FFF2-40B4-BE49-F238E27FC236}">
                <a16:creationId xmlns:a16="http://schemas.microsoft.com/office/drawing/2014/main" id="{89D04EA1-E5BC-4FCC-AA64-E19EA8CDFB23}"/>
              </a:ext>
            </a:extLst>
          </p:cNvPr>
          <p:cNvGrpSpPr/>
          <p:nvPr/>
        </p:nvGrpSpPr>
        <p:grpSpPr>
          <a:xfrm>
            <a:off x="7589663" y="1807766"/>
            <a:ext cx="3743356" cy="1975406"/>
            <a:chOff x="6697329" y="1284096"/>
            <a:chExt cx="2202817" cy="1886896"/>
          </a:xfrm>
        </p:grpSpPr>
        <p:sp>
          <p:nvSpPr>
            <p:cNvPr id="17" name="TextBox 36">
              <a:extLst>
                <a:ext uri="{FF2B5EF4-FFF2-40B4-BE49-F238E27FC236}">
                  <a16:creationId xmlns:a16="http://schemas.microsoft.com/office/drawing/2014/main" id="{71D43487-4730-4982-AD00-DB442922F4CF}"/>
                </a:ext>
              </a:extLst>
            </p:cNvPr>
            <p:cNvSpPr txBox="1"/>
            <p:nvPr/>
          </p:nvSpPr>
          <p:spPr>
            <a:xfrm>
              <a:off x="6697329" y="1284096"/>
              <a:ext cx="2202816" cy="38218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Weaknesses</a:t>
              </a:r>
            </a:p>
          </p:txBody>
        </p:sp>
        <p:sp>
          <p:nvSpPr>
            <p:cNvPr id="18" name="TextBox 37">
              <a:extLst>
                <a:ext uri="{FF2B5EF4-FFF2-40B4-BE49-F238E27FC236}">
                  <a16:creationId xmlns:a16="http://schemas.microsoft.com/office/drawing/2014/main" id="{76499E5D-499C-45B6-B8B2-9200F50B0FB9}"/>
                </a:ext>
              </a:extLst>
            </p:cNvPr>
            <p:cNvSpPr txBox="1"/>
            <p:nvPr/>
          </p:nvSpPr>
          <p:spPr>
            <a:xfrm>
              <a:off x="6703176" y="1642263"/>
              <a:ext cx="2196970" cy="152872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The company does not offer an effective </a:t>
              </a:r>
              <a:r>
                <a:rPr lang="pt-PT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customer</a:t>
              </a:r>
              <a:r>
                <a:rPr lang="pt-PT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t-PT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service</a:t>
              </a:r>
              <a:endParaRPr lang="pt-PT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Lack of experience of team members</a:t>
              </a:r>
              <a:endParaRPr lang="pt-PT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t-PT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t-PT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Small</a:t>
              </a:r>
              <a:r>
                <a:rPr lang="pt-PT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team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Company does not have its own web domain</a:t>
              </a:r>
              <a:endParaRPr lang="pt-PT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t-PT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t-PT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Problems</a:t>
              </a:r>
              <a:r>
                <a:rPr lang="pt-PT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with online </a:t>
              </a:r>
              <a:r>
                <a:rPr lang="pt-PT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booking</a:t>
              </a:r>
              <a:endParaRPr lang="pt-PT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9" name="Group 32">
            <a:extLst>
              <a:ext uri="{FF2B5EF4-FFF2-40B4-BE49-F238E27FC236}">
                <a16:creationId xmlns:a16="http://schemas.microsoft.com/office/drawing/2014/main" id="{9DE701A1-EC05-4B7D-9DD6-F179F19C3F33}"/>
              </a:ext>
            </a:extLst>
          </p:cNvPr>
          <p:cNvGrpSpPr/>
          <p:nvPr/>
        </p:nvGrpSpPr>
        <p:grpSpPr>
          <a:xfrm>
            <a:off x="1062182" y="3882457"/>
            <a:ext cx="3605095" cy="1976530"/>
            <a:chOff x="249702" y="4757378"/>
            <a:chExt cx="2202816" cy="1976530"/>
          </a:xfrm>
        </p:grpSpPr>
        <p:sp>
          <p:nvSpPr>
            <p:cNvPr id="20" name="TextBox 33">
              <a:extLst>
                <a:ext uri="{FF2B5EF4-FFF2-40B4-BE49-F238E27FC236}">
                  <a16:creationId xmlns:a16="http://schemas.microsoft.com/office/drawing/2014/main" id="{9175AEDB-E5A4-40E9-8021-CE66B7CFE93C}"/>
                </a:ext>
              </a:extLst>
            </p:cNvPr>
            <p:cNvSpPr txBox="1"/>
            <p:nvPr/>
          </p:nvSpPr>
          <p:spPr>
            <a:xfrm>
              <a:off x="249702" y="4757378"/>
              <a:ext cx="2202816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Opportunities</a:t>
              </a:r>
            </a:p>
          </p:txBody>
        </p:sp>
        <p:sp>
          <p:nvSpPr>
            <p:cNvPr id="21" name="TextBox 34">
              <a:extLst>
                <a:ext uri="{FF2B5EF4-FFF2-40B4-BE49-F238E27FC236}">
                  <a16:creationId xmlns:a16="http://schemas.microsoft.com/office/drawing/2014/main" id="{C6CD6D14-1EB0-4EDD-9280-A3BAD282E991}"/>
                </a:ext>
              </a:extLst>
            </p:cNvPr>
            <p:cNvSpPr txBox="1"/>
            <p:nvPr/>
          </p:nvSpPr>
          <p:spPr>
            <a:xfrm>
              <a:off x="255548" y="5133470"/>
              <a:ext cx="2196970" cy="160043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t-PT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Partnerships</a:t>
              </a:r>
              <a:r>
                <a:rPr lang="pt-PT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with local </a:t>
              </a:r>
              <a:r>
                <a:rPr lang="pt-PT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companies</a:t>
              </a:r>
              <a:endParaRPr lang="pt-PT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t-PT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Network </a:t>
              </a:r>
              <a:r>
                <a:rPr lang="pt-PT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pt-PT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Erasmus + </a:t>
              </a:r>
              <a:r>
                <a:rPr lang="pt-PT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partners</a:t>
              </a:r>
              <a:endParaRPr lang="pt-PT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t-PT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Promoting</a:t>
              </a:r>
              <a:r>
                <a:rPr lang="pt-PT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t-PT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traditions</a:t>
              </a:r>
              <a:endParaRPr lang="pt-PT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High potential of market growth</a:t>
              </a:r>
              <a:endParaRPr lang="pt-PT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People are looking for different experiences </a:t>
              </a:r>
              <a:r>
                <a:rPr lang="pt-PT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pt-PT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tourism</a:t>
              </a:r>
              <a:r>
                <a:rPr lang="pt-PT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  <a:p>
              <a:pPr algn="just"/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Group 29">
            <a:extLst>
              <a:ext uri="{FF2B5EF4-FFF2-40B4-BE49-F238E27FC236}">
                <a16:creationId xmlns:a16="http://schemas.microsoft.com/office/drawing/2014/main" id="{1585DB36-5973-47A3-8BF1-C98D880E2921}"/>
              </a:ext>
            </a:extLst>
          </p:cNvPr>
          <p:cNvGrpSpPr/>
          <p:nvPr/>
        </p:nvGrpSpPr>
        <p:grpSpPr>
          <a:xfrm>
            <a:off x="8208782" y="3937924"/>
            <a:ext cx="2671654" cy="1114756"/>
            <a:chOff x="6691483" y="4757378"/>
            <a:chExt cx="2202817" cy="1114756"/>
          </a:xfrm>
        </p:grpSpPr>
        <p:sp>
          <p:nvSpPr>
            <p:cNvPr id="23" name="TextBox 30">
              <a:extLst>
                <a:ext uri="{FF2B5EF4-FFF2-40B4-BE49-F238E27FC236}">
                  <a16:creationId xmlns:a16="http://schemas.microsoft.com/office/drawing/2014/main" id="{BAFA43FB-2E61-4A40-AEBA-54A31D8E15C3}"/>
                </a:ext>
              </a:extLst>
            </p:cNvPr>
            <p:cNvSpPr txBox="1"/>
            <p:nvPr/>
          </p:nvSpPr>
          <p:spPr>
            <a:xfrm>
              <a:off x="6691483" y="4757378"/>
              <a:ext cx="2202816" cy="40011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Threats</a:t>
              </a:r>
            </a:p>
          </p:txBody>
        </p:sp>
        <p:sp>
          <p:nvSpPr>
            <p:cNvPr id="24" name="TextBox 31">
              <a:extLst>
                <a:ext uri="{FF2B5EF4-FFF2-40B4-BE49-F238E27FC236}">
                  <a16:creationId xmlns:a16="http://schemas.microsoft.com/office/drawing/2014/main" id="{9756EC52-F933-4581-8BDB-5D1E4E247EE1}"/>
                </a:ext>
              </a:extLst>
            </p:cNvPr>
            <p:cNvSpPr txBox="1"/>
            <p:nvPr/>
          </p:nvSpPr>
          <p:spPr>
            <a:xfrm>
              <a:off x="6697330" y="5133470"/>
              <a:ext cx="2196970" cy="73866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t-PT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Local </a:t>
              </a:r>
              <a:r>
                <a:rPr lang="pt-PT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competitors</a:t>
              </a:r>
              <a:endParaRPr lang="pt-PT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New companies on the market</a:t>
              </a:r>
              <a:endParaRPr lang="en-GB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/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450132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RegularSeedRightStep">
      <a:dk1>
        <a:srgbClr val="000000"/>
      </a:dk1>
      <a:lt1>
        <a:srgbClr val="FFFFFF"/>
      </a:lt1>
      <a:dk2>
        <a:srgbClr val="412824"/>
      </a:dk2>
      <a:lt2>
        <a:srgbClr val="E2E8E4"/>
      </a:lt2>
      <a:accent1>
        <a:srgbClr val="DC34AD"/>
      </a:accent1>
      <a:accent2>
        <a:srgbClr val="CA2255"/>
      </a:accent2>
      <a:accent3>
        <a:srgbClr val="DC4734"/>
      </a:accent3>
      <a:accent4>
        <a:srgbClr val="CA7B22"/>
      </a:accent4>
      <a:accent5>
        <a:srgbClr val="AFA829"/>
      </a:accent5>
      <a:accent6>
        <a:srgbClr val="7EB41E"/>
      </a:accent6>
      <a:hlink>
        <a:srgbClr val="31944D"/>
      </a:hlink>
      <a:folHlink>
        <a:srgbClr val="7F7F7F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525</Words>
  <Application>Microsoft Office PowerPoint</Application>
  <PresentationFormat>Ecrã Panorâmico</PresentationFormat>
  <Paragraphs>83</Paragraphs>
  <Slides>12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8" baseType="lpstr">
      <vt:lpstr>Arial</vt:lpstr>
      <vt:lpstr>Calibri</vt:lpstr>
      <vt:lpstr>Franklin Gothic Book</vt:lpstr>
      <vt:lpstr>Franklin Gothic Demi</vt:lpstr>
      <vt:lpstr>Wingdings 2</vt:lpstr>
      <vt:lpstr>DividendVTI</vt:lpstr>
      <vt:lpstr>VIRTUAL COMPANIES</vt:lpstr>
      <vt:lpstr>TAAC - Tradition at a click!   (online company) </vt:lpstr>
      <vt:lpstr>Mission</vt:lpstr>
      <vt:lpstr>Values</vt:lpstr>
      <vt:lpstr> SWOT Analysis  </vt:lpstr>
      <vt:lpstr>Timeless - Back to the present!    (tour operator)</vt:lpstr>
      <vt:lpstr>Mission</vt:lpstr>
      <vt:lpstr>Values</vt:lpstr>
      <vt:lpstr> SWOT Analysis </vt:lpstr>
      <vt:lpstr> Our first local partner </vt:lpstr>
      <vt:lpstr>Apresentação do PowerPoint</vt:lpstr>
      <vt:lpstr>VIRTUAL COMPANIES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Erasmus Forave</dc:creator>
  <cp:lastModifiedBy>teresa.lessa@forave.pt</cp:lastModifiedBy>
  <cp:revision>383</cp:revision>
  <dcterms:created xsi:type="dcterms:W3CDTF">2020-01-29T14:57:05Z</dcterms:created>
  <dcterms:modified xsi:type="dcterms:W3CDTF">2020-02-07T14:46:01Z</dcterms:modified>
</cp:coreProperties>
</file>