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Economica"/>
      <p:regular r:id="rId28"/>
      <p:bold r:id="rId29"/>
      <p:italic r:id="rId30"/>
      <p:boldItalic r:id="rId31"/>
    </p:embeddedFont>
    <p:embeddedFont>
      <p:font typeface="Open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Economica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conomic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conomica-boldItalic.fntdata"/><Relationship Id="rId30" Type="http://schemas.openxmlformats.org/officeDocument/2006/relationships/font" Target="fonts/Economica-italic.fntdata"/><Relationship Id="rId11" Type="http://schemas.openxmlformats.org/officeDocument/2006/relationships/slide" Target="slides/slide6.xml"/><Relationship Id="rId33" Type="http://schemas.openxmlformats.org/officeDocument/2006/relationships/font" Target="fonts/OpenSans-bold.fntdata"/><Relationship Id="rId10" Type="http://schemas.openxmlformats.org/officeDocument/2006/relationships/slide" Target="slides/slide5.xml"/><Relationship Id="rId32" Type="http://schemas.openxmlformats.org/officeDocument/2006/relationships/font" Target="fonts/OpenSans-regular.fntdata"/><Relationship Id="rId13" Type="http://schemas.openxmlformats.org/officeDocument/2006/relationships/slide" Target="slides/slide8.xml"/><Relationship Id="rId35" Type="http://schemas.openxmlformats.org/officeDocument/2006/relationships/font" Target="fonts/OpenSans-boldItalic.fntdata"/><Relationship Id="rId12" Type="http://schemas.openxmlformats.org/officeDocument/2006/relationships/slide" Target="slides/slide7.xml"/><Relationship Id="rId34" Type="http://schemas.openxmlformats.org/officeDocument/2006/relationships/font" Target="fonts/OpenSans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d4d6fef53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d4d6fef53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d7efb1787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d7efb1787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a891a66cf4aeb7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a891a66cf4aeb7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d4d6fef53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d4d6fef53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d4d6fef53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d4d6fef53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d4d6fef5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d4d6fef5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d8a6b7d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d8a6b7d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d4d6fef53_5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d4d6fef53_5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d7efb1787_2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d7efb1787_2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d7efb1787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d7efb1787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d4d6fef53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d4d6fef53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d7efb1787_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d7efb1787_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d4d6fef53_7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d4d6fef53_7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d7efb1787_3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d7efb1787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d4d6fef53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6d4d6fef53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d7efb1787_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d7efb1787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d7efb1787_4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d7efb1787_4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489387273faac0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489387273faac0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d4d6fef5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d4d6fef5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d4d6fef53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d4d6fef53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d4d6fef53_7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d4d6fef53_7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Relationship Id="rId4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youtube.com/watch?v=yfpBMrJZt1Q" TargetMode="External"/><Relationship Id="rId4" Type="http://schemas.openxmlformats.org/officeDocument/2006/relationships/hyperlink" Target="https://www.youtube.com/watch?v=lJawRaON8h0" TargetMode="External"/><Relationship Id="rId5" Type="http://schemas.openxmlformats.org/officeDocument/2006/relationships/hyperlink" Target="https://www.youtube.com/watch?v=acspyOTJQv4" TargetMode="External"/><Relationship Id="rId6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gif"/><Relationship Id="rId4" Type="http://schemas.openxmlformats.org/officeDocument/2006/relationships/image" Target="../media/image27.gif"/><Relationship Id="rId9" Type="http://schemas.openxmlformats.org/officeDocument/2006/relationships/image" Target="../media/image26.gif"/><Relationship Id="rId5" Type="http://schemas.openxmlformats.org/officeDocument/2006/relationships/image" Target="../media/image31.gif"/><Relationship Id="rId6" Type="http://schemas.openxmlformats.org/officeDocument/2006/relationships/image" Target="../media/image22.gif"/><Relationship Id="rId7" Type="http://schemas.openxmlformats.org/officeDocument/2006/relationships/image" Target="../media/image24.gif"/><Relationship Id="rId8" Type="http://schemas.openxmlformats.org/officeDocument/2006/relationships/image" Target="../media/image1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4CCCC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13357"/>
            <a:ext cx="9144000" cy="592398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>
            <p:ph type="ctrTitle"/>
          </p:nvPr>
        </p:nvSpPr>
        <p:spPr>
          <a:xfrm>
            <a:off x="1178325" y="-444000"/>
            <a:ext cx="7317600" cy="146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" sz="4800"/>
              <a:t>CHRISTMAS BREAK IN MALLORCA</a:t>
            </a:r>
            <a:endParaRPr sz="4800"/>
          </a:p>
        </p:txBody>
      </p:sp>
      <p:sp>
        <p:nvSpPr>
          <p:cNvPr id="64" name="Google Shape;64;p13"/>
          <p:cNvSpPr txBox="1"/>
          <p:nvPr/>
        </p:nvSpPr>
        <p:spPr>
          <a:xfrm>
            <a:off x="3959250" y="4093225"/>
            <a:ext cx="5001900" cy="30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Santo Tomás De Aquino</a:t>
            </a:r>
            <a:endParaRPr b="1"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ca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Spain</a:t>
            </a:r>
            <a:endParaRPr b="1"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050" y="3975300"/>
            <a:ext cx="1127300" cy="116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200">
        <p:push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325" y="0"/>
            <a:ext cx="48813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9999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NEW YEAR´S EVE </a:t>
            </a:r>
            <a:endParaRPr/>
          </a:p>
        </p:txBody>
      </p:sp>
      <p:sp>
        <p:nvSpPr>
          <p:cNvPr id="124" name="Google Shape;124;p2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We celebrate the last night of the year with the 12 bells.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a"/>
              <a:t>The 12 bells consists in eating one grape each bell, there are 12 bells. When the last bell sounds it means that is New Year.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4" y="2571750"/>
            <a:ext cx="3591724" cy="223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 rotWithShape="1">
          <a:blip r:embed="rId3">
            <a:alphaModFix/>
          </a:blip>
          <a:srcRect b="7330" l="0" r="0" t="0"/>
          <a:stretch/>
        </p:blipFill>
        <p:spPr>
          <a:xfrm>
            <a:off x="311700" y="605925"/>
            <a:ext cx="3811975" cy="25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0775" y="765746"/>
            <a:ext cx="2999251" cy="4003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9999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000" y="1056900"/>
            <a:ext cx="8358000" cy="33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618" y="0"/>
            <a:ext cx="77887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9999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159075" y="74740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3600"/>
              <a:t>WE TRAVEL AROUND THE WORLD 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3600"/>
              <a:t>OR WE DO EXCURSIONS</a:t>
            </a:r>
            <a:endParaRPr sz="3600"/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925" y="0"/>
            <a:ext cx="39590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65675"/>
            <a:ext cx="5184924" cy="307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9999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2525"/>
            <a:ext cx="8839202" cy="4182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3600"/>
              <a:t>WE CELEBRATE  “LOS REYES”</a:t>
            </a:r>
            <a:endParaRPr sz="3600"/>
          </a:p>
        </p:txBody>
      </p:sp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6350"/>
            <a:ext cx="5523324" cy="37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3325" y="315925"/>
            <a:ext cx="3620673" cy="482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9999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title"/>
          </p:nvPr>
        </p:nvSpPr>
        <p:spPr>
          <a:xfrm>
            <a:off x="311700" y="736613"/>
            <a:ext cx="57129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WHAT DO WE MEAN WITH “LOS REYES”</a:t>
            </a:r>
            <a:endParaRPr/>
          </a:p>
        </p:txBody>
      </p:sp>
      <p:sp>
        <p:nvSpPr>
          <p:cNvPr id="166" name="Google Shape;166;p30"/>
          <p:cNvSpPr txBox="1"/>
          <p:nvPr>
            <p:ph idx="1" type="body"/>
          </p:nvPr>
        </p:nvSpPr>
        <p:spPr>
          <a:xfrm>
            <a:off x="311700" y="1235750"/>
            <a:ext cx="5389200" cy="34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 sz="1400"/>
              <a:t>Los reyes are the three kings, called the Three Wise Men, that gave three presents to the baby Jesus.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a" sz="1400"/>
              <a:t>We celebrate this by going to watch a procession the 5th of </a:t>
            </a:r>
            <a:r>
              <a:rPr lang="ca" sz="1400"/>
              <a:t>January the </a:t>
            </a:r>
            <a:r>
              <a:rPr lang="ca" sz="1400"/>
              <a:t>three kings come to visit us and sit in their thrones.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a" sz="1400"/>
              <a:t>The 6th of </a:t>
            </a:r>
            <a:r>
              <a:rPr lang="ca" sz="1400"/>
              <a:t>January w</a:t>
            </a:r>
            <a:r>
              <a:rPr lang="ca" sz="1400"/>
              <a:t>e open the gifts that the three kings have given us and later we have lunch with our family.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8900" y="48854"/>
            <a:ext cx="3784351" cy="504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TRADICIONS IN “LOS REYES”</a:t>
            </a:r>
            <a:endParaRPr/>
          </a:p>
        </p:txBody>
      </p:sp>
      <p:sp>
        <p:nvSpPr>
          <p:cNvPr id="173" name="Google Shape;173;p31"/>
          <p:cNvSpPr txBox="1"/>
          <p:nvPr>
            <p:ph idx="1" type="body"/>
          </p:nvPr>
        </p:nvSpPr>
        <p:spPr>
          <a:xfrm>
            <a:off x="311700" y="1269742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We usually eat “Roscón”, this cake has a king and a bean inside. If you find the king in your piece of “Roscón” you get a plastic crown. But if you get the bean you will have to pay the “Roscón”.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a"/>
              <a:t>We sing songs called “villancicos” that are about something religious like Jesus, the kings or Mary and Saint Joseph.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a" u="sng">
                <a:solidFill>
                  <a:schemeClr val="hlink"/>
                </a:solidFill>
                <a:hlinkClick r:id="rId3"/>
              </a:rPr>
              <a:t>https://www.youtube.com/watch?v=yfpBMrJZt1Q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a" u="sng">
                <a:solidFill>
                  <a:schemeClr val="hlink"/>
                </a:solidFill>
                <a:hlinkClick r:id="rId4"/>
              </a:rPr>
              <a:t>https://www.youtube.com/watch?v=lJawRaON8h0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a" u="sng">
                <a:solidFill>
                  <a:schemeClr val="hlink"/>
                </a:solidFill>
                <a:hlinkClick r:id="rId5"/>
              </a:rPr>
              <a:t>https://www.youtube.com/watch?v=acspyOTJQv4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Resultado de imagen de roscon de reyes" id="174" name="Google Shape;17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800" y="2872725"/>
            <a:ext cx="2343150" cy="19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SANTA CLAUS</a:t>
            </a:r>
            <a:endParaRPr/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11700" y="1225225"/>
            <a:ext cx="8520600" cy="35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Santa Claus is a man who gives  presents all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a"/>
              <a:t>around the world riding on his sled with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a"/>
              <a:t> magical reindeers that make the sled  fly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ca"/>
              <a:t>and travel around the world handing out the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a"/>
              <a:t>presents. Normally we make the Christmas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a"/>
              <a:t>tree so that Santa Claus can leave the present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ca"/>
              <a:t> under the tree.</a:t>
            </a: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9023" y="220863"/>
            <a:ext cx="3373275" cy="449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9999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975" y="367448"/>
            <a:ext cx="5846052" cy="440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689" y="76200"/>
            <a:ext cx="6650625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9999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T</a:t>
            </a:r>
            <a:r>
              <a:rPr lang="ca"/>
              <a:t>hank you for watching our presentation, we hope you liked it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Resultado de imagen de gifs aplaudiendo" id="192" name="Google Shape;19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525" y="2571750"/>
            <a:ext cx="4482950" cy="2241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gifs despidiendose" id="193" name="Google Shape;19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800" y="537925"/>
            <a:ext cx="2231875" cy="2179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gifs aplaudiendo" id="194" name="Google Shape;19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15925"/>
            <a:ext cx="42862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gif aplausos&quot;" id="195" name="Google Shape;19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800" y="2109550"/>
            <a:ext cx="2623125" cy="262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gif aplausos&quot;" id="196" name="Google Shape;19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12000" y="1547738"/>
            <a:ext cx="4762500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gif error&quot;" id="197" name="Google Shape;197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2438" y="194075"/>
            <a:ext cx="6379125" cy="4755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de gif good bye&quot;" id="198" name="Google Shape;198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-97875"/>
            <a:ext cx="9144000" cy="54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9999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313" y="0"/>
            <a:ext cx="78473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/>
          <p:nvPr/>
        </p:nvSpPr>
        <p:spPr>
          <a:xfrm>
            <a:off x="2775025" y="363725"/>
            <a:ext cx="1467000" cy="74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1148900" y="443375"/>
            <a:ext cx="1467000" cy="58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latin typeface="Open Sans"/>
                <a:ea typeface="Open Sans"/>
                <a:cs typeface="Open Sans"/>
                <a:sym typeface="Open Sans"/>
              </a:rPr>
              <a:t>That is Santa Claus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51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9999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8175" y="0"/>
            <a:ext cx="68579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WE SPEND TIME WITH THE FAMILY AND FRIENDS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4950"/>
            <a:ext cx="9144000" cy="399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9999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663" y="0"/>
            <a:ext cx="82206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7063" y="441825"/>
            <a:ext cx="6638749" cy="42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9999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607" y="955687"/>
            <a:ext cx="5190774" cy="389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