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8" r:id="rId4"/>
    <p:sldId id="257" r:id="rId5"/>
    <p:sldId id="259" r:id="rId6"/>
    <p:sldId id="260" r:id="rId7"/>
    <p:sldId id="262" r:id="rId8"/>
    <p:sldId id="267" r:id="rId9"/>
    <p:sldId id="269" r:id="rId10"/>
    <p:sldId id="265" r:id="rId11"/>
    <p:sldId id="264" r:id="rId12"/>
    <p:sldId id="268"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title>
      <c:layout/>
      <c:txPr>
        <a:bodyPr/>
        <a:lstStyle/>
        <a:p>
          <a:pPr>
            <a:defRPr lang="ru-RU"/>
          </a:pPr>
          <a:endParaRPr lang="ru-RU"/>
        </a:p>
      </c:txPr>
    </c:title>
    <c:plotArea>
      <c:layout/>
      <c:lineChart>
        <c:grouping val="standard"/>
        <c:ser>
          <c:idx val="0"/>
          <c:order val="0"/>
          <c:tx>
            <c:strRef>
              <c:f>Sheet1!$B$1</c:f>
              <c:strCache>
                <c:ptCount val="1"/>
                <c:pt idx="0">
                  <c:v>Asked people</c:v>
                </c:pt>
              </c:strCache>
            </c:strRef>
          </c:tx>
          <c:cat>
            <c:strRef>
              <c:f>Sheet1!$A$2:$A$7</c:f>
              <c:strCache>
                <c:ptCount val="6"/>
                <c:pt idx="0">
                  <c:v>Kibinai with chicken</c:v>
                </c:pt>
                <c:pt idx="1">
                  <c:v>Kibinai with pork</c:v>
                </c:pt>
                <c:pt idx="2">
                  <c:v>Kibinai with beef   </c:v>
                </c:pt>
                <c:pt idx="3">
                  <c:v>Kibinai with mushrooms</c:v>
                </c:pt>
                <c:pt idx="4">
                  <c:v>Kibinai with vegetables</c:v>
                </c:pt>
                <c:pt idx="5">
                  <c:v>Kibinai with curd cheese</c:v>
                </c:pt>
              </c:strCache>
            </c:strRef>
          </c:cat>
          <c:val>
            <c:numRef>
              <c:f>Sheet1!$B$2:$B$7</c:f>
              <c:numCache>
                <c:formatCode>General</c:formatCode>
                <c:ptCount val="6"/>
                <c:pt idx="0" formatCode="0">
                  <c:v>27</c:v>
                </c:pt>
                <c:pt idx="1">
                  <c:v>24</c:v>
                </c:pt>
                <c:pt idx="2">
                  <c:v>18</c:v>
                </c:pt>
                <c:pt idx="3">
                  <c:v>17</c:v>
                </c:pt>
                <c:pt idx="4">
                  <c:v>23</c:v>
                </c:pt>
                <c:pt idx="5">
                  <c:v>9</c:v>
                </c:pt>
              </c:numCache>
            </c:numRef>
          </c:val>
        </c:ser>
        <c:marker val="1"/>
        <c:axId val="75689984"/>
        <c:axId val="75596928"/>
      </c:lineChart>
      <c:catAx>
        <c:axId val="75689984"/>
        <c:scaling>
          <c:orientation val="minMax"/>
        </c:scaling>
        <c:axPos val="b"/>
        <c:tickLblPos val="nextTo"/>
        <c:txPr>
          <a:bodyPr/>
          <a:lstStyle/>
          <a:p>
            <a:pPr>
              <a:defRPr lang="ru-RU"/>
            </a:pPr>
            <a:endParaRPr lang="ru-RU"/>
          </a:p>
        </c:txPr>
        <c:crossAx val="75596928"/>
        <c:crosses val="autoZero"/>
        <c:auto val="1"/>
        <c:lblAlgn val="ctr"/>
        <c:lblOffset val="100"/>
      </c:catAx>
      <c:valAx>
        <c:axId val="75596928"/>
        <c:scaling>
          <c:orientation val="minMax"/>
        </c:scaling>
        <c:axPos val="l"/>
        <c:majorGridlines/>
        <c:numFmt formatCode="0" sourceLinked="1"/>
        <c:tickLblPos val="nextTo"/>
        <c:txPr>
          <a:bodyPr/>
          <a:lstStyle/>
          <a:p>
            <a:pPr>
              <a:defRPr lang="ru-RU"/>
            </a:pPr>
            <a:endParaRPr lang="ru-RU"/>
          </a:p>
        </c:txPr>
        <c:crossAx val="75689984"/>
        <c:crosses val="autoZero"/>
        <c:crossBetween val="between"/>
      </c:valAx>
    </c:plotArea>
    <c:legend>
      <c:legendPos val="r"/>
      <c:layout/>
      <c:txPr>
        <a:bodyPr/>
        <a:lstStyle/>
        <a:p>
          <a:pPr>
            <a:defRPr lang="ru-RU"/>
          </a:pPr>
          <a:endParaRPr lang="ru-RU"/>
        </a:p>
      </c:txPr>
    </c:legend>
    <c:plotVisOnly val="1"/>
  </c:chart>
  <c:txPr>
    <a:bodyPr/>
    <a:lstStyle/>
    <a:p>
      <a:pPr>
        <a:defRPr sz="1800"/>
      </a:pPr>
      <a:endParaRPr lang="ru-RU"/>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70822247-A0D6-4BA7-9B35-D67CE26AA96F}" type="datetimeFigureOut">
              <a:rPr lang="ru-RU" smtClean="0"/>
              <a:pPr/>
              <a:t>24.01.2020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1DB169-AB20-45B0-A8AD-04CD5C2D2523}"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70822247-A0D6-4BA7-9B35-D67CE26AA96F}" type="datetimeFigureOut">
              <a:rPr lang="ru-RU" smtClean="0"/>
              <a:pPr/>
              <a:t>24.01.2020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1DB169-AB20-45B0-A8AD-04CD5C2D252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70822247-A0D6-4BA7-9B35-D67CE26AA96F}" type="datetimeFigureOut">
              <a:rPr lang="ru-RU" smtClean="0"/>
              <a:pPr/>
              <a:t>24.01.2020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1DB169-AB20-45B0-A8AD-04CD5C2D252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70822247-A0D6-4BA7-9B35-D67CE26AA96F}" type="datetimeFigureOut">
              <a:rPr lang="ru-RU" smtClean="0"/>
              <a:pPr/>
              <a:t>24.01.2020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1DB169-AB20-45B0-A8AD-04CD5C2D252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822247-A0D6-4BA7-9B35-D67CE26AA96F}" type="datetimeFigureOut">
              <a:rPr lang="ru-RU" smtClean="0"/>
              <a:pPr/>
              <a:t>24.01.2020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71DB169-AB20-45B0-A8AD-04CD5C2D2523}"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p>
            <a:fld id="{70822247-A0D6-4BA7-9B35-D67CE26AA96F}" type="datetimeFigureOut">
              <a:rPr lang="ru-RU" smtClean="0"/>
              <a:pPr/>
              <a:t>24.01.2020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71DB169-AB20-45B0-A8AD-04CD5C2D252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p>
            <a:fld id="{70822247-A0D6-4BA7-9B35-D67CE26AA96F}" type="datetimeFigureOut">
              <a:rPr lang="ru-RU" smtClean="0"/>
              <a:pPr/>
              <a:t>24.01.2020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71DB169-AB20-45B0-A8AD-04CD5C2D252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p>
            <a:fld id="{70822247-A0D6-4BA7-9B35-D67CE26AA96F}" type="datetimeFigureOut">
              <a:rPr lang="ru-RU" smtClean="0"/>
              <a:pPr/>
              <a:t>24.01.2020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71DB169-AB20-45B0-A8AD-04CD5C2D2523}"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822247-A0D6-4BA7-9B35-D67CE26AA96F}" type="datetimeFigureOut">
              <a:rPr lang="ru-RU" smtClean="0"/>
              <a:pPr/>
              <a:t>24.01.2020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71DB169-AB20-45B0-A8AD-04CD5C2D252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822247-A0D6-4BA7-9B35-D67CE26AA96F}" type="datetimeFigureOut">
              <a:rPr lang="ru-RU" smtClean="0"/>
              <a:pPr/>
              <a:t>24.01.2020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71DB169-AB20-45B0-A8AD-04CD5C2D252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822247-A0D6-4BA7-9B35-D67CE26AA96F}" type="datetimeFigureOut">
              <a:rPr lang="ru-RU" smtClean="0"/>
              <a:pPr/>
              <a:t>24.01.2020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71DB169-AB20-45B0-A8AD-04CD5C2D252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5000"/>
            <a:lum/>
          </a:blip>
          <a:srcRect/>
          <a:stretch>
            <a:fillRect l="-17000" r="-1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822247-A0D6-4BA7-9B35-D67CE26AA96F}" type="datetimeFigureOut">
              <a:rPr lang="ru-RU" smtClean="0"/>
              <a:pPr/>
              <a:t>24.01.2020</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DB169-AB20-45B0-A8AD-04CD5C2D2523}"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https://ec.europa.eu/programmes/erasmus-plus/sites/erasmusplus2/files/og_image/eu-erasmus_24_1.jpg"/>
          <p:cNvPicPr>
            <a:picLocks noChangeAspect="1" noChangeArrowheads="1"/>
          </p:cNvPicPr>
          <p:nvPr/>
        </p:nvPicPr>
        <p:blipFill>
          <a:blip r:embed="rId2" cstate="print"/>
          <a:srcRect/>
          <a:stretch>
            <a:fillRect/>
          </a:stretch>
        </p:blipFill>
        <p:spPr bwMode="auto">
          <a:xfrm>
            <a:off x="642910" y="1285860"/>
            <a:ext cx="4750594" cy="135732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TextBox 7"/>
          <p:cNvSpPr txBox="1"/>
          <p:nvPr/>
        </p:nvSpPr>
        <p:spPr>
          <a:xfrm>
            <a:off x="3857620" y="0"/>
            <a:ext cx="4786346" cy="1200329"/>
          </a:xfrm>
          <a:prstGeom prst="rect">
            <a:avLst/>
          </a:prstGeom>
          <a:noFill/>
        </p:spPr>
        <p:txBody>
          <a:bodyPr wrap="square" rtlCol="0">
            <a:spAutoFit/>
          </a:bodyPr>
          <a:lstStyle/>
          <a:p>
            <a:pPr algn="ctr"/>
            <a:r>
              <a:rPr lang="en-US" sz="7200" b="1" dirty="0" smtClean="0">
                <a:solidFill>
                  <a:schemeClr val="accent1">
                    <a:lumMod val="50000"/>
                  </a:schemeClr>
                </a:solidFill>
                <a:latin typeface="Times New Roman" pitchFamily="18" charset="0"/>
                <a:cs typeface="Times New Roman" pitchFamily="18" charset="0"/>
              </a:rPr>
              <a:t>Lithuania</a:t>
            </a:r>
            <a:endParaRPr lang="ru-RU" sz="4000" b="1" dirty="0">
              <a:solidFill>
                <a:schemeClr val="accent1">
                  <a:lumMod val="50000"/>
                </a:schemeClr>
              </a:solidFill>
              <a:latin typeface="Times New Roman" pitchFamily="18" charset="0"/>
              <a:cs typeface="Times New Roman" pitchFamily="18" charset="0"/>
            </a:endParaRPr>
          </a:p>
        </p:txBody>
      </p:sp>
      <p:pic>
        <p:nvPicPr>
          <p:cNvPr id="6148" name="Picture 4" descr="https://sun9-38.userapi.com/c853424/v853424035/1d829d/egIiKWvhchI.jpg"/>
          <p:cNvPicPr>
            <a:picLocks noChangeAspect="1" noChangeArrowheads="1"/>
          </p:cNvPicPr>
          <p:nvPr/>
        </p:nvPicPr>
        <p:blipFill>
          <a:blip r:embed="rId3" cstate="print"/>
          <a:srcRect/>
          <a:stretch>
            <a:fillRect/>
          </a:stretch>
        </p:blipFill>
        <p:spPr bwMode="auto">
          <a:xfrm rot="16200000">
            <a:off x="3996057" y="2290431"/>
            <a:ext cx="3437904" cy="514353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28670"/>
            <a:ext cx="8229600" cy="2143140"/>
          </a:xfrm>
        </p:spPr>
        <p:txBody>
          <a:bodyPr>
            <a:normAutofit fontScale="90000"/>
          </a:bodyPr>
          <a:lstStyle/>
          <a:p>
            <a:r>
              <a:rPr lang="en-US" dirty="0" smtClean="0">
                <a:latin typeface="Times New Roman" pitchFamily="18" charset="0"/>
                <a:cs typeface="Times New Roman" pitchFamily="18" charset="0"/>
              </a:rPr>
              <a:t>We interviewed 120 people, who were asked  with what filling they prefer </a:t>
            </a:r>
            <a:r>
              <a:rPr lang="en-US" dirty="0" err="1" smtClean="0">
                <a:latin typeface="Times New Roman" pitchFamily="18" charset="0"/>
                <a:cs typeface="Times New Roman" pitchFamily="18" charset="0"/>
              </a:rPr>
              <a:t>kibinai</a:t>
            </a:r>
            <a:r>
              <a:rPr lang="en-US" dirty="0" smtClean="0">
                <a:latin typeface="Times New Roman" pitchFamily="18" charset="0"/>
                <a:cs typeface="Times New Roman" pitchFamily="18" charset="0"/>
              </a:rPr>
              <a:t>. We displayed our results in a diagram.</a:t>
            </a:r>
            <a:endParaRPr lang="ru-RU" dirty="0">
              <a:latin typeface="Times New Roman" pitchFamily="18" charset="0"/>
              <a:cs typeface="Times New Roman" pitchFamily="18" charset="0"/>
            </a:endParaRPr>
          </a:p>
        </p:txBody>
      </p:sp>
      <p:pic>
        <p:nvPicPr>
          <p:cNvPr id="21506" name="Picture 2" descr="https://go4.imgsmail.ru/imgpreview?key=79bb0b43517985af&amp;mb=imgdb_preview_97"/>
          <p:cNvPicPr>
            <a:picLocks noChangeAspect="1" noChangeArrowheads="1"/>
          </p:cNvPicPr>
          <p:nvPr/>
        </p:nvPicPr>
        <p:blipFill>
          <a:blip r:embed="rId2" cstate="print"/>
          <a:srcRect/>
          <a:stretch>
            <a:fillRect/>
          </a:stretch>
        </p:blipFill>
        <p:spPr bwMode="auto">
          <a:xfrm>
            <a:off x="2143108" y="3571876"/>
            <a:ext cx="4667250" cy="310515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Times New Roman" pitchFamily="18" charset="0"/>
                <a:cs typeface="Times New Roman" pitchFamily="18" charset="0"/>
              </a:rPr>
              <a:t>Opinion poll    </a:t>
            </a:r>
            <a:endParaRPr lang="ru-RU" sz="4800"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786058"/>
            <a:ext cx="8229600" cy="1143000"/>
          </a:xfrm>
        </p:spPr>
        <p:txBody>
          <a:bodyPr>
            <a:normAutofit/>
          </a:bodyPr>
          <a:lstStyle/>
          <a:p>
            <a:r>
              <a:rPr lang="en-GB" sz="6000" b="1" dirty="0" smtClean="0"/>
              <a:t>Thanks for </a:t>
            </a:r>
            <a:r>
              <a:rPr lang="en-GB" sz="6000" b="1" dirty="0" err="1" smtClean="0"/>
              <a:t>attetion</a:t>
            </a:r>
            <a:r>
              <a:rPr lang="en-GB" sz="6000" b="1" dirty="0" smtClean="0"/>
              <a:t>!</a:t>
            </a:r>
            <a:endParaRPr lang="lt-LT" sz="6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smtClean="0">
                <a:latin typeface="Times New Roman" pitchFamily="18" charset="0"/>
                <a:cs typeface="Times New Roman" pitchFamily="18" charset="0"/>
              </a:rPr>
              <a:t>Our logo and our company ,,</a:t>
            </a:r>
            <a:r>
              <a:rPr lang="en-US" sz="5400" b="1" dirty="0" err="1" smtClean="0">
                <a:latin typeface="Times New Roman" pitchFamily="18" charset="0"/>
                <a:cs typeface="Times New Roman" pitchFamily="18" charset="0"/>
              </a:rPr>
              <a:t>Kibiniukai</a:t>
            </a:r>
            <a:r>
              <a:rPr lang="en-US" sz="5400" b="1" dirty="0" smtClean="0">
                <a:latin typeface="Times New Roman" pitchFamily="18" charset="0"/>
                <a:cs typeface="Times New Roman" pitchFamily="18" charset="0"/>
              </a:rPr>
              <a:t>”</a:t>
            </a:r>
            <a:endParaRPr lang="ru-RU" sz="5400" b="1" dirty="0">
              <a:latin typeface="Times New Roman" pitchFamily="18" charset="0"/>
              <a:cs typeface="Times New Roman" pitchFamily="18" charset="0"/>
            </a:endParaRPr>
          </a:p>
        </p:txBody>
      </p:sp>
      <p:sp>
        <p:nvSpPr>
          <p:cNvPr id="4" name="Content Placeholder 3"/>
          <p:cNvSpPr>
            <a:spLocks noGrp="1"/>
          </p:cNvSpPr>
          <p:nvPr>
            <p:ph sz="half" idx="1"/>
          </p:nvPr>
        </p:nvSpPr>
        <p:spPr/>
        <p:txBody>
          <a:bodyPr>
            <a:normAutofit lnSpcReduction="10000"/>
          </a:bodyPr>
          <a:lstStyle/>
          <a:p>
            <a:endParaRPr lang="ru-RU"/>
          </a:p>
        </p:txBody>
      </p:sp>
      <p:sp>
        <p:nvSpPr>
          <p:cNvPr id="5" name="Content Placeholder 4"/>
          <p:cNvSpPr>
            <a:spLocks noGrp="1"/>
          </p:cNvSpPr>
          <p:nvPr>
            <p:ph sz="half" idx="2"/>
          </p:nvPr>
        </p:nvSpPr>
        <p:spPr>
          <a:xfrm>
            <a:off x="4648200" y="1785926"/>
            <a:ext cx="4038600" cy="4340237"/>
          </a:xfrm>
        </p:spPr>
        <p:txBody>
          <a:bodyPr>
            <a:normAutofit lnSpcReduction="10000"/>
          </a:bodyPr>
          <a:lstStyle/>
          <a:p>
            <a:pPr algn="ctr">
              <a:buNone/>
            </a:pPr>
            <a:r>
              <a:rPr lang="en-US" sz="4000" dirty="0" smtClean="0">
                <a:latin typeface="Times New Roman" pitchFamily="18" charset="0"/>
                <a:cs typeface="Times New Roman" pitchFamily="18" charset="0"/>
              </a:rPr>
              <a:t> About our logo:</a:t>
            </a:r>
          </a:p>
          <a:p>
            <a:pPr marL="457200" indent="-457200">
              <a:buFont typeface="+mj-lt"/>
              <a:buAutoNum type="arabicPeriod"/>
            </a:pPr>
            <a:r>
              <a:rPr lang="en-US" dirty="0" smtClean="0">
                <a:latin typeface="Times New Roman" pitchFamily="18" charset="0"/>
                <a:cs typeface="Times New Roman" pitchFamily="18" charset="0"/>
              </a:rPr>
              <a:t>Logo color is very similar to </a:t>
            </a:r>
            <a:r>
              <a:rPr lang="en-US" dirty="0" err="1" smtClean="0">
                <a:latin typeface="Times New Roman" pitchFamily="18" charset="0"/>
                <a:cs typeface="Times New Roman" pitchFamily="18" charset="0"/>
              </a:rPr>
              <a:t>kibinai</a:t>
            </a:r>
            <a:r>
              <a:rPr lang="en-US" dirty="0" smtClean="0">
                <a:latin typeface="Times New Roman" pitchFamily="18" charset="0"/>
                <a:cs typeface="Times New Roman" pitchFamily="18" charset="0"/>
              </a:rPr>
              <a:t> dough color.</a:t>
            </a:r>
          </a:p>
          <a:p>
            <a:pPr marL="457200" indent="-457200">
              <a:buFont typeface="+mj-lt"/>
              <a:buAutoNum type="arabicPeriod"/>
            </a:pPr>
            <a:r>
              <a:rPr lang="en-US" dirty="0" smtClean="0">
                <a:latin typeface="Times New Roman" pitchFamily="18" charset="0"/>
                <a:cs typeface="Times New Roman" pitchFamily="18" charset="0"/>
              </a:rPr>
              <a:t>Scientists proved, that orange color awakens appetite.</a:t>
            </a:r>
          </a:p>
          <a:p>
            <a:pPr marL="457200" indent="-457200">
              <a:buFont typeface="+mj-lt"/>
              <a:buAutoNum type="arabicPeriod"/>
            </a:pPr>
            <a:r>
              <a:rPr lang="en-US" dirty="0" smtClean="0">
                <a:latin typeface="Times New Roman" pitchFamily="18" charset="0"/>
                <a:cs typeface="Times New Roman" pitchFamily="18" charset="0"/>
              </a:rPr>
              <a:t>We think this logo feed is original and unique.                  </a:t>
            </a:r>
          </a:p>
          <a:p>
            <a:endParaRPr lang="ru-RU" dirty="0">
              <a:latin typeface="Times New Roman" pitchFamily="18" charset="0"/>
              <a:cs typeface="Times New Roman" pitchFamily="18" charset="0"/>
            </a:endParaRPr>
          </a:p>
        </p:txBody>
      </p:sp>
      <p:pic>
        <p:nvPicPr>
          <p:cNvPr id="3" name="Picture 2" descr="https://sun9-30.userapi.com/c853516/v853516067/1d4d83/QKWaRrBRmoQ.jpg"/>
          <p:cNvPicPr>
            <a:picLocks noChangeAspect="1" noChangeArrowheads="1"/>
          </p:cNvPicPr>
          <p:nvPr/>
        </p:nvPicPr>
        <p:blipFill>
          <a:blip r:embed="rId2" cstate="print"/>
          <a:srcRect/>
          <a:stretch>
            <a:fillRect/>
          </a:stretch>
        </p:blipFill>
        <p:spPr bwMode="auto">
          <a:xfrm>
            <a:off x="571472" y="2071678"/>
            <a:ext cx="3786214" cy="3853825"/>
          </a:xfrm>
          <a:prstGeom prst="rect">
            <a:avLst/>
          </a:prstGeom>
          <a:solidFill>
            <a:srgbClr val="FFFFFF">
              <a:shade val="85000"/>
            </a:srgbClr>
          </a:solidFill>
          <a:ln w="88900" cap="sq">
            <a:solidFill>
              <a:schemeClr val="accent6">
                <a:lumMod val="75000"/>
              </a:schemeClr>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785794"/>
            <a:ext cx="7929618" cy="584775"/>
          </a:xfrm>
          <a:prstGeom prst="rect">
            <a:avLst/>
          </a:prstGeom>
          <a:noFill/>
          <a:ln w="38100">
            <a:solidFill>
              <a:schemeClr val="accent6">
                <a:lumMod val="75000"/>
              </a:schemeClr>
            </a:solidFill>
          </a:ln>
        </p:spPr>
        <p:txBody>
          <a:bodyPr wrap="square" rtlCol="0">
            <a:spAutoFit/>
          </a:bodyPr>
          <a:lstStyle/>
          <a:p>
            <a:r>
              <a:rPr lang="en-US" sz="3200" b="1" dirty="0" smtClean="0">
                <a:latin typeface="Times New Roman" pitchFamily="18" charset="0"/>
                <a:cs typeface="Times New Roman" pitchFamily="18" charset="0"/>
              </a:rPr>
              <a:t>Vision</a:t>
            </a:r>
            <a:r>
              <a:rPr lang="en-US" sz="3200" dirty="0" smtClean="0">
                <a:latin typeface="Times New Roman" pitchFamily="18" charset="0"/>
                <a:cs typeface="Times New Roman" pitchFamily="18" charset="0"/>
              </a:rPr>
              <a:t>: we want to make a </a:t>
            </a:r>
            <a:r>
              <a:rPr lang="en-US" sz="3200" dirty="0" err="1" smtClean="0">
                <a:latin typeface="Times New Roman" pitchFamily="18" charset="0"/>
                <a:cs typeface="Times New Roman" pitchFamily="18" charset="0"/>
              </a:rPr>
              <a:t>kibinai</a:t>
            </a:r>
            <a:r>
              <a:rPr lang="en-US" sz="3200" dirty="0" smtClean="0">
                <a:latin typeface="Times New Roman" pitchFamily="18" charset="0"/>
                <a:cs typeface="Times New Roman" pitchFamily="18" charset="0"/>
              </a:rPr>
              <a:t> global.        </a:t>
            </a:r>
            <a:endParaRPr lang="ru-RU" sz="3200" dirty="0">
              <a:latin typeface="Times New Roman" pitchFamily="18" charset="0"/>
              <a:cs typeface="Times New Roman" pitchFamily="18" charset="0"/>
            </a:endParaRPr>
          </a:p>
        </p:txBody>
      </p:sp>
      <p:sp>
        <p:nvSpPr>
          <p:cNvPr id="3" name="TextBox 2"/>
          <p:cNvSpPr txBox="1"/>
          <p:nvPr/>
        </p:nvSpPr>
        <p:spPr>
          <a:xfrm>
            <a:off x="500034" y="2000240"/>
            <a:ext cx="8001056" cy="2133541"/>
          </a:xfrm>
          <a:prstGeom prst="rect">
            <a:avLst/>
          </a:prstGeom>
          <a:noFill/>
          <a:ln w="38100">
            <a:solidFill>
              <a:schemeClr val="accent6">
                <a:lumMod val="75000"/>
              </a:schemeClr>
            </a:solidFill>
          </a:ln>
        </p:spPr>
        <p:txBody>
          <a:bodyPr wrap="square" rtlCol="0">
            <a:spAutoFit/>
          </a:bodyPr>
          <a:lstStyle/>
          <a:p>
            <a:pPr algn="ctr"/>
            <a:r>
              <a:rPr lang="en-US" sz="3200" b="1" dirty="0" smtClean="0">
                <a:latin typeface="Times New Roman" pitchFamily="18" charset="0"/>
                <a:cs typeface="Times New Roman" pitchFamily="18" charset="0"/>
              </a:rPr>
              <a:t>Mission</a:t>
            </a:r>
            <a:r>
              <a:rPr lang="en-US" sz="3200" dirty="0" smtClean="0">
                <a:latin typeface="Times New Roman" pitchFamily="18" charset="0"/>
                <a:cs typeface="Times New Roman" pitchFamily="18" charset="0"/>
              </a:rPr>
              <a:t>: Adapt our product to foreign countries market’s, changing some ingredients. For example changing the types of meat or vegetables. </a:t>
            </a:r>
            <a:endParaRPr lang="ru-RU" sz="3200" dirty="0">
              <a:latin typeface="Times New Roman" pitchFamily="18" charset="0"/>
              <a:cs typeface="Times New Roman" pitchFamily="18" charset="0"/>
            </a:endParaRPr>
          </a:p>
        </p:txBody>
      </p:sp>
      <p:sp>
        <p:nvSpPr>
          <p:cNvPr id="4" name="TextBox 3"/>
          <p:cNvSpPr txBox="1"/>
          <p:nvPr/>
        </p:nvSpPr>
        <p:spPr>
          <a:xfrm>
            <a:off x="500034" y="4643446"/>
            <a:ext cx="8001056" cy="1569660"/>
          </a:xfrm>
          <a:prstGeom prst="rect">
            <a:avLst/>
          </a:prstGeom>
          <a:noFill/>
          <a:ln w="38100">
            <a:solidFill>
              <a:schemeClr val="accent6">
                <a:lumMod val="75000"/>
              </a:schemeClr>
            </a:solidFill>
          </a:ln>
        </p:spPr>
        <p:txBody>
          <a:bodyPr wrap="square" rtlCol="0">
            <a:spAutoFit/>
          </a:bodyPr>
          <a:lstStyle/>
          <a:p>
            <a:pPr algn="ctr"/>
            <a:r>
              <a:rPr lang="en-US" sz="3200" b="1" dirty="0" smtClean="0">
                <a:latin typeface="Times New Roman" pitchFamily="18" charset="0"/>
                <a:cs typeface="Times New Roman" pitchFamily="18" charset="0"/>
              </a:rPr>
              <a:t>Goal</a:t>
            </a:r>
            <a:r>
              <a:rPr lang="en-US" sz="3200" dirty="0" smtClean="0">
                <a:latin typeface="Times New Roman" pitchFamily="18" charset="0"/>
                <a:cs typeface="Times New Roman" pitchFamily="18" charset="0"/>
              </a:rPr>
              <a:t>: Our goal is to produce other types of </a:t>
            </a:r>
            <a:r>
              <a:rPr lang="en-US" sz="3200" dirty="0" err="1" smtClean="0">
                <a:latin typeface="Times New Roman" pitchFamily="18" charset="0"/>
                <a:cs typeface="Times New Roman" pitchFamily="18" charset="0"/>
              </a:rPr>
              <a:t>tipical</a:t>
            </a:r>
            <a:r>
              <a:rPr lang="en-US" sz="3200" dirty="0" smtClean="0">
                <a:latin typeface="Times New Roman" pitchFamily="18" charset="0"/>
                <a:cs typeface="Times New Roman" pitchFamily="18" charset="0"/>
              </a:rPr>
              <a:t> products, adapting them to all the foreign </a:t>
            </a:r>
            <a:r>
              <a:rPr lang="en-US" sz="3200" dirty="0" err="1" smtClean="0">
                <a:latin typeface="Times New Roman" pitchFamily="18" charset="0"/>
                <a:cs typeface="Times New Roman" pitchFamily="18" charset="0"/>
              </a:rPr>
              <a:t>markes</a:t>
            </a:r>
            <a:r>
              <a:rPr lang="en-US" sz="3200" dirty="0" smtClean="0">
                <a:latin typeface="Times New Roman" pitchFamily="18" charset="0"/>
                <a:cs typeface="Times New Roman" pitchFamily="18" charset="0"/>
              </a:rPr>
              <a:t>.</a:t>
            </a:r>
            <a:endParaRPr lang="ru-RU"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4291"/>
            <a:ext cx="7772400" cy="1071569"/>
          </a:xfrm>
        </p:spPr>
        <p:txBody>
          <a:bodyPr>
            <a:normAutofit/>
          </a:bodyPr>
          <a:lstStyle/>
          <a:p>
            <a:r>
              <a:rPr lang="en-US" sz="4800" b="1" dirty="0" smtClean="0">
                <a:latin typeface="Times New Roman" pitchFamily="18" charset="0"/>
                <a:cs typeface="Times New Roman" pitchFamily="18" charset="0"/>
              </a:rPr>
              <a:t>KIBINAI</a:t>
            </a:r>
            <a:endParaRPr lang="ru-RU" sz="4800" b="1" dirty="0">
              <a:latin typeface="Times New Roman" pitchFamily="18" charset="0"/>
              <a:cs typeface="Times New Roman" pitchFamily="18" charset="0"/>
            </a:endParaRPr>
          </a:p>
        </p:txBody>
      </p:sp>
      <p:sp>
        <p:nvSpPr>
          <p:cNvPr id="3" name="Subtitle 2"/>
          <p:cNvSpPr>
            <a:spLocks noGrp="1"/>
          </p:cNvSpPr>
          <p:nvPr>
            <p:ph type="subTitle" idx="1"/>
          </p:nvPr>
        </p:nvSpPr>
        <p:spPr>
          <a:xfrm>
            <a:off x="571472" y="1571612"/>
            <a:ext cx="8215370" cy="1643074"/>
          </a:xfrm>
          <a:ln w="38100">
            <a:solidFill>
              <a:schemeClr val="accent6">
                <a:lumMod val="75000"/>
              </a:schemeClr>
            </a:solidFill>
          </a:ln>
        </p:spPr>
        <p:txBody>
          <a:bodyPr/>
          <a:lstStyle/>
          <a:p>
            <a:r>
              <a:rPr lang="en-US" dirty="0" smtClean="0">
                <a:solidFill>
                  <a:schemeClr val="tx1"/>
                </a:solidFill>
                <a:latin typeface="Times New Roman" pitchFamily="18" charset="0"/>
                <a:cs typeface="Times New Roman" pitchFamily="18" charset="0"/>
              </a:rPr>
              <a:t>The </a:t>
            </a:r>
            <a:r>
              <a:rPr lang="en-US" dirty="0" err="1" smtClean="0">
                <a:solidFill>
                  <a:schemeClr val="tx1"/>
                </a:solidFill>
                <a:latin typeface="Times New Roman" pitchFamily="18" charset="0"/>
                <a:cs typeface="Times New Roman" pitchFamily="18" charset="0"/>
              </a:rPr>
              <a:t>kibinai</a:t>
            </a:r>
            <a:r>
              <a:rPr lang="en-US" dirty="0" smtClean="0">
                <a:solidFill>
                  <a:schemeClr val="tx1"/>
                </a:solidFill>
                <a:latin typeface="Times New Roman" pitchFamily="18" charset="0"/>
                <a:cs typeface="Times New Roman" pitchFamily="18" charset="0"/>
              </a:rPr>
              <a:t> is a traditional Lithuanian’s food, it is a dough with meat and </a:t>
            </a:r>
            <a:r>
              <a:rPr lang="en-US" dirty="0" err="1" smtClean="0">
                <a:solidFill>
                  <a:schemeClr val="tx1"/>
                </a:solidFill>
                <a:latin typeface="Times New Roman" pitchFamily="18" charset="0"/>
                <a:cs typeface="Times New Roman" pitchFamily="18" charset="0"/>
              </a:rPr>
              <a:t>onin</a:t>
            </a:r>
            <a:r>
              <a:rPr lang="en-US" dirty="0" smtClean="0">
                <a:solidFill>
                  <a:schemeClr val="tx1"/>
                </a:solidFill>
                <a:latin typeface="Times New Roman" pitchFamily="18" charset="0"/>
                <a:cs typeface="Times New Roman" pitchFamily="18" charset="0"/>
              </a:rPr>
              <a:t> cooked in the oven.</a:t>
            </a:r>
          </a:p>
          <a:p>
            <a:endParaRPr lang="ru-RU" dirty="0">
              <a:solidFill>
                <a:schemeClr val="tx1"/>
              </a:solidFill>
              <a:latin typeface="Times New Roman" pitchFamily="18" charset="0"/>
              <a:cs typeface="Times New Roman" pitchFamily="18" charset="0"/>
            </a:endParaRPr>
          </a:p>
        </p:txBody>
      </p:sp>
      <p:pic>
        <p:nvPicPr>
          <p:cNvPr id="14340" name="Picture 4" descr="http://edaplus.info/foods-world/lithuanian-cuisine/04.jpg"/>
          <p:cNvPicPr>
            <a:picLocks noChangeAspect="1" noChangeArrowheads="1"/>
          </p:cNvPicPr>
          <p:nvPr/>
        </p:nvPicPr>
        <p:blipFill>
          <a:blip r:embed="rId2" cstate="print"/>
          <a:srcRect/>
          <a:stretch>
            <a:fillRect/>
          </a:stretch>
        </p:blipFill>
        <p:spPr bwMode="auto">
          <a:xfrm>
            <a:off x="642910" y="3571876"/>
            <a:ext cx="7655527" cy="281940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357167"/>
            <a:ext cx="7772400" cy="1000131"/>
          </a:xfrm>
        </p:spPr>
        <p:txBody>
          <a:bodyPr>
            <a:normAutofit/>
          </a:bodyPr>
          <a:lstStyle/>
          <a:p>
            <a:r>
              <a:rPr lang="en-US" sz="4800" b="1" dirty="0" smtClean="0">
                <a:latin typeface="Times New Roman" pitchFamily="18" charset="0"/>
                <a:cs typeface="Times New Roman" pitchFamily="18" charset="0"/>
              </a:rPr>
              <a:t>About it</a:t>
            </a:r>
            <a:endParaRPr lang="ru-RU" sz="4800" b="1" dirty="0">
              <a:latin typeface="Times New Roman" pitchFamily="18" charset="0"/>
              <a:cs typeface="Times New Roman" pitchFamily="18" charset="0"/>
            </a:endParaRPr>
          </a:p>
        </p:txBody>
      </p:sp>
      <p:sp>
        <p:nvSpPr>
          <p:cNvPr id="4" name="Subtitle 3"/>
          <p:cNvSpPr>
            <a:spLocks noGrp="1"/>
          </p:cNvSpPr>
          <p:nvPr>
            <p:ph type="subTitle" idx="1"/>
          </p:nvPr>
        </p:nvSpPr>
        <p:spPr>
          <a:xfrm>
            <a:off x="571472" y="1857364"/>
            <a:ext cx="8072494" cy="4071966"/>
          </a:xfrm>
          <a:ln w="57150">
            <a:solidFill>
              <a:schemeClr val="accent6">
                <a:lumMod val="75000"/>
              </a:schemeClr>
            </a:solidFill>
          </a:ln>
        </p:spPr>
        <p:txBody>
          <a:bodyPr>
            <a:noAutofit/>
          </a:bodyPr>
          <a:lstStyle/>
          <a:p>
            <a:r>
              <a:rPr lang="en-US" sz="3600" dirty="0" smtClean="0">
                <a:solidFill>
                  <a:schemeClr val="tx1"/>
                </a:solidFill>
                <a:latin typeface="Times New Roman" pitchFamily="18" charset="0"/>
                <a:cs typeface="Times New Roman" pitchFamily="18" charset="0"/>
              </a:rPr>
              <a:t>All the ingredients are supplied by ,,</a:t>
            </a:r>
            <a:r>
              <a:rPr lang="en-US" sz="3600" dirty="0" err="1" smtClean="0">
                <a:solidFill>
                  <a:schemeClr val="tx1"/>
                </a:solidFill>
                <a:latin typeface="Times New Roman" pitchFamily="18" charset="0"/>
                <a:cs typeface="Times New Roman" pitchFamily="18" charset="0"/>
              </a:rPr>
              <a:t>Kauna’s</a:t>
            </a:r>
            <a:r>
              <a:rPr lang="en-US" sz="3600" dirty="0" smtClean="0">
                <a:solidFill>
                  <a:schemeClr val="tx1"/>
                </a:solidFill>
                <a:latin typeface="Times New Roman" pitchFamily="18" charset="0"/>
                <a:cs typeface="Times New Roman" pitchFamily="18" charset="0"/>
              </a:rPr>
              <a:t> farm”, this farm offers the best products of Lithuania. All the animals are free to graze and all the meat is treated in the best ways for give her softness and flavor, while there aren’t additives and preservatives in the agricultural fields.</a:t>
            </a:r>
            <a:endParaRPr lang="ru-RU" sz="360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714348" y="1071547"/>
          <a:ext cx="7715304" cy="4786344"/>
        </p:xfrm>
        <a:graphic>
          <a:graphicData uri="http://schemas.openxmlformats.org/drawingml/2006/table">
            <a:tbl>
              <a:tblPr firstRow="1" bandRow="1">
                <a:tableStyleId>{5C22544A-7EE6-4342-B048-85BDC9FD1C3A}</a:tableStyleId>
              </a:tblPr>
              <a:tblGrid>
                <a:gridCol w="3857652"/>
                <a:gridCol w="3857652"/>
              </a:tblGrid>
              <a:tr h="467986">
                <a:tc>
                  <a:txBody>
                    <a:bodyPr/>
                    <a:lstStyle/>
                    <a:p>
                      <a:pPr algn="ctr"/>
                      <a:r>
                        <a:rPr lang="en-US" dirty="0" smtClean="0">
                          <a:solidFill>
                            <a:schemeClr val="tx1"/>
                          </a:solidFill>
                        </a:rPr>
                        <a:t>Strengths</a:t>
                      </a:r>
                      <a:endParaRPr lang="ru-RU" dirty="0">
                        <a:solidFill>
                          <a:schemeClr val="tx1"/>
                        </a:solidFill>
                      </a:endParaRPr>
                    </a:p>
                  </a:txBody>
                  <a:tcPr>
                    <a:solidFill>
                      <a:schemeClr val="accent6">
                        <a:lumMod val="60000"/>
                        <a:lumOff val="40000"/>
                      </a:schemeClr>
                    </a:solidFill>
                  </a:tcPr>
                </a:tc>
                <a:tc>
                  <a:txBody>
                    <a:bodyPr/>
                    <a:lstStyle/>
                    <a:p>
                      <a:pPr algn="ctr"/>
                      <a:r>
                        <a:rPr lang="en-US" dirty="0" smtClean="0">
                          <a:solidFill>
                            <a:schemeClr val="tx1"/>
                          </a:solidFill>
                        </a:rPr>
                        <a:t>Weaknesses</a:t>
                      </a:r>
                      <a:endParaRPr lang="ru-RU" dirty="0">
                        <a:solidFill>
                          <a:schemeClr val="tx1"/>
                        </a:solidFill>
                      </a:endParaRPr>
                    </a:p>
                  </a:txBody>
                  <a:tcPr>
                    <a:solidFill>
                      <a:schemeClr val="accent6">
                        <a:lumMod val="60000"/>
                        <a:lumOff val="40000"/>
                      </a:schemeClr>
                    </a:solidFill>
                  </a:tcPr>
                </a:tc>
              </a:tr>
              <a:tr h="1945830">
                <a:tc>
                  <a:txBody>
                    <a:bodyPr/>
                    <a:lstStyle/>
                    <a:p>
                      <a:pPr marL="342900" indent="-342900">
                        <a:buAutoNum type="arabicPeriod"/>
                      </a:pPr>
                      <a:r>
                        <a:rPr lang="en-US" dirty="0" smtClean="0"/>
                        <a:t>It has made of local products.</a:t>
                      </a:r>
                    </a:p>
                    <a:p>
                      <a:pPr marL="342900" indent="-342900">
                        <a:buAutoNum type="arabicPeriod"/>
                      </a:pPr>
                      <a:r>
                        <a:rPr lang="en-US" dirty="0" smtClean="0"/>
                        <a:t>There</a:t>
                      </a:r>
                      <a:r>
                        <a:rPr lang="en-US" baseline="0" dirty="0" smtClean="0"/>
                        <a:t> aren’t similar recipes in the world.</a:t>
                      </a:r>
                    </a:p>
                    <a:p>
                      <a:pPr marL="342900" indent="-342900">
                        <a:buAutoNum type="arabicPeriod"/>
                      </a:pPr>
                      <a:r>
                        <a:rPr lang="en-US" baseline="0" dirty="0" smtClean="0"/>
                        <a:t>There aren’t a additives.</a:t>
                      </a:r>
                      <a:endParaRPr lang="ru-RU" dirty="0"/>
                    </a:p>
                  </a:txBody>
                  <a:tcPr>
                    <a:solidFill>
                      <a:schemeClr val="accent6">
                        <a:lumMod val="20000"/>
                        <a:lumOff val="80000"/>
                      </a:schemeClr>
                    </a:solidFill>
                  </a:tcPr>
                </a:tc>
                <a:tc>
                  <a:txBody>
                    <a:bodyPr/>
                    <a:lstStyle/>
                    <a:p>
                      <a:pPr marL="342900" indent="-342900">
                        <a:buAutoNum type="arabicPeriod"/>
                      </a:pPr>
                      <a:r>
                        <a:rPr lang="en-US" dirty="0" smtClean="0"/>
                        <a:t>It has a lot of calories. </a:t>
                      </a:r>
                    </a:p>
                    <a:p>
                      <a:pPr marL="342900" indent="-342900">
                        <a:buAutoNum type="arabicPeriod"/>
                      </a:pPr>
                      <a:r>
                        <a:rPr lang="en-US" dirty="0" smtClean="0"/>
                        <a:t>Unique recipes.</a:t>
                      </a:r>
                      <a:endParaRPr lang="ru-RU" dirty="0"/>
                    </a:p>
                  </a:txBody>
                  <a:tcPr>
                    <a:solidFill>
                      <a:schemeClr val="accent6">
                        <a:lumMod val="20000"/>
                        <a:lumOff val="80000"/>
                      </a:schemeClr>
                    </a:solidFill>
                  </a:tcPr>
                </a:tc>
              </a:tr>
              <a:tr h="517568">
                <a:tc>
                  <a:txBody>
                    <a:bodyPr/>
                    <a:lstStyle/>
                    <a:p>
                      <a:pPr algn="ctr"/>
                      <a:r>
                        <a:rPr lang="en-US" b="1" dirty="0" smtClean="0">
                          <a:solidFill>
                            <a:schemeClr val="tx1"/>
                          </a:solidFill>
                        </a:rPr>
                        <a:t>Opportunities</a:t>
                      </a:r>
                      <a:endParaRPr lang="ru-RU" b="1" dirty="0">
                        <a:solidFill>
                          <a:schemeClr val="tx1"/>
                        </a:solidFill>
                      </a:endParaRPr>
                    </a:p>
                  </a:txBody>
                  <a:tcPr>
                    <a:solidFill>
                      <a:schemeClr val="accent6">
                        <a:lumMod val="60000"/>
                        <a:lumOff val="40000"/>
                      </a:schemeClr>
                    </a:solidFill>
                  </a:tcPr>
                </a:tc>
                <a:tc>
                  <a:txBody>
                    <a:bodyPr/>
                    <a:lstStyle/>
                    <a:p>
                      <a:pPr algn="ctr"/>
                      <a:r>
                        <a:rPr lang="en-US" b="1" dirty="0" smtClean="0"/>
                        <a:t>Threats</a:t>
                      </a:r>
                      <a:endParaRPr lang="ru-RU" b="1" dirty="0"/>
                    </a:p>
                  </a:txBody>
                  <a:tcPr>
                    <a:solidFill>
                      <a:schemeClr val="accent6">
                        <a:lumMod val="60000"/>
                        <a:lumOff val="40000"/>
                      </a:schemeClr>
                    </a:solidFill>
                  </a:tcPr>
                </a:tc>
              </a:tr>
              <a:tr h="1854960">
                <a:tc>
                  <a:txBody>
                    <a:bodyPr/>
                    <a:lstStyle/>
                    <a:p>
                      <a:pPr marL="342900" indent="-342900">
                        <a:buAutoNum type="arabicPeriod"/>
                      </a:pPr>
                      <a:r>
                        <a:rPr lang="en-US" dirty="0" smtClean="0"/>
                        <a:t>There</a:t>
                      </a:r>
                      <a:r>
                        <a:rPr lang="en-US" baseline="0" dirty="0" smtClean="0"/>
                        <a:t> is a vegan alternative.</a:t>
                      </a:r>
                    </a:p>
                    <a:p>
                      <a:pPr marL="342900" indent="-342900">
                        <a:buAutoNum type="arabicPeriod"/>
                      </a:pPr>
                      <a:r>
                        <a:rPr lang="en-US" baseline="0" dirty="0" smtClean="0"/>
                        <a:t>There aren’t global competitors.</a:t>
                      </a:r>
                    </a:p>
                    <a:p>
                      <a:pPr marL="342900" indent="-342900">
                        <a:buAutoNum type="arabicPeriod"/>
                      </a:pPr>
                      <a:r>
                        <a:rPr lang="en-US" baseline="0" dirty="0" smtClean="0"/>
                        <a:t>It can be advertise as slow food.</a:t>
                      </a:r>
                      <a:endParaRPr lang="ru-RU" dirty="0"/>
                    </a:p>
                  </a:txBody>
                  <a:tcPr>
                    <a:solidFill>
                      <a:schemeClr val="accent6">
                        <a:lumMod val="20000"/>
                        <a:lumOff val="80000"/>
                      </a:schemeClr>
                    </a:solidFill>
                  </a:tcPr>
                </a:tc>
                <a:tc>
                  <a:txBody>
                    <a:bodyPr/>
                    <a:lstStyle/>
                    <a:p>
                      <a:pPr marL="342900" indent="-342900">
                        <a:buAutoNum type="arabicPeriod"/>
                      </a:pPr>
                      <a:r>
                        <a:rPr lang="en-US" dirty="0" smtClean="0"/>
                        <a:t>There</a:t>
                      </a:r>
                      <a:r>
                        <a:rPr lang="en-US" baseline="0" dirty="0" smtClean="0"/>
                        <a:t> are locals competitors.</a:t>
                      </a:r>
                    </a:p>
                    <a:p>
                      <a:pPr marL="342900" indent="-342900">
                        <a:buAutoNum type="arabicPeriod"/>
                      </a:pPr>
                      <a:r>
                        <a:rPr lang="en-US" baseline="0" dirty="0" smtClean="0"/>
                        <a:t>It hasn’t an original recipe.</a:t>
                      </a:r>
                    </a:p>
                    <a:p>
                      <a:pPr marL="342900" indent="-342900">
                        <a:buAutoNum type="arabicPeriod"/>
                      </a:pPr>
                      <a:r>
                        <a:rPr lang="en-US" baseline="0" dirty="0" smtClean="0"/>
                        <a:t>The price for transports etc. could drive up the general price.</a:t>
                      </a:r>
                      <a:endParaRPr lang="ru-RU" dirty="0"/>
                    </a:p>
                  </a:txBody>
                  <a:tcPr>
                    <a:solidFill>
                      <a:schemeClr val="accent6">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Times New Roman" pitchFamily="18" charset="0"/>
                <a:cs typeface="Times New Roman" pitchFamily="18" charset="0"/>
              </a:rPr>
              <a:t>For opening we need:</a:t>
            </a:r>
            <a:endParaRPr lang="ru-RU" sz="48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latin typeface="Times New Roman" pitchFamily="18" charset="0"/>
                <a:cs typeface="Times New Roman" pitchFamily="18" charset="0"/>
              </a:rPr>
              <a:t>Business structure</a:t>
            </a:r>
          </a:p>
          <a:p>
            <a:pPr marL="514350" indent="-514350">
              <a:buFont typeface="+mj-lt"/>
              <a:buAutoNum type="arabicPeriod"/>
            </a:pPr>
            <a:r>
              <a:rPr lang="en-US" dirty="0" smtClean="0">
                <a:latin typeface="Times New Roman" pitchFamily="18" charset="0"/>
                <a:cs typeface="Times New Roman" pitchFamily="18" charset="0"/>
              </a:rPr>
              <a:t>Business name</a:t>
            </a:r>
          </a:p>
          <a:p>
            <a:pPr marL="514350" indent="-514350">
              <a:buFont typeface="+mj-lt"/>
              <a:buAutoNum type="arabicPeriod"/>
            </a:pPr>
            <a:r>
              <a:rPr lang="en-US" dirty="0" smtClean="0">
                <a:latin typeface="Times New Roman" pitchFamily="18" charset="0"/>
                <a:cs typeface="Times New Roman" pitchFamily="18" charset="0"/>
              </a:rPr>
              <a:t>Register your business</a:t>
            </a:r>
          </a:p>
          <a:p>
            <a:pPr marL="514350" indent="-514350">
              <a:buFont typeface="+mj-lt"/>
              <a:buAutoNum type="arabicPeriod"/>
            </a:pPr>
            <a:r>
              <a:rPr lang="en-US" dirty="0" smtClean="0">
                <a:latin typeface="Times New Roman" pitchFamily="18" charset="0"/>
                <a:cs typeface="Times New Roman" pitchFamily="18" charset="0"/>
              </a:rPr>
              <a:t>Permits</a:t>
            </a:r>
          </a:p>
          <a:p>
            <a:pPr marL="514350" indent="-514350">
              <a:buFont typeface="+mj-lt"/>
              <a:buAutoNum type="arabicPeriod"/>
            </a:pPr>
            <a:r>
              <a:rPr lang="en-US" smtClean="0">
                <a:latin typeface="Times New Roman" pitchFamily="18" charset="0"/>
                <a:cs typeface="Times New Roman" pitchFamily="18" charset="0"/>
              </a:rPr>
              <a:t>Pay taxes</a:t>
            </a:r>
            <a:r>
              <a:rPr lang="en-US" smtClean="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514350" indent="-514350">
              <a:buFont typeface="+mj-lt"/>
              <a:buAutoNum type="arabicPeriod"/>
            </a:pPr>
            <a:r>
              <a:rPr lang="en-US" dirty="0" smtClean="0">
                <a:latin typeface="Times New Roman" pitchFamily="18" charset="0"/>
                <a:cs typeface="Times New Roman" pitchFamily="18" charset="0"/>
              </a:rPr>
              <a:t>License </a:t>
            </a:r>
          </a:p>
          <a:p>
            <a:pPr marL="514350" indent="-514350">
              <a:buFont typeface="+mj-lt"/>
              <a:buAutoNum type="arabicPeriod"/>
            </a:pPr>
            <a:r>
              <a:rPr lang="en-US" dirty="0" smtClean="0">
                <a:latin typeface="Times New Roman" pitchFamily="18" charset="0"/>
                <a:cs typeface="Times New Roman" pitchFamily="18" charset="0"/>
              </a:rPr>
              <a:t>Necessary bank account </a:t>
            </a:r>
          </a:p>
          <a:p>
            <a:pPr marL="514350" indent="-514350">
              <a:buFont typeface="+mj-lt"/>
              <a:buAutoNum type="arabicPeriod"/>
            </a:pPr>
            <a:r>
              <a:rPr lang="en-US" dirty="0" smtClean="0">
                <a:latin typeface="Times New Roman" pitchFamily="18" charset="0"/>
                <a:cs typeface="Times New Roman" pitchFamily="18" charset="0"/>
              </a:rPr>
              <a:t>Trademarks, copyrights or patents</a:t>
            </a:r>
          </a:p>
          <a:p>
            <a:pPr marL="514350" indent="-514350">
              <a:buFont typeface="+mj-lt"/>
              <a:buAutoNum type="arabicPeriod"/>
            </a:pP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Картинки по запросу карта европы белая"/>
          <p:cNvPicPr>
            <a:picLocks noChangeAspect="1" noChangeArrowheads="1"/>
          </p:cNvPicPr>
          <p:nvPr/>
        </p:nvPicPr>
        <p:blipFill>
          <a:blip r:embed="rId2" cstate="print"/>
          <a:srcRect/>
          <a:stretch>
            <a:fillRect/>
          </a:stretch>
        </p:blipFill>
        <p:spPr bwMode="auto">
          <a:xfrm>
            <a:off x="0" y="1643050"/>
            <a:ext cx="9144000" cy="6003657"/>
          </a:xfrm>
          <a:prstGeom prst="rect">
            <a:avLst/>
          </a:prstGeom>
          <a:noFill/>
        </p:spPr>
      </p:pic>
      <p:sp>
        <p:nvSpPr>
          <p:cNvPr id="3" name="Content Placeholder 2"/>
          <p:cNvSpPr txBox="1">
            <a:spLocks/>
          </p:cNvSpPr>
          <p:nvPr/>
        </p:nvSpPr>
        <p:spPr>
          <a:xfrm>
            <a:off x="457200" y="274638"/>
            <a:ext cx="8229600" cy="1143000"/>
          </a:xfrm>
          <a:prstGeom prst="rect">
            <a:avLst/>
          </a:prstGeom>
        </p:spPr>
        <p:txBody>
          <a:bodyPr>
            <a:normAutofit fontScale="900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smtClean="0">
                <a:ln>
                  <a:noFill/>
                </a:ln>
                <a:solidFill>
                  <a:schemeClr val="tx1"/>
                </a:solidFill>
                <a:effectLst/>
                <a:uLnTx/>
                <a:uFillTx/>
                <a:latin typeface="+mj-lt"/>
                <a:ea typeface="+mj-ea"/>
                <a:cs typeface="+mj-cs"/>
              </a:rPr>
              <a:t>	</a:t>
            </a:r>
            <a:r>
              <a:rPr kumimoji="0" lang="en-US" sz="4000" b="0" i="0" u="none" strike="noStrike" kern="1200" cap="none" spc="0" normalizeH="0" baseline="0" noProof="0" smtClean="0">
                <a:ln>
                  <a:noFill/>
                </a:ln>
                <a:solidFill>
                  <a:schemeClr val="tx1"/>
                </a:solidFill>
                <a:effectLst/>
                <a:uLnTx/>
                <a:uFillTx/>
                <a:latin typeface="+mj-lt"/>
                <a:ea typeface="+mj-ea"/>
                <a:cs typeface="+mj-cs"/>
              </a:rPr>
              <a:t> Our company will be opened in other countries as well</a:t>
            </a:r>
            <a:endParaRPr kumimoji="0" lang="ru-RU" sz="4000" b="0" i="0" u="none" strike="noStrike" kern="1200" cap="none" spc="0" normalizeH="0" baseline="0" noProof="0" dirty="0">
              <a:ln>
                <a:noFill/>
              </a:ln>
              <a:solidFill>
                <a:schemeClr val="tx1"/>
              </a:solidFill>
              <a:effectLst/>
              <a:uLnTx/>
              <a:uFillTx/>
              <a:latin typeface="+mj-lt"/>
              <a:ea typeface="+mj-ea"/>
              <a:cs typeface="+mj-cs"/>
            </a:endParaRPr>
          </a:p>
        </p:txBody>
      </p:sp>
      <p:pic>
        <p:nvPicPr>
          <p:cNvPr id="1030" name="Picture 6" descr="Картинки по запросу значок геолокации на прозрачном фоне"/>
          <p:cNvPicPr>
            <a:picLocks noChangeAspect="1" noChangeArrowheads="1"/>
          </p:cNvPicPr>
          <p:nvPr/>
        </p:nvPicPr>
        <p:blipFill>
          <a:blip r:embed="rId3" cstate="print"/>
          <a:srcRect/>
          <a:stretch>
            <a:fillRect/>
          </a:stretch>
        </p:blipFill>
        <p:spPr bwMode="auto">
          <a:xfrm>
            <a:off x="2000232" y="4000504"/>
            <a:ext cx="571504" cy="571504"/>
          </a:xfrm>
          <a:prstGeom prst="rect">
            <a:avLst/>
          </a:prstGeom>
          <a:noFill/>
        </p:spPr>
      </p:pic>
      <p:pic>
        <p:nvPicPr>
          <p:cNvPr id="6" name="Picture 6" descr="Картинки по запросу значок геолокации на прозрачном фоне"/>
          <p:cNvPicPr>
            <a:picLocks noChangeAspect="1" noChangeArrowheads="1"/>
          </p:cNvPicPr>
          <p:nvPr/>
        </p:nvPicPr>
        <p:blipFill>
          <a:blip r:embed="rId3" cstate="print"/>
          <a:srcRect/>
          <a:stretch>
            <a:fillRect/>
          </a:stretch>
        </p:blipFill>
        <p:spPr bwMode="auto">
          <a:xfrm>
            <a:off x="1142976" y="5286388"/>
            <a:ext cx="571504" cy="571504"/>
          </a:xfrm>
          <a:prstGeom prst="rect">
            <a:avLst/>
          </a:prstGeom>
          <a:noFill/>
        </p:spPr>
      </p:pic>
      <p:pic>
        <p:nvPicPr>
          <p:cNvPr id="7" name="Picture 6" descr="Картинки по запросу значок геолокации на прозрачном фоне"/>
          <p:cNvPicPr>
            <a:picLocks noChangeAspect="1" noChangeArrowheads="1"/>
          </p:cNvPicPr>
          <p:nvPr/>
        </p:nvPicPr>
        <p:blipFill>
          <a:blip r:embed="rId3" cstate="print"/>
          <a:srcRect/>
          <a:stretch>
            <a:fillRect/>
          </a:stretch>
        </p:blipFill>
        <p:spPr bwMode="auto">
          <a:xfrm>
            <a:off x="4214810" y="2928934"/>
            <a:ext cx="571504" cy="571504"/>
          </a:xfrm>
          <a:prstGeom prst="rect">
            <a:avLst/>
          </a:prstGeom>
          <a:noFill/>
        </p:spPr>
      </p:pic>
      <p:pic>
        <p:nvPicPr>
          <p:cNvPr id="8" name="Picture 6" descr="Картинки по запросу значок геолокации на прозрачном фоне"/>
          <p:cNvPicPr>
            <a:picLocks noChangeAspect="1" noChangeArrowheads="1"/>
          </p:cNvPicPr>
          <p:nvPr/>
        </p:nvPicPr>
        <p:blipFill>
          <a:blip r:embed="rId4" cstate="print"/>
          <a:srcRect/>
          <a:stretch>
            <a:fillRect/>
          </a:stretch>
        </p:blipFill>
        <p:spPr bwMode="auto">
          <a:xfrm>
            <a:off x="5572132" y="2786058"/>
            <a:ext cx="428628" cy="428628"/>
          </a:xfrm>
          <a:prstGeom prst="rect">
            <a:avLst/>
          </a:prstGeom>
          <a:noFill/>
        </p:spPr>
      </p:pic>
      <p:pic>
        <p:nvPicPr>
          <p:cNvPr id="9" name="Picture 6" descr="Картинки по запросу значок геолокации на прозрачном фоне"/>
          <p:cNvPicPr>
            <a:picLocks noChangeAspect="1" noChangeArrowheads="1"/>
          </p:cNvPicPr>
          <p:nvPr/>
        </p:nvPicPr>
        <p:blipFill>
          <a:blip r:embed="rId5" cstate="print"/>
          <a:srcRect/>
          <a:stretch>
            <a:fillRect/>
          </a:stretch>
        </p:blipFill>
        <p:spPr bwMode="auto">
          <a:xfrm>
            <a:off x="5143504" y="2571744"/>
            <a:ext cx="338142" cy="338142"/>
          </a:xfrm>
          <a:prstGeom prst="rect">
            <a:avLst/>
          </a:prstGeom>
          <a:noFill/>
        </p:spPr>
      </p:pic>
      <p:pic>
        <p:nvPicPr>
          <p:cNvPr id="10" name="Picture 6" descr="Картинки по запросу значок геолокации на прозрачном фоне"/>
          <p:cNvPicPr>
            <a:picLocks noChangeAspect="1" noChangeArrowheads="1"/>
          </p:cNvPicPr>
          <p:nvPr/>
        </p:nvPicPr>
        <p:blipFill>
          <a:blip r:embed="rId6" cstate="print"/>
          <a:srcRect/>
          <a:stretch>
            <a:fillRect/>
          </a:stretch>
        </p:blipFill>
        <p:spPr bwMode="auto">
          <a:xfrm>
            <a:off x="5286380" y="2214554"/>
            <a:ext cx="357190" cy="357190"/>
          </a:xfrm>
          <a:prstGeom prst="rect">
            <a:avLst/>
          </a:prstGeom>
          <a:noFill/>
        </p:spPr>
      </p:pic>
      <p:pic>
        <p:nvPicPr>
          <p:cNvPr id="11" name="Picture 6" descr="Картинки по запросу значок геолокации на прозрачном фоне"/>
          <p:cNvPicPr>
            <a:picLocks noChangeAspect="1" noChangeArrowheads="1"/>
          </p:cNvPicPr>
          <p:nvPr/>
        </p:nvPicPr>
        <p:blipFill>
          <a:blip r:embed="rId6" cstate="print"/>
          <a:srcRect/>
          <a:stretch>
            <a:fillRect/>
          </a:stretch>
        </p:blipFill>
        <p:spPr bwMode="auto">
          <a:xfrm>
            <a:off x="5357818" y="1857364"/>
            <a:ext cx="357190" cy="357190"/>
          </a:xfrm>
          <a:prstGeom prst="rect">
            <a:avLst/>
          </a:prstGeom>
          <a:noFill/>
        </p:spPr>
      </p:pic>
      <p:pic>
        <p:nvPicPr>
          <p:cNvPr id="12" name="Picture 6" descr="Картинки по запросу значок геолокации на прозрачном фоне"/>
          <p:cNvPicPr>
            <a:picLocks noChangeAspect="1" noChangeArrowheads="1"/>
          </p:cNvPicPr>
          <p:nvPr/>
        </p:nvPicPr>
        <p:blipFill>
          <a:blip r:embed="rId6" cstate="print"/>
          <a:srcRect/>
          <a:stretch>
            <a:fillRect/>
          </a:stretch>
        </p:blipFill>
        <p:spPr bwMode="auto">
          <a:xfrm>
            <a:off x="571472" y="5715016"/>
            <a:ext cx="357190" cy="357190"/>
          </a:xfrm>
          <a:prstGeom prst="rect">
            <a:avLst/>
          </a:prstGeom>
          <a:noFill/>
        </p:spPr>
      </p:pic>
      <p:pic>
        <p:nvPicPr>
          <p:cNvPr id="13" name="Picture 6" descr="Картинки по запросу значок геолокации на прозрачном фоне"/>
          <p:cNvPicPr>
            <a:picLocks noChangeAspect="1" noChangeArrowheads="1"/>
          </p:cNvPicPr>
          <p:nvPr/>
        </p:nvPicPr>
        <p:blipFill>
          <a:blip r:embed="rId4" cstate="print"/>
          <a:srcRect/>
          <a:stretch>
            <a:fillRect/>
          </a:stretch>
        </p:blipFill>
        <p:spPr bwMode="auto">
          <a:xfrm>
            <a:off x="3643306" y="1714488"/>
            <a:ext cx="428628" cy="428628"/>
          </a:xfrm>
          <a:prstGeom prst="rect">
            <a:avLst/>
          </a:prstGeom>
          <a:noFill/>
        </p:spPr>
      </p:pic>
      <p:pic>
        <p:nvPicPr>
          <p:cNvPr id="14" name="Picture 6" descr="Картинки по запросу значок геолокации на прозрачном фоне"/>
          <p:cNvPicPr>
            <a:picLocks noChangeAspect="1" noChangeArrowheads="1"/>
          </p:cNvPicPr>
          <p:nvPr/>
        </p:nvPicPr>
        <p:blipFill>
          <a:blip r:embed="rId6" cstate="print"/>
          <a:srcRect/>
          <a:stretch>
            <a:fillRect/>
          </a:stretch>
        </p:blipFill>
        <p:spPr bwMode="auto">
          <a:xfrm>
            <a:off x="3357554" y="5072074"/>
            <a:ext cx="357190" cy="357190"/>
          </a:xfrm>
          <a:prstGeom prst="rect">
            <a:avLst/>
          </a:prstGeom>
          <a:noFill/>
        </p:spPr>
      </p:pic>
      <p:pic>
        <p:nvPicPr>
          <p:cNvPr id="15" name="Picture 6" descr="Картинки по запросу значок геолокации на прозрачном фоне"/>
          <p:cNvPicPr>
            <a:picLocks noChangeAspect="1" noChangeArrowheads="1"/>
          </p:cNvPicPr>
          <p:nvPr/>
        </p:nvPicPr>
        <p:blipFill>
          <a:blip r:embed="rId6" cstate="print"/>
          <a:srcRect/>
          <a:stretch>
            <a:fillRect/>
          </a:stretch>
        </p:blipFill>
        <p:spPr bwMode="auto">
          <a:xfrm>
            <a:off x="3714744" y="4286256"/>
            <a:ext cx="357190" cy="357190"/>
          </a:xfrm>
          <a:prstGeom prst="rect">
            <a:avLst/>
          </a:prstGeom>
          <a:noFill/>
        </p:spPr>
      </p:pic>
      <p:pic>
        <p:nvPicPr>
          <p:cNvPr id="16" name="Picture 6" descr="Картинки по запросу значок геолокации на прозрачном фоне"/>
          <p:cNvPicPr>
            <a:picLocks noChangeAspect="1" noChangeArrowheads="1"/>
          </p:cNvPicPr>
          <p:nvPr/>
        </p:nvPicPr>
        <p:blipFill>
          <a:blip r:embed="rId6" cstate="print"/>
          <a:srcRect/>
          <a:stretch>
            <a:fillRect/>
          </a:stretch>
        </p:blipFill>
        <p:spPr bwMode="auto">
          <a:xfrm>
            <a:off x="5214942" y="4429132"/>
            <a:ext cx="357190" cy="357190"/>
          </a:xfrm>
          <a:prstGeom prst="rect">
            <a:avLst/>
          </a:prstGeom>
          <a:noFill/>
        </p:spPr>
      </p:pic>
      <p:pic>
        <p:nvPicPr>
          <p:cNvPr id="17" name="Picture 6" descr="Картинки по запросу значок геолокации на прозрачном фоне"/>
          <p:cNvPicPr>
            <a:picLocks noChangeAspect="1" noChangeArrowheads="1"/>
          </p:cNvPicPr>
          <p:nvPr/>
        </p:nvPicPr>
        <p:blipFill>
          <a:blip r:embed="rId7" cstate="print"/>
          <a:srcRect/>
          <a:stretch>
            <a:fillRect/>
          </a:stretch>
        </p:blipFill>
        <p:spPr bwMode="auto">
          <a:xfrm>
            <a:off x="4857752" y="5857892"/>
            <a:ext cx="285752" cy="285752"/>
          </a:xfrm>
          <a:prstGeom prst="rect">
            <a:avLst/>
          </a:prstGeom>
          <a:noFill/>
        </p:spPr>
      </p:pic>
      <p:pic>
        <p:nvPicPr>
          <p:cNvPr id="18" name="Picture 6" descr="Картинки по запросу значок геолокации на прозрачном фоне"/>
          <p:cNvPicPr>
            <a:picLocks noChangeAspect="1" noChangeArrowheads="1"/>
          </p:cNvPicPr>
          <p:nvPr/>
        </p:nvPicPr>
        <p:blipFill>
          <a:blip r:embed="rId4" cstate="print"/>
          <a:srcRect/>
          <a:stretch>
            <a:fillRect/>
          </a:stretch>
        </p:blipFill>
        <p:spPr bwMode="auto">
          <a:xfrm>
            <a:off x="1428728" y="2928934"/>
            <a:ext cx="428628" cy="42862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42910" y="1071546"/>
            <a:ext cx="8001056" cy="5615650"/>
          </a:xfrm>
          <a:prstGeom prst="rect">
            <a:avLst/>
          </a:prstGeom>
          <a:noFill/>
          <a:ln w="9525">
            <a:noFill/>
            <a:miter lim="800000"/>
            <a:headEnd/>
            <a:tailEnd/>
          </a:ln>
          <a:effectLst/>
        </p:spPr>
        <p:txBody>
          <a:bodyPr vert="horz" wrap="square" lIns="0" tIns="-15870" rIns="0" bIns="-1587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en-GB" sz="3200" dirty="0" smtClean="0">
                <a:latin typeface="Times New Roman" pitchFamily="18" charset="0"/>
                <a:cs typeface="Times New Roman" pitchFamily="18" charset="0"/>
              </a:rPr>
              <a:t>W</a:t>
            </a:r>
            <a:r>
              <a:rPr kumimoji="0" lang="lt-LT" sz="3200" b="0" i="0" u="none" strike="noStrike" cap="none" normalizeH="0" baseline="0" dirty="0" smtClean="0">
                <a:ln>
                  <a:noFill/>
                </a:ln>
                <a:effectLst/>
                <a:latin typeface="Times New Roman" pitchFamily="18" charset="0"/>
                <a:cs typeface="Times New Roman" pitchFamily="18" charset="0"/>
              </a:rPr>
              <a:t>e plan to find good suppliers who will transport our product to different wolves of the world. </a:t>
            </a:r>
            <a:endParaRPr kumimoji="0" lang="en-GB" sz="3200" b="0" i="0" u="none" strike="noStrike" cap="none" normalizeH="0" baseline="0" dirty="0" smtClean="0">
              <a:ln>
                <a:noFill/>
              </a:ln>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lt-LT" sz="3200" b="0" i="0" u="none" strike="noStrike" cap="none" normalizeH="0" baseline="0" dirty="0" smtClean="0">
                <a:ln>
                  <a:noFill/>
                </a:ln>
                <a:effectLst/>
                <a:latin typeface="Times New Roman" pitchFamily="18" charset="0"/>
                <a:cs typeface="Times New Roman" pitchFamily="18" charset="0"/>
              </a:rPr>
              <a:t>If people in another country don’t eat or prefer another</a:t>
            </a:r>
            <a:r>
              <a:rPr kumimoji="0" lang="en-GB" sz="3200" b="0" i="0" u="none" strike="noStrike" cap="none" normalizeH="0" baseline="0" dirty="0" smtClean="0">
                <a:ln>
                  <a:noFill/>
                </a:ln>
                <a:effectLst/>
                <a:latin typeface="Times New Roman" pitchFamily="18" charset="0"/>
                <a:cs typeface="Times New Roman" pitchFamily="18" charset="0"/>
              </a:rPr>
              <a:t> filling</a:t>
            </a:r>
            <a:r>
              <a:rPr kumimoji="0" lang="lt-LT" sz="3200" b="0" i="0" u="none" strike="noStrike" cap="none" normalizeH="0" baseline="0" dirty="0" smtClean="0">
                <a:ln>
                  <a:noFill/>
                </a:ln>
                <a:effectLst/>
                <a:latin typeface="Times New Roman" pitchFamily="18" charset="0"/>
                <a:cs typeface="Times New Roman" pitchFamily="18" charset="0"/>
              </a:rPr>
              <a:t>, we are ready to listen to the people and come up with a filling that will suit </a:t>
            </a:r>
            <a:r>
              <a:rPr kumimoji="0" lang="en-GB" sz="3200" b="0" i="0" u="none" strike="noStrike" cap="none" normalizeH="0" baseline="0" dirty="0" smtClean="0">
                <a:ln>
                  <a:noFill/>
                </a:ln>
                <a:effectLst/>
                <a:latin typeface="Times New Roman" pitchFamily="18" charset="0"/>
                <a:cs typeface="Times New Roman" pitchFamily="18" charset="0"/>
              </a:rPr>
              <a:t>to</a:t>
            </a:r>
            <a:r>
              <a:rPr kumimoji="0" lang="en-GB" sz="3200" b="0" i="0" u="none" strike="noStrike" cap="none" normalizeH="0" dirty="0" smtClean="0">
                <a:ln>
                  <a:noFill/>
                </a:ln>
                <a:effectLst/>
                <a:latin typeface="Times New Roman" pitchFamily="18" charset="0"/>
                <a:cs typeface="Times New Roman" pitchFamily="18" charset="0"/>
              </a:rPr>
              <a:t> </a:t>
            </a:r>
            <a:r>
              <a:rPr kumimoji="0" lang="lt-LT" sz="3200" b="0" i="0" u="none" strike="noStrike" cap="none" normalizeH="0" baseline="0" dirty="0" smtClean="0">
                <a:ln>
                  <a:noFill/>
                </a:ln>
                <a:effectLst/>
                <a:latin typeface="Times New Roman" pitchFamily="18" charset="0"/>
                <a:cs typeface="Times New Roman" pitchFamily="18" charset="0"/>
              </a:rPr>
              <a:t>that country</a:t>
            </a:r>
            <a:r>
              <a:rPr kumimoji="0" lang="lt-LT" sz="1000" b="0" i="0" u="none" strike="noStrike" cap="none" normalizeH="0" baseline="0" dirty="0" smtClean="0">
                <a:ln>
                  <a:noFill/>
                </a:ln>
                <a:effectLst/>
                <a:latin typeface="Times New Roman" pitchFamily="18" charset="0"/>
                <a:cs typeface="Times New Roman" pitchFamily="18" charset="0"/>
              </a:rPr>
              <a:t> </a:t>
            </a:r>
            <a:r>
              <a:rPr kumimoji="0" lang="en-GB" sz="3500" b="0" i="0" u="none" strike="noStrike" cap="none" normalizeH="0" baseline="0" dirty="0" smtClean="0">
                <a:ln>
                  <a:noFill/>
                </a:ln>
                <a:effectLst/>
                <a:latin typeface="Times New Roman" pitchFamily="18" charset="0"/>
                <a:cs typeface="Times New Roman" pitchFamily="18" charset="0"/>
              </a:rPr>
              <a:t>.</a:t>
            </a:r>
          </a:p>
          <a:p>
            <a:pPr lvl="0" fontAlgn="base">
              <a:spcBef>
                <a:spcPct val="0"/>
              </a:spcBef>
              <a:spcAft>
                <a:spcPct val="0"/>
              </a:spcAft>
              <a:buFont typeface="Arial" pitchFamily="34" charset="0"/>
              <a:buChar char="•"/>
            </a:pPr>
            <a:r>
              <a:rPr lang="en-US" sz="3200" dirty="0" smtClean="0">
                <a:latin typeface="Times New Roman" pitchFamily="18" charset="0"/>
                <a:cs typeface="Times New Roman" pitchFamily="18" charset="0"/>
              </a:rPr>
              <a:t>We plan to make an excursion for people who are interested in cooking process, but in order not to reveal the secret of cooking, we will give a ready-made dough</a:t>
            </a:r>
            <a:endParaRPr kumimoji="0" lang="lt-LT" sz="3200" b="0" i="0" u="none" strike="noStrike" cap="none" normalizeH="0" baseline="0" dirty="0" smtClean="0">
              <a:ln>
                <a:noFill/>
              </a:ln>
              <a:effectLst/>
              <a:latin typeface="Times New Roman" pitchFamily="18" charset="0"/>
              <a:cs typeface="Times New Roman" pitchFamily="18" charset="0"/>
            </a:endParaRPr>
          </a:p>
        </p:txBody>
      </p:sp>
      <p:sp>
        <p:nvSpPr>
          <p:cNvPr id="5" name="TextBox 4"/>
          <p:cNvSpPr txBox="1"/>
          <p:nvPr/>
        </p:nvSpPr>
        <p:spPr>
          <a:xfrm>
            <a:off x="2786050" y="214290"/>
            <a:ext cx="3430747" cy="769441"/>
          </a:xfrm>
          <a:prstGeom prst="rect">
            <a:avLst/>
          </a:prstGeom>
          <a:noFill/>
        </p:spPr>
        <p:txBody>
          <a:bodyPr wrap="none" rtlCol="0">
            <a:spAutoFit/>
          </a:bodyPr>
          <a:lstStyle/>
          <a:p>
            <a:r>
              <a:rPr lang="en-GB" sz="4400" dirty="0" smtClean="0"/>
              <a:t>Business plan:</a:t>
            </a:r>
            <a:endParaRPr lang="lt-LT" sz="4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TotalTime>
  <Words>395</Words>
  <Application>Microsoft Office PowerPoint</Application>
  <PresentationFormat>On-screen Show (4:3)</PresentationFormat>
  <Paragraphs>46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Our logo and our company ,,Kibiniukai”</vt:lpstr>
      <vt:lpstr>Slide 3</vt:lpstr>
      <vt:lpstr>KIBINAI</vt:lpstr>
      <vt:lpstr>About it</vt:lpstr>
      <vt:lpstr>Slide 6</vt:lpstr>
      <vt:lpstr>For opening we need:</vt:lpstr>
      <vt:lpstr>Slide 8</vt:lpstr>
      <vt:lpstr>Slide 9</vt:lpstr>
      <vt:lpstr>We interviewed 120 people, who were asked  with what filling they prefer kibinai. We displayed our results in a diagram.</vt:lpstr>
      <vt:lpstr>Opinion poll    </vt:lpstr>
      <vt:lpstr>Thanks for attetion!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Komputer3</cp:lastModifiedBy>
  <cp:revision>32</cp:revision>
  <dcterms:created xsi:type="dcterms:W3CDTF">2020-01-17T14:19:57Z</dcterms:created>
  <dcterms:modified xsi:type="dcterms:W3CDTF">2020-01-24T07:35:46Z</dcterms:modified>
</cp:coreProperties>
</file>