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3" r:id="rId10"/>
    <p:sldId id="265" r:id="rId11"/>
    <p:sldId id="266" r:id="rId12"/>
    <p:sldId id="267" r:id="rId13"/>
    <p:sldId id="270" r:id="rId14"/>
    <p:sldId id="272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2D"/>
    <a:srgbClr val="680000"/>
    <a:srgbClr val="FFFFFF"/>
    <a:srgbClr val="3D7B2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4660"/>
  </p:normalViewPr>
  <p:slideViewPr>
    <p:cSldViewPr>
      <p:cViewPr>
        <p:scale>
          <a:sx n="81" d="100"/>
          <a:sy n="81" d="100"/>
        </p:scale>
        <p:origin x="-94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014D-68C3-4D2F-A011-56EFD367BEE0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E23AA-F900-4C4C-8DE6-EDF6B7FCB66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02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23AA-F900-4C4C-8DE6-EDF6B7FCB66A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F8ACE-7D6F-42E4-804F-0EC7258A11E5}" type="datetimeFigureOut">
              <a:rPr lang="bg-BG" smtClean="0"/>
              <a:pPr/>
              <a:t>16.10.2016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B555-0208-4905-8B03-9FEAAAB516A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9721080" cy="2204864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latin typeface="AngsanaUPC" pitchFamily="18" charset="-34"/>
                <a:cs typeface="AngsanaUPC" pitchFamily="18" charset="-34"/>
              </a:rPr>
              <a:t>L’</a:t>
            </a:r>
            <a:r>
              <a:rPr lang="en-US" dirty="0" smtClean="0"/>
              <a:t>                            </a:t>
            </a:r>
            <a:r>
              <a:rPr lang="en-US" sz="7200" b="1" i="1" dirty="0" err="1" smtClean="0">
                <a:latin typeface="AngsanaUPC" pitchFamily="18" charset="-34"/>
                <a:cs typeface="AngsanaUPC" pitchFamily="18" charset="-34"/>
              </a:rPr>
              <a:t>scolaire</a:t>
            </a:r>
            <a:r>
              <a:rPr lang="en-US" sz="72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bg-BG" sz="7200" b="1" i="1" dirty="0">
              <a:cs typeface="AngsanaUPC" pitchFamily="18" charset="-34"/>
            </a:endParaRPr>
          </a:p>
        </p:txBody>
      </p:sp>
      <p:pic>
        <p:nvPicPr>
          <p:cNvPr id="4" name="Picture 3" descr="autogestion-600x3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052736"/>
            <a:ext cx="3456384" cy="1368152"/>
          </a:xfrm>
          <a:prstGeom prst="rect">
            <a:avLst/>
          </a:prstGeom>
        </p:spPr>
      </p:pic>
      <p:pic>
        <p:nvPicPr>
          <p:cNvPr id="9" name="Picture 8" descr="VPVLBpC3odkUn7j_C-I5IDfwh_8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2987824" y="3424891"/>
            <a:ext cx="6156176" cy="3433109"/>
          </a:xfrm>
          <a:prstGeom prst="rect">
            <a:avLst/>
          </a:prstGeom>
        </p:spPr>
      </p:pic>
      <p:pic>
        <p:nvPicPr>
          <p:cNvPr id="15362" name="Picture 2" descr="Банне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21288"/>
            <a:ext cx="2590800" cy="6762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ster-background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27984" y="3861048"/>
            <a:ext cx="4248472" cy="25922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611560" y="1412776"/>
            <a:ext cx="4392488" cy="30243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71184" cy="652934"/>
          </a:xfrm>
        </p:spPr>
        <p:txBody>
          <a:bodyPr>
            <a:noAutofit/>
          </a:bodyPr>
          <a:lstStyle/>
          <a:p>
            <a:r>
              <a:rPr lang="en-US" sz="6600" b="1" i="1" dirty="0" err="1" smtClean="0">
                <a:latin typeface="AngsanaUPC" pitchFamily="18" charset="-34"/>
                <a:cs typeface="AngsanaUPC" pitchFamily="18" charset="-34"/>
              </a:rPr>
              <a:t>Foire</a:t>
            </a:r>
            <a:r>
              <a:rPr lang="en-US" sz="6600" b="1" i="1" dirty="0" smtClean="0"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sz="6600" b="1" i="1" dirty="0" err="1" smtClean="0">
                <a:latin typeface="AngsanaUPC" pitchFamily="18" charset="-34"/>
                <a:cs typeface="AngsanaUPC" pitchFamily="18" charset="-34"/>
              </a:rPr>
              <a:t>Pâques</a:t>
            </a:r>
            <a:endParaRPr lang="bg-BG" sz="6600" b="1" dirty="0"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4258816" cy="259228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A la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foire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Pâques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ceux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qui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veulent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peuvent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faire des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gâteaux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,  des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friandises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, des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sucreries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ou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bien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quelque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chose 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salé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. </a:t>
            </a:r>
            <a:endParaRPr lang="bg-BG" b="1" i="1" dirty="0"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4149080"/>
            <a:ext cx="4295328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Puis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l’argent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collecté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noProof="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noProof="0" dirty="0" err="1" smtClean="0">
                <a:latin typeface="AngsanaUPC" pitchFamily="18" charset="-34"/>
                <a:cs typeface="AngsanaUPC" pitchFamily="18" charset="-34"/>
              </a:rPr>
              <a:t>est</a:t>
            </a:r>
            <a:r>
              <a:rPr lang="en-US" sz="3200" b="1" i="1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noProof="0" dirty="0" err="1" smtClean="0">
                <a:latin typeface="AngsanaUPC" pitchFamily="18" charset="-34"/>
                <a:cs typeface="AngsanaUPC" pitchFamily="18" charset="-34"/>
              </a:rPr>
              <a:t>accordé</a:t>
            </a:r>
            <a:r>
              <a:rPr lang="en-US" sz="3200" b="1" i="1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 aux 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bacheliers</a:t>
            </a:r>
            <a:r>
              <a:rPr lang="en-US" sz="3200" b="1" i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en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difficulté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endParaRPr kumimoji="0" lang="bg-BG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81f4adbeffe2d927e34e8f1fb882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9552" y="1988840"/>
            <a:ext cx="1368152" cy="1872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27584" y="4221088"/>
            <a:ext cx="639688" cy="7116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 rot="4910015">
            <a:off x="2102404" y="5314680"/>
            <a:ext cx="279648" cy="490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Callout 8"/>
          <p:cNvSpPr/>
          <p:nvPr/>
        </p:nvSpPr>
        <p:spPr>
          <a:xfrm flipV="1">
            <a:off x="4716016" y="4293096"/>
            <a:ext cx="4176464" cy="2736304"/>
          </a:xfrm>
          <a:prstGeom prst="wedgeEllipseCallout">
            <a:avLst/>
          </a:prstGeom>
          <a:solidFill>
            <a:srgbClr val="3D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Callout 7"/>
          <p:cNvSpPr/>
          <p:nvPr/>
        </p:nvSpPr>
        <p:spPr>
          <a:xfrm>
            <a:off x="3707904" y="0"/>
            <a:ext cx="5292080" cy="3816424"/>
          </a:xfrm>
          <a:prstGeom prst="wedgeEllipseCallout">
            <a:avLst/>
          </a:prstGeom>
          <a:solidFill>
            <a:srgbClr val="C53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888432" cy="724942"/>
          </a:xfrm>
        </p:spPr>
        <p:txBody>
          <a:bodyPr>
            <a:no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Foire</a:t>
            </a:r>
            <a:r>
              <a:rPr lang="en-US" sz="5400" b="1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sz="5400" b="1" i="1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Nöel</a:t>
            </a:r>
            <a:endParaRPr lang="bg-BG" sz="5400" b="1" dirty="0">
              <a:solidFill>
                <a:srgbClr val="FF0000"/>
              </a:solidFill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548680"/>
            <a:ext cx="4906888" cy="2952328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 la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foire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Nöel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on fait le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même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qu’en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foire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Pâques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-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ceux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qui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veulent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peuvent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faire des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gâteaux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, des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friandises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ou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bien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quelque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chose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salé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mais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cette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fois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avec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une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thème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Nöel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comme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les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buiscuits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au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gingembre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.</a:t>
            </a:r>
            <a:endParaRPr lang="bg-BG" i="1" dirty="0" smtClean="0">
              <a:solidFill>
                <a:schemeClr val="bg1">
                  <a:lumMod val="95000"/>
                </a:schemeClr>
              </a:solidFill>
              <a:cs typeface="AngsanaUPC" pitchFamily="18" charset="-34"/>
            </a:endParaRPr>
          </a:p>
          <a:p>
            <a:endParaRPr lang="bg-B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4597152"/>
            <a:ext cx="4042792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Puis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le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conseil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d’él</a:t>
            </a:r>
            <a:r>
              <a:rPr lang="en-US" sz="3200" i="1" noProof="0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è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ves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 fait des dons avec  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l’argent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collecté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   à des 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organisations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ou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à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quelqu’un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qui 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est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en 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difficulté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.</a:t>
            </a:r>
            <a:endParaRPr kumimoji="0" lang="bg-BG" sz="32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AngsanaUPC" pitchFamily="18" charset="-34"/>
            </a:endParaRPr>
          </a:p>
        </p:txBody>
      </p:sp>
      <p:pic>
        <p:nvPicPr>
          <p:cNvPr id="7" name="Picture 6" descr="pTqg59eT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28800"/>
            <a:ext cx="4090680" cy="4841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Le travail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bénévole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bg-BG" sz="5400" b="1" i="1" dirty="0"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2260847"/>
          </a:xfrm>
        </p:spPr>
        <p:txBody>
          <a:bodyPr/>
          <a:lstStyle/>
          <a:p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Les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activités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organisées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par le 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conseil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d’élèves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sont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presque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toujours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bénévoles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parce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le but du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bénévolat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n’est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pas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l’argent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mais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d’aider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les gens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qu’en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ont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besoin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. </a:t>
            </a:r>
          </a:p>
          <a:p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19872" y="3717032"/>
            <a:ext cx="5482952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Certain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disent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que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le travail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bénévole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suggère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une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vision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globale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de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l’univers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ils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ont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raison,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parce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que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bénévolat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vise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d’élargir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les horizons. </a:t>
            </a:r>
            <a:endParaRPr kumimoji="0" lang="bg-BG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27584" y="4509120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5-Point Star 6"/>
          <p:cNvSpPr/>
          <p:nvPr/>
        </p:nvSpPr>
        <p:spPr>
          <a:xfrm>
            <a:off x="5724128" y="3140968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5-Point Star 7"/>
          <p:cNvSpPr/>
          <p:nvPr/>
        </p:nvSpPr>
        <p:spPr>
          <a:xfrm>
            <a:off x="6660232" y="404664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5-Point Star 8"/>
          <p:cNvSpPr/>
          <p:nvPr/>
        </p:nvSpPr>
        <p:spPr>
          <a:xfrm>
            <a:off x="1259632" y="764704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5-Point Star 9"/>
          <p:cNvSpPr/>
          <p:nvPr/>
        </p:nvSpPr>
        <p:spPr>
          <a:xfrm>
            <a:off x="3203848" y="6021288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5-Point Star 10"/>
          <p:cNvSpPr/>
          <p:nvPr/>
        </p:nvSpPr>
        <p:spPr>
          <a:xfrm>
            <a:off x="8244408" y="5301208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Le travail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bénévole</a:t>
            </a:r>
            <a:endParaRPr lang="bg-BG" sz="5400" b="1" i="1" dirty="0"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2116832"/>
          </a:xfrm>
        </p:spPr>
        <p:txBody>
          <a:bodyPr/>
          <a:lstStyle/>
          <a:p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Il y a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toujour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quelque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pays, nation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ou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quelqu’un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qui a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besoin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notre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aide et le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moins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qu’on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puisse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faire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c’est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d’</a:t>
            </a:r>
            <a:r>
              <a:rPr lang="en-US" b="1" i="1" dirty="0">
                <a:latin typeface="AngsanaUPC" pitchFamily="18" charset="-34"/>
                <a:cs typeface="AngsanaUPC" pitchFamily="18" charset="-34"/>
              </a:rPr>
              <a:t>ê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tre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solidaire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. </a:t>
            </a:r>
            <a:endParaRPr lang="bg-BG" i="1" dirty="0">
              <a:cs typeface="AngsanaUPC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3808" y="3429000"/>
            <a:ext cx="630019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Pour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cette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raison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informez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-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vous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sur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l’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action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prochaine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du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parlement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d’élèves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et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participez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. I</a:t>
            </a: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l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faut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juger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par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soi-même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comment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agir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,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mais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assurez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-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vous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de faire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le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meilleur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possible! </a:t>
            </a:r>
            <a:endParaRPr kumimoji="0" lang="bg-BG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27584" y="4509120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5-Point Star 6"/>
          <p:cNvSpPr/>
          <p:nvPr/>
        </p:nvSpPr>
        <p:spPr>
          <a:xfrm>
            <a:off x="6300192" y="2708920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5-Point Star 7"/>
          <p:cNvSpPr/>
          <p:nvPr/>
        </p:nvSpPr>
        <p:spPr>
          <a:xfrm>
            <a:off x="7524328" y="764704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5-Point Star 8"/>
          <p:cNvSpPr/>
          <p:nvPr/>
        </p:nvSpPr>
        <p:spPr>
          <a:xfrm>
            <a:off x="1259632" y="764704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5-Point Star 9"/>
          <p:cNvSpPr/>
          <p:nvPr/>
        </p:nvSpPr>
        <p:spPr>
          <a:xfrm>
            <a:off x="3203848" y="6021288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5-Point Star 10"/>
          <p:cNvSpPr/>
          <p:nvPr/>
        </p:nvSpPr>
        <p:spPr>
          <a:xfrm>
            <a:off x="8244408" y="5301208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4" name="Picture 3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0"/>
            <a:ext cx="43559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Valeria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Nikolaeva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Stoyanova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XIIb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Lycée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5400" b="1" i="1" dirty="0" err="1">
                <a:latin typeface="AngsanaUPC" pitchFamily="18" charset="-34"/>
                <a:cs typeface="AngsanaUPC" pitchFamily="18" charset="-34"/>
              </a:rPr>
              <a:t>b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ilingue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“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Peyo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5400" b="1" i="1" dirty="0" err="1">
                <a:latin typeface="AngsanaUPC" pitchFamily="18" charset="-34"/>
                <a:cs typeface="AngsanaUPC" pitchFamily="18" charset="-34"/>
              </a:rPr>
              <a:t>Yavorov</a:t>
            </a:r>
            <a:r>
              <a:rPr lang="en-US" sz="5400" b="1" i="1" dirty="0">
                <a:latin typeface="AngsanaUPC" pitchFamily="18" charset="-34"/>
                <a:cs typeface="AngsanaUPC" pitchFamily="18" charset="-34"/>
              </a:rPr>
              <a:t>,”</a:t>
            </a:r>
          </a:p>
          <a:p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Silistra</a:t>
            </a:r>
            <a:r>
              <a:rPr lang="en-US" sz="5400" b="1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Bulgarie</a:t>
            </a:r>
            <a:endParaRPr lang="en-US" sz="5400" b="1" i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67744" y="404664"/>
            <a:ext cx="648072" cy="57606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5-Point Star 6"/>
          <p:cNvSpPr/>
          <p:nvPr/>
        </p:nvSpPr>
        <p:spPr>
          <a:xfrm>
            <a:off x="539552" y="4869160"/>
            <a:ext cx="648072" cy="5760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5-Point Star 7"/>
          <p:cNvSpPr/>
          <p:nvPr/>
        </p:nvSpPr>
        <p:spPr>
          <a:xfrm>
            <a:off x="5508104" y="6021288"/>
            <a:ext cx="648072" cy="576064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5-Point Star 8"/>
          <p:cNvSpPr/>
          <p:nvPr/>
        </p:nvSpPr>
        <p:spPr>
          <a:xfrm>
            <a:off x="6948264" y="332656"/>
            <a:ext cx="648072" cy="57606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5-Point Star 9"/>
          <p:cNvSpPr/>
          <p:nvPr/>
        </p:nvSpPr>
        <p:spPr>
          <a:xfrm>
            <a:off x="7668344" y="3356992"/>
            <a:ext cx="648072" cy="576064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5-Point Star 10"/>
          <p:cNvSpPr/>
          <p:nvPr/>
        </p:nvSpPr>
        <p:spPr>
          <a:xfrm>
            <a:off x="3923928" y="4797152"/>
            <a:ext cx="648072" cy="57606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5-Point Star 11"/>
          <p:cNvSpPr/>
          <p:nvPr/>
        </p:nvSpPr>
        <p:spPr>
          <a:xfrm>
            <a:off x="2195736" y="3284984"/>
            <a:ext cx="648072" cy="576064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5-Point Star 12"/>
          <p:cNvSpPr/>
          <p:nvPr/>
        </p:nvSpPr>
        <p:spPr>
          <a:xfrm>
            <a:off x="4716016" y="1124744"/>
            <a:ext cx="648072" cy="5760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380312" y="378904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7452320" y="3140968"/>
            <a:ext cx="720080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Oval 16"/>
          <p:cNvSpPr/>
          <p:nvPr/>
        </p:nvSpPr>
        <p:spPr>
          <a:xfrm>
            <a:off x="6804248" y="6165304"/>
            <a:ext cx="100811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Oval 17"/>
          <p:cNvSpPr/>
          <p:nvPr/>
        </p:nvSpPr>
        <p:spPr>
          <a:xfrm rot="2135757">
            <a:off x="7792862" y="6267588"/>
            <a:ext cx="1008112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744416" cy="144016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CELA </a:t>
            </a: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QUE </a:t>
            </a: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VOUS DEVEZ </a:t>
            </a:r>
            <a:r>
              <a:rPr lang="en-US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CONNA</a:t>
            </a:r>
            <a:r>
              <a:rPr lang="en-US" sz="5400" b="1" i="1" dirty="0" err="1" smtClean="0">
                <a:latin typeface="AngsanaUPC" pitchFamily="18" charset="-34"/>
                <a:cs typeface="AngsanaUPC" pitchFamily="18" charset="-34"/>
              </a:rPr>
              <a:t>îTRE</a:t>
            </a:r>
            <a:endParaRPr lang="bg-BG" sz="5400" b="1" i="1" dirty="0">
              <a:solidFill>
                <a:schemeClr val="tx1">
                  <a:lumMod val="95000"/>
                  <a:lumOff val="5000"/>
                </a:schemeClr>
              </a:solidFill>
              <a:cs typeface="AngsanaUPC" pitchFamily="18" charset="-34"/>
            </a:endParaRPr>
          </a:p>
        </p:txBody>
      </p:sp>
      <p:pic>
        <p:nvPicPr>
          <p:cNvPr id="4" name="Picture 3" descr="signpost(1)-771x10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3203848" y="1124744"/>
            <a:ext cx="4392488" cy="6048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960" y="2204864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Le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conseil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d’élèves</a:t>
            </a:r>
            <a:endParaRPr lang="bg-BG" sz="20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3284984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Les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activités</a:t>
            </a:r>
            <a:r>
              <a:rPr lang="en-US" sz="2000" b="1" i="1" dirty="0" smtClean="0">
                <a:solidFill>
                  <a:schemeClr val="tx1"/>
                </a:solidFill>
              </a:rPr>
              <a:t> du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conseil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d’élèves</a:t>
            </a:r>
            <a:endParaRPr lang="bg-BG" sz="2000" b="1" i="1" dirty="0">
              <a:solidFill>
                <a:schemeClr val="tx1"/>
              </a:solidFill>
            </a:endParaRPr>
          </a:p>
        </p:txBody>
      </p:sp>
      <p:pic>
        <p:nvPicPr>
          <p:cNvPr id="11" name="Picture 10" descr="f5d84e822d7b904a1ae4fe18814a43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4890207" cy="3262029"/>
          </a:xfrm>
          <a:prstGeom prst="rect">
            <a:avLst/>
          </a:prstGeom>
        </p:spPr>
      </p:pic>
      <p:pic>
        <p:nvPicPr>
          <p:cNvPr id="15" name="Picture 14" descr="881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"/>
          </a:blip>
          <a:stretch>
            <a:fillRect/>
          </a:stretch>
        </p:blipFill>
        <p:spPr>
          <a:xfrm>
            <a:off x="5580112" y="1052736"/>
            <a:ext cx="4746047" cy="59766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Il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644008" y="3284984"/>
            <a:ext cx="4248472" cy="3024336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Cloud Callout 6"/>
          <p:cNvSpPr/>
          <p:nvPr/>
        </p:nvSpPr>
        <p:spPr>
          <a:xfrm>
            <a:off x="683568" y="1484784"/>
            <a:ext cx="4104456" cy="2808312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Le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conseil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d’élèves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ou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le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parlament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d’élèves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bg-BG" b="1" i="1" dirty="0" smtClean="0">
                <a:solidFill>
                  <a:schemeClr val="tx1"/>
                </a:solidFill>
              </a:rPr>
              <a:t/>
            </a:r>
            <a:br>
              <a:rPr lang="bg-BG" b="1" i="1" dirty="0" smtClean="0">
                <a:solidFill>
                  <a:schemeClr val="tx1"/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3528392" cy="1872208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Le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conseil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c’est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une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forme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d’autogestion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des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élèves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, qui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est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formée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avec 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des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objectifs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i="1" dirty="0" err="1" smtClean="0">
                <a:latin typeface="AngsanaUPC" pitchFamily="18" charset="-34"/>
                <a:cs typeface="AngsanaUPC" pitchFamily="18" charset="-34"/>
              </a:rPr>
              <a:t>bénévoles</a:t>
            </a:r>
            <a:r>
              <a:rPr lang="en-US" b="1" i="1" dirty="0" smtClean="0">
                <a:latin typeface="AngsanaUPC" pitchFamily="18" charset="-34"/>
                <a:cs typeface="AngsanaUPC" pitchFamily="18" charset="-34"/>
              </a:rPr>
              <a:t>.  </a:t>
            </a:r>
            <a:endParaRPr lang="bg-BG" b="1" i="1" dirty="0"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4005064"/>
            <a:ext cx="432048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Toutes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les classes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élisent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un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él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ève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représentant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, qui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doit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participer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 au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conseil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err="1" smtClean="0">
                <a:latin typeface="AngsanaUPC" pitchFamily="18" charset="-34"/>
                <a:cs typeface="AngsanaUPC" pitchFamily="18" charset="-34"/>
              </a:rPr>
              <a:t>d’élèves</a:t>
            </a:r>
            <a:r>
              <a:rPr lang="en-US" sz="3200" b="1" i="1" dirty="0" smtClean="0">
                <a:latin typeface="AngsanaUPC" pitchFamily="18" charset="-34"/>
                <a:cs typeface="AngsanaUPC" pitchFamily="18" charset="-34"/>
              </a:rPr>
              <a:t>.</a:t>
            </a:r>
            <a:endParaRPr kumimoji="0" lang="bg-BG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ngsanaUPC" pitchFamily="18" charset="-34"/>
            </a:endParaRPr>
          </a:p>
        </p:txBody>
      </p:sp>
      <p:pic>
        <p:nvPicPr>
          <p:cNvPr id="9" name="Picture 8" descr="1195444967386716910Gerald_G_Girl_Face_Cartoon_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2684170" cy="21012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UIl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0" y="1484784"/>
            <a:ext cx="3995936" cy="237626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Cloud Callout 10"/>
          <p:cNvSpPr/>
          <p:nvPr/>
        </p:nvSpPr>
        <p:spPr>
          <a:xfrm>
            <a:off x="4572000" y="1340768"/>
            <a:ext cx="3995936" cy="2376264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Cloud Callout 11"/>
          <p:cNvSpPr/>
          <p:nvPr/>
        </p:nvSpPr>
        <p:spPr>
          <a:xfrm>
            <a:off x="179512" y="4149080"/>
            <a:ext cx="3995936" cy="237626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Cloud Callout 12"/>
          <p:cNvSpPr/>
          <p:nvPr/>
        </p:nvSpPr>
        <p:spPr>
          <a:xfrm>
            <a:off x="4283968" y="3861048"/>
            <a:ext cx="4320480" cy="273630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Les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postes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au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conseil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</a:rPr>
              <a:t>d’élèves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bg-BG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3384376" cy="18002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Le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président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elle</a:t>
            </a:r>
            <a:r>
              <a:rPr lang="bg-BG" dirty="0" smtClean="0">
                <a:cs typeface="AngsanaUPC" pitchFamily="18" charset="-34"/>
              </a:rPr>
              <a:t>/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il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représente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la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communauté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scolaire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à l’</a:t>
            </a:r>
            <a:r>
              <a:rPr lang="fr-FR" dirty="0" smtClean="0">
                <a:latin typeface="AngsanaUPC" pitchFamily="18" charset="-34"/>
                <a:cs typeface="AngsanaUPC" pitchFamily="18" charset="-34"/>
              </a:rPr>
              <a:t>extérieur de </a:t>
            </a:r>
            <a:r>
              <a:rPr lang="fr-FR" dirty="0" smtClean="0">
                <a:latin typeface="AngsanaUPC" pitchFamily="18" charset="-34"/>
                <a:cs typeface="AngsanaUPC" pitchFamily="18" charset="-34"/>
              </a:rPr>
              <a:t>l’école. </a:t>
            </a:r>
            <a:endParaRPr lang="bg-BG" dirty="0"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040" y="1700808"/>
            <a:ext cx="3466728" cy="2044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Le vice-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président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elle</a:t>
            </a:r>
            <a:r>
              <a:rPr lang="bg-BG" sz="3200" noProof="0" dirty="0" smtClean="0">
                <a:cs typeface="AngsanaUPC" pitchFamily="18" charset="-34"/>
              </a:rPr>
              <a:t>/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il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peut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participer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aux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élections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 du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parlement</a:t>
            </a:r>
            <a:r>
              <a:rPr lang="en-US" sz="3200" noProof="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noProof="0" dirty="0" err="1" smtClean="0">
                <a:latin typeface="AngsanaUPC" pitchFamily="18" charset="-34"/>
                <a:cs typeface="AngsanaUPC" pitchFamily="18" charset="-34"/>
              </a:rPr>
              <a:t>d’él</a:t>
            </a:r>
            <a:r>
              <a:rPr lang="en-US" sz="3300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èves</a:t>
            </a:r>
            <a:r>
              <a:rPr lang="en-US" sz="33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</a:t>
            </a:r>
            <a:endParaRPr kumimoji="0" lang="bg-BG" sz="33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4365104"/>
            <a:ext cx="33843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Le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secrétaire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elle</a:t>
            </a:r>
            <a:r>
              <a:rPr lang="bg-BG" sz="3200" dirty="0" smtClean="0">
                <a:cs typeface="AngsanaUPC" pitchFamily="18" charset="-34"/>
              </a:rPr>
              <a:t>/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il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est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le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deuxieme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vice-president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endParaRPr kumimoji="0" lang="bg-B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4077072"/>
            <a:ext cx="38884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L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responsables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il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y a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un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responsable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des finances et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un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porte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-parole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qui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ont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des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obligations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différentes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. </a:t>
            </a:r>
            <a:endParaRPr kumimoji="0" lang="bg-B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ngsana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-background-images-hd-wallpapers-res-wallpaper-web-page-background-design-blue-pattern-white-cute-hijau-images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Les </a:t>
            </a:r>
            <a:r>
              <a:rPr lang="en-US" b="1" i="1" dirty="0" err="1" smtClean="0"/>
              <a:t>activités</a:t>
            </a:r>
            <a:r>
              <a:rPr lang="en-US" b="1" i="1" dirty="0" smtClean="0"/>
              <a:t> du </a:t>
            </a:r>
            <a:r>
              <a:rPr lang="en-US" b="1" i="1" dirty="0" err="1" smtClean="0"/>
              <a:t>conseil</a:t>
            </a:r>
            <a:r>
              <a:rPr lang="en-US" b="1" i="1" dirty="0" smtClean="0"/>
              <a:t> </a:t>
            </a:r>
            <a:r>
              <a:rPr lang="en-US" b="1" i="1" dirty="0" err="1" smtClean="0"/>
              <a:t>d’élèves</a:t>
            </a:r>
            <a:r>
              <a:rPr lang="bg-BG" b="1" i="1" dirty="0" smtClean="0"/>
              <a:t/>
            </a:r>
            <a:br>
              <a:rPr lang="bg-BG" b="1" i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645024"/>
            <a:ext cx="3491880" cy="2880320"/>
          </a:xfrm>
        </p:spPr>
        <p:txBody>
          <a:bodyPr>
            <a:normAutofit fontScale="92500"/>
          </a:bodyPr>
          <a:lstStyle/>
          <a:p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J’ai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parlé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avec Debora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Sabotinova</a:t>
            </a:r>
            <a:r>
              <a:rPr lang="en-US" i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(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la vice -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présidente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du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conseil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d’élèves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) et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elle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me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rappelle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des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activités</a:t>
            </a:r>
            <a:r>
              <a:rPr lang="en-US" i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organisés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par le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conseil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telles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latin typeface="AngsanaUPC" pitchFamily="18" charset="-34"/>
                <a:cs typeface="AngsanaUPC" pitchFamily="18" charset="-34"/>
              </a:rPr>
              <a:t>que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:</a:t>
            </a:r>
            <a:endParaRPr lang="en-US" i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bg-BG" i="1" dirty="0"/>
          </a:p>
        </p:txBody>
      </p:sp>
      <p:sp>
        <p:nvSpPr>
          <p:cNvPr id="6" name="6-Point Star 5"/>
          <p:cNvSpPr/>
          <p:nvPr/>
        </p:nvSpPr>
        <p:spPr>
          <a:xfrm>
            <a:off x="3923928" y="908720"/>
            <a:ext cx="2232248" cy="244827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</a:t>
            </a:r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ctions</a:t>
            </a:r>
            <a:endParaRPr lang="en-US" sz="3200" b="1" i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endParaRPr lang="bg-BG" dirty="0"/>
          </a:p>
        </p:txBody>
      </p:sp>
      <p:sp>
        <p:nvSpPr>
          <p:cNvPr id="7" name="6-Point Star 6"/>
          <p:cNvSpPr/>
          <p:nvPr/>
        </p:nvSpPr>
        <p:spPr>
          <a:xfrm>
            <a:off x="6911752" y="3789040"/>
            <a:ext cx="2232248" cy="2448272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Foires</a:t>
            </a:r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sz="3200" b="1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Pâques</a:t>
            </a:r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et de </a:t>
            </a:r>
            <a:r>
              <a:rPr lang="en-US" sz="3200" b="1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Nöel</a:t>
            </a:r>
            <a:endParaRPr lang="bg-BG" sz="3200" b="1" dirty="0">
              <a:solidFill>
                <a:schemeClr val="tx1"/>
              </a:solidFill>
              <a:cs typeface="AngsanaUPC" pitchFamily="18" charset="-34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5364088" y="2420888"/>
            <a:ext cx="2232248" cy="2448272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Concerts </a:t>
            </a:r>
            <a:r>
              <a:rPr lang="en-US" sz="3200" b="1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bénévoles</a:t>
            </a:r>
            <a:endParaRPr lang="en-US" sz="3200" b="1" i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endParaRPr lang="bg-BG" sz="3200" b="1" dirty="0">
              <a:solidFill>
                <a:schemeClr val="tx1"/>
              </a:solidFill>
              <a:cs typeface="AngsanaUPC" pitchFamily="18" charset="-34"/>
            </a:endParaRPr>
          </a:p>
        </p:txBody>
      </p:sp>
      <p:pic>
        <p:nvPicPr>
          <p:cNvPr id="9" name="Picture 8" descr="cartoon-boy-clip-art-6270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06434"/>
            <a:ext cx="3816424" cy="25894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Actions</a:t>
            </a:r>
            <a:r>
              <a:rPr lang="en-US" b="1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la </a:t>
            </a:r>
            <a:r>
              <a:rPr lang="en-US" b="1" i="1" dirty="0" err="1" smtClean="0">
                <a:solidFill>
                  <a:srgbClr val="C00000"/>
                </a:solidFill>
              </a:rPr>
              <a:t>lutte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contre</a:t>
            </a:r>
            <a:r>
              <a:rPr lang="en-US" b="1" i="1" dirty="0" smtClean="0">
                <a:solidFill>
                  <a:srgbClr val="C00000"/>
                </a:solidFill>
              </a:rPr>
              <a:t> la violence</a:t>
            </a:r>
            <a:r>
              <a:rPr lang="en-US" b="1" dirty="0" smtClean="0"/>
              <a:t>) 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60648"/>
            <a:ext cx="4752528" cy="1584176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Le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parlement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d’él</a:t>
            </a:r>
            <a:r>
              <a:rPr lang="en-US" sz="3600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èves</a:t>
            </a:r>
            <a:r>
              <a:rPr lang="en-US" sz="36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organise</a:t>
            </a:r>
            <a:r>
              <a:rPr lang="en-US" sz="36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une</a:t>
            </a:r>
            <a:r>
              <a:rPr lang="en-US" sz="36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action </a:t>
            </a:r>
            <a:r>
              <a:rPr lang="en-US" sz="3600" i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contre</a:t>
            </a:r>
            <a:r>
              <a:rPr lang="en-US" sz="3600" i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la violence physique et 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morale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parce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que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même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rarement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elle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existe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.</a:t>
            </a:r>
          </a:p>
          <a:p>
            <a:pPr>
              <a:buNone/>
            </a:pPr>
            <a:r>
              <a:rPr lang="bg-BG" sz="2800" b="1" i="1" dirty="0" smtClean="0">
                <a:solidFill>
                  <a:schemeClr val="tx1"/>
                </a:solidFill>
              </a:rPr>
              <a:t/>
            </a:r>
            <a:br>
              <a:rPr lang="bg-BG" sz="2800" b="1" i="1" dirty="0" smtClean="0">
                <a:solidFill>
                  <a:schemeClr val="tx1"/>
                </a:solidFill>
              </a:rPr>
            </a:br>
            <a:endParaRPr lang="bg-BG" sz="2800" dirty="0"/>
          </a:p>
        </p:txBody>
      </p:sp>
      <p:pic>
        <p:nvPicPr>
          <p:cNvPr id="6" name="Picture 5" descr="violence-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3505"/>
            <a:ext cx="9144000" cy="41944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Actions</a:t>
            </a:r>
            <a:r>
              <a:rPr lang="en-US" b="1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la </a:t>
            </a:r>
            <a:r>
              <a:rPr lang="en-US" b="1" i="1" dirty="0" err="1" smtClean="0">
                <a:solidFill>
                  <a:srgbClr val="C00000"/>
                </a:solidFill>
              </a:rPr>
              <a:t>lutte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contre</a:t>
            </a:r>
            <a:r>
              <a:rPr lang="en-US" b="1" i="1" dirty="0" smtClean="0">
                <a:solidFill>
                  <a:srgbClr val="C00000"/>
                </a:solidFill>
              </a:rPr>
              <a:t> la violence</a:t>
            </a:r>
            <a:r>
              <a:rPr lang="en-US" b="1" dirty="0" smtClean="0"/>
              <a:t>) </a:t>
            </a:r>
            <a:endParaRPr lang="bg-BG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700808"/>
            <a:ext cx="8147248" cy="1617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Le 25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novembre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est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la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journée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400" i="1" noProof="0" dirty="0" smtClean="0"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sz="4400" i="1" dirty="0" smtClean="0">
                <a:latin typeface="AngsanaUPC" pitchFamily="18" charset="-34"/>
                <a:cs typeface="AngsanaUPC" pitchFamily="18" charset="-34"/>
              </a:rPr>
              <a:t>la </a:t>
            </a:r>
            <a:r>
              <a:rPr lang="en-US" sz="4400" i="1" dirty="0" err="1" smtClean="0">
                <a:latin typeface="AngsanaUPC" pitchFamily="18" charset="-34"/>
                <a:cs typeface="AngsanaUPC" pitchFamily="18" charset="-34"/>
              </a:rPr>
              <a:t>lutte</a:t>
            </a:r>
            <a:r>
              <a:rPr lang="en-US" sz="44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contre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la violence. On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doit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400" i="1" dirty="0" err="1" smtClean="0">
                <a:latin typeface="AngsanaUPC" pitchFamily="18" charset="-34"/>
                <a:cs typeface="AngsanaUPC" pitchFamily="18" charset="-34"/>
              </a:rPr>
              <a:t>être</a:t>
            </a:r>
            <a:r>
              <a:rPr lang="en-US" sz="44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400" i="1" dirty="0" err="1" smtClean="0">
                <a:latin typeface="AngsanaUPC" pitchFamily="18" charset="-34"/>
                <a:cs typeface="AngsanaUPC" pitchFamily="18" charset="-34"/>
              </a:rPr>
              <a:t>solidaire</a:t>
            </a:r>
            <a:r>
              <a:rPr lang="en-US" sz="4400" i="1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kumimoji="0" lang="bg-BG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bg-BG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bg-BG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_agress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6996">
            <a:off x="5271778" y="2138146"/>
            <a:ext cx="4191000" cy="4622800"/>
          </a:xfrm>
          <a:prstGeom prst="rect">
            <a:avLst/>
          </a:prstGeom>
        </p:spPr>
      </p:pic>
      <p:pic>
        <p:nvPicPr>
          <p:cNvPr id="6" name="Picture 5" descr="logo_agress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17748">
            <a:off x="-67017" y="52619"/>
            <a:ext cx="1643710" cy="1813062"/>
          </a:xfrm>
          <a:prstGeom prst="rect">
            <a:avLst/>
          </a:prstGeom>
        </p:spPr>
      </p:pic>
      <p:pic>
        <p:nvPicPr>
          <p:cNvPr id="7" name="Picture 6" descr="logo_agress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1717">
            <a:off x="290395" y="2808899"/>
            <a:ext cx="2669226" cy="2944237"/>
          </a:xfrm>
          <a:prstGeom prst="rect">
            <a:avLst/>
          </a:prstGeom>
        </p:spPr>
      </p:pic>
      <p:pic>
        <p:nvPicPr>
          <p:cNvPr id="8" name="Picture 7" descr="logo_agress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70636" flipH="1">
            <a:off x="2855919" y="3787730"/>
            <a:ext cx="3147249" cy="3415043"/>
          </a:xfrm>
          <a:prstGeom prst="rect">
            <a:avLst/>
          </a:prstGeom>
        </p:spPr>
      </p:pic>
      <p:pic>
        <p:nvPicPr>
          <p:cNvPr id="9" name="Picture 8" descr="logo_agress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5729" flipH="1">
            <a:off x="7717141" y="195934"/>
            <a:ext cx="1203775" cy="13062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35488" y="3861048"/>
            <a:ext cx="4608512" cy="17281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899592" y="1988840"/>
            <a:ext cx="4608512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Actions</a:t>
            </a:r>
            <a:r>
              <a:rPr lang="en-US" b="1" i="1" dirty="0" smtClean="0"/>
              <a:t>:</a:t>
            </a:r>
            <a:br>
              <a:rPr lang="en-US" b="1" i="1" dirty="0" smtClean="0"/>
            </a:br>
            <a:r>
              <a:rPr lang="fr-FR" b="1" dirty="0"/>
              <a:t> </a:t>
            </a:r>
            <a:r>
              <a:rPr lang="fr-FR" b="1" dirty="0" smtClean="0"/>
              <a:t>(</a:t>
            </a:r>
            <a:r>
              <a:rPr lang="fr-FR" b="1" i="1" dirty="0" smtClean="0">
                <a:solidFill>
                  <a:srgbClr val="C5312D"/>
                </a:solidFill>
              </a:rPr>
              <a:t>la </a:t>
            </a:r>
            <a:r>
              <a:rPr lang="fr-FR" b="1" i="1" dirty="0">
                <a:solidFill>
                  <a:srgbClr val="C5312D"/>
                </a:solidFill>
              </a:rPr>
              <a:t>lutte contre le</a:t>
            </a:r>
            <a:r>
              <a:rPr lang="fr-FR" i="1" dirty="0">
                <a:solidFill>
                  <a:srgbClr val="C5312D"/>
                </a:solidFill>
              </a:rPr>
              <a:t> </a:t>
            </a:r>
            <a:r>
              <a:rPr lang="fr-FR" b="1" i="1" dirty="0" smtClean="0">
                <a:solidFill>
                  <a:srgbClr val="C5312D"/>
                </a:solidFill>
              </a:rPr>
              <a:t>sida</a:t>
            </a:r>
            <a:r>
              <a:rPr lang="fr-FR" b="1" dirty="0" smtClean="0"/>
              <a:t>)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4978896" cy="1900807"/>
          </a:xfrm>
        </p:spPr>
        <p:txBody>
          <a:bodyPr>
            <a:normAutofit/>
          </a:bodyPr>
          <a:lstStyle/>
          <a:p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Cette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action a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l’objectif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sensibiliser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la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plupart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au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problème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 du </a:t>
            </a:r>
            <a:r>
              <a:rPr lang="en-US" sz="3600" i="1" dirty="0" err="1" smtClean="0">
                <a:latin typeface="AngsanaUPC" pitchFamily="18" charset="-34"/>
                <a:cs typeface="AngsanaUPC" pitchFamily="18" charset="-34"/>
              </a:rPr>
              <a:t>sida</a:t>
            </a:r>
            <a:r>
              <a:rPr lang="en-US" sz="3600" i="1" dirty="0" smtClean="0">
                <a:latin typeface="AngsanaUPC" pitchFamily="18" charset="-34"/>
                <a:cs typeface="AngsanaUPC" pitchFamily="18" charset="-34"/>
              </a:rPr>
              <a:t>. </a:t>
            </a:r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1472" y="3933056"/>
            <a:ext cx="475252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smtClean="0">
                <a:solidFill>
                  <a:srgbClr val="680000"/>
                </a:solidFill>
                <a:latin typeface="AngsanaUPC" pitchFamily="18" charset="-34"/>
                <a:cs typeface="AngsanaUPC" pitchFamily="18" charset="-34"/>
              </a:rPr>
              <a:t>  	C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omme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un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signe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de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l’empathie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on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porte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un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ruban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rouge.  </a:t>
            </a:r>
            <a:endParaRPr kumimoji="0" lang="bg-BG" sz="3600" b="0" i="1" u="none" strike="noStrike" kern="1200" cap="none" spc="0" normalizeH="0" baseline="0" noProof="0" dirty="0" smtClean="0">
              <a:ln>
                <a:noFill/>
              </a:ln>
              <a:solidFill>
                <a:srgbClr val="680000"/>
              </a:solidFill>
              <a:effectLst/>
              <a:uLnTx/>
              <a:uFillTx/>
              <a:cs typeface="AngsanaUPC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i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1728192" cy="1902547"/>
          </a:xfrm>
          <a:prstGeom prst="rect">
            <a:avLst/>
          </a:prstGeom>
        </p:spPr>
      </p:pic>
      <p:pic>
        <p:nvPicPr>
          <p:cNvPr id="10" name="Picture 9" descr="SIDA_53765a1061ea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8FE"/>
              </a:clrFrom>
              <a:clrTo>
                <a:srgbClr val="FDF8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29025"/>
            <a:ext cx="4524375" cy="3228975"/>
          </a:xfrm>
          <a:prstGeom prst="rect">
            <a:avLst/>
          </a:prstGeom>
        </p:spPr>
      </p:pic>
      <p:pic>
        <p:nvPicPr>
          <p:cNvPr id="11" name="Picture 10" descr="journée-mondiale-de-la-lutte-contre-le-sida-Afri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707904" cy="1853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45586_394300224016501_2745861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77072"/>
            <a:ext cx="4308351" cy="264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555776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Concerts 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bienfaisance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: </a:t>
            </a:r>
            <a:endParaRPr lang="bg-BG" i="1" dirty="0">
              <a:solidFill>
                <a:schemeClr val="bg1">
                  <a:lumMod val="95000"/>
                </a:schemeClr>
              </a:solidFill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60648"/>
            <a:ext cx="5322535" cy="261848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Le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parlement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d’élèves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aide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à l’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organisation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tous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les concerts 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l’école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et pas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seulement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aux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concerts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dev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bienfaisance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,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mais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aussi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aux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concerts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annuels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de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l’école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.</a:t>
            </a:r>
          </a:p>
          <a:p>
            <a:endParaRPr lang="bg-BG" dirty="0"/>
          </a:p>
        </p:txBody>
      </p:sp>
      <p:pic>
        <p:nvPicPr>
          <p:cNvPr id="4" name="Picture 3" descr="12391866_876383029141549_470399428610494000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0470">
            <a:off x="-360904" y="2384528"/>
            <a:ext cx="3356992" cy="3356992"/>
          </a:xfrm>
          <a:prstGeom prst="rect">
            <a:avLst/>
          </a:prstGeom>
        </p:spPr>
      </p:pic>
      <p:pic>
        <p:nvPicPr>
          <p:cNvPr id="5" name="Picture 4" descr="s_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4840">
            <a:off x="5268287" y="2947244"/>
            <a:ext cx="4149964" cy="2764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483</Words>
  <Application>Microsoft Office PowerPoint</Application>
  <PresentationFormat>Презентация на цял екран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Theme</vt:lpstr>
      <vt:lpstr>L’                            scolaire </vt:lpstr>
      <vt:lpstr>CELA QUE VOUS DEVEZ CONNAîTRE</vt:lpstr>
      <vt:lpstr>Le conseil d’élèves (ou le parlament d’élèves) </vt:lpstr>
      <vt:lpstr>Les postes au conseil d’élèves </vt:lpstr>
      <vt:lpstr>Les activités du conseil d’élèves </vt:lpstr>
      <vt:lpstr>Actions: (la lutte contre la violence) </vt:lpstr>
      <vt:lpstr>Actions: (la lutte contre la violence) </vt:lpstr>
      <vt:lpstr>Actions:  (la lutte contre le sida)  </vt:lpstr>
      <vt:lpstr>Concerts de bienfaisance : </vt:lpstr>
      <vt:lpstr>Foire de Pâques</vt:lpstr>
      <vt:lpstr>Foire de Nöel</vt:lpstr>
      <vt:lpstr>Le travail bénévole </vt:lpstr>
      <vt:lpstr>Le travail bénévole</vt:lpstr>
      <vt:lpstr>Презентация на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L’autogestion scolaire</dc:title>
  <dc:creator>User</dc:creator>
  <cp:lastModifiedBy>user</cp:lastModifiedBy>
  <cp:revision>67</cp:revision>
  <dcterms:created xsi:type="dcterms:W3CDTF">2016-10-05T15:53:41Z</dcterms:created>
  <dcterms:modified xsi:type="dcterms:W3CDTF">2016-10-16T19:56:09Z</dcterms:modified>
</cp:coreProperties>
</file>