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4" r:id="rId12"/>
    <p:sldId id="266" r:id="rId13"/>
    <p:sldId id="267" r:id="rId14"/>
    <p:sldId id="268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1" autoAdjust="0"/>
    <p:restoredTop sz="94660"/>
  </p:normalViewPr>
  <p:slideViewPr>
    <p:cSldViewPr>
      <p:cViewPr>
        <p:scale>
          <a:sx n="76" d="100"/>
          <a:sy n="76" d="100"/>
        </p:scale>
        <p:origin x="-126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81C49-A6BC-49B3-A6A8-8B0E82E1DC12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DACC1-65F6-4024-AE8D-3877EE300E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621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DACC1-65F6-4024-AE8D-3877EE300EE9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778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DACC1-65F6-4024-AE8D-3877EE300EE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297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225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281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545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738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157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864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190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968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208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088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29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2F47-95B1-4EB7-9C2C-AE6D50B6F3E6}" type="datetimeFigureOut">
              <a:rPr lang="bg-BG" smtClean="0"/>
              <a:t>2.4.2016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CD41-0925-4A1F-93DB-BF2D9A252B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62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otabene-bg.org/read.php?id=46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bg/search?q=%D1%80%D0%B5%D0%BB%D0%B8%D0%B3%D0%B8%D0%B8%D1%82%D0%B5+%D0%B2+%D0%B5%D0%B2%D1%80%D0%BE%D0%BF%D0%B5%D0%B9%D1%81%D0%BA%D0%B8%D1%8F+%D1%81%D1%8A%D1%8E%D0%B7&amp;biw=1526&amp;bih=754&amp;espv=2&amp;source=lnms&amp;tbm=isch&amp;sa=X&amp;ved=0ahUKEwjHiZGKoObLAhWMKJoKHSerC1QQ_AUIBigB&amp;dpr=1.25" TargetMode="External"/><Relationship Id="rId5" Type="http://schemas.openxmlformats.org/officeDocument/2006/relationships/hyperlink" Target="http://old.europe.bg/htmls/page.php?category=59" TargetMode="External"/><Relationship Id="rId4" Type="http://schemas.openxmlformats.org/officeDocument/2006/relationships/hyperlink" Target="https://europetwo.alle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Религиозните  общности  в съвременна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rgbClr val="FFFF00"/>
                </a:solidFill>
              </a:rPr>
              <a:t>Европа</a:t>
            </a:r>
            <a:endParaRPr lang="bg-BG" dirty="0">
              <a:solidFill>
                <a:srgbClr val="FFFF00"/>
              </a:solidFill>
            </a:endParaRPr>
          </a:p>
        </p:txBody>
      </p:sp>
      <p:pic>
        <p:nvPicPr>
          <p:cNvPr id="3" name="Richard Clayderman - Love song in win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Религията на Анка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Християнството е авраамическа религия, основана на едно божество</a:t>
            </a:r>
            <a:endParaRPr lang="de-DE" b="1" dirty="0" smtClean="0"/>
          </a:p>
          <a:p>
            <a:r>
              <a:rPr lang="ru-RU" b="1" dirty="0" smtClean="0"/>
              <a:t>счита за част от канона и еврейската Библия, известна като Стария завет</a:t>
            </a:r>
            <a:endParaRPr lang="de-DE" b="1" dirty="0" smtClean="0"/>
          </a:p>
          <a:p>
            <a:r>
              <a:rPr lang="bg-BG" b="1" dirty="0" smtClean="0"/>
              <a:t>Църквата е свещеното място, където християните отправят своите молитви към Господ </a:t>
            </a:r>
            <a:endParaRPr lang="de-DE" b="1" dirty="0" smtClean="0"/>
          </a:p>
          <a:p>
            <a:pPr marL="0" indent="0">
              <a:buNone/>
            </a:pPr>
            <a:endParaRPr lang="ru-RU" dirty="0" smtClean="0"/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8" y="188640"/>
            <a:ext cx="1230137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10816"/>
            <a:ext cx="1171293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97152"/>
            <a:ext cx="1368152" cy="1921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1231"/>
            <a:ext cx="2012424" cy="20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А това е Айше – 30-годишна мюсюлманка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335" y="1844824"/>
            <a:ext cx="3898776" cy="3312368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Айше живее в европейска държава и вярва в Аллах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826857" cy="3456384"/>
          </a:xfrm>
          <a:prstGeom prst="rect">
            <a:avLst/>
          </a:prstGeom>
        </p:spPr>
      </p:pic>
      <p:sp>
        <p:nvSpPr>
          <p:cNvPr id="6" name="AutoShape 2" descr="https://go2.life/uploads/posts/2011-11/1320680761_mecc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495303" cy="23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5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ru-RU" b="1" dirty="0" smtClean="0"/>
              <a:t>елигията на </a:t>
            </a:r>
            <a:r>
              <a:rPr lang="en-US" b="1" dirty="0" smtClean="0"/>
              <a:t>A</a:t>
            </a:r>
            <a:r>
              <a:rPr lang="bg-BG" b="1" dirty="0" smtClean="0"/>
              <a:t>йше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основава се  в началото на 7-ми век пр.Хр</a:t>
            </a:r>
            <a:endParaRPr lang="bg-BG" b="1" dirty="0" smtClean="0"/>
          </a:p>
          <a:p>
            <a:r>
              <a:rPr lang="bg-BG" b="1" dirty="0" smtClean="0"/>
              <a:t>монотеистична </a:t>
            </a:r>
            <a:r>
              <a:rPr lang="bg-BG" b="1" dirty="0" smtClean="0"/>
              <a:t>религия</a:t>
            </a:r>
            <a:r>
              <a:rPr lang="bg-BG" b="1" dirty="0" smtClean="0"/>
              <a:t>, основана на Корана </a:t>
            </a:r>
          </a:p>
          <a:p>
            <a:r>
              <a:rPr lang="bg-BG" b="1" dirty="0" smtClean="0"/>
              <a:t>Джамията е мястото, където може да се осъществи връзката с Господ </a:t>
            </a:r>
          </a:p>
          <a:p>
            <a:endParaRPr lang="bg-BG" b="1" dirty="0" smtClean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35" y="116631"/>
            <a:ext cx="1667729" cy="1667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10907"/>
            <a:ext cx="2939987" cy="1959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81128"/>
            <a:ext cx="2693928" cy="18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Къде са тогава разликите?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49291"/>
          </a:xfrm>
        </p:spPr>
        <p:txBody>
          <a:bodyPr/>
          <a:lstStyle/>
          <a:p>
            <a:r>
              <a:rPr lang="bg-BG" dirty="0" smtClean="0"/>
              <a:t>Различни са  символите ли? </a:t>
            </a:r>
          </a:p>
          <a:p>
            <a:r>
              <a:rPr lang="bg-BG" dirty="0" smtClean="0"/>
              <a:t>Разликата във фасадата на сградата ли е ? </a:t>
            </a:r>
          </a:p>
          <a:p>
            <a:r>
              <a:rPr lang="bg-BG" dirty="0" smtClean="0"/>
              <a:t>В надписа на книгата, буквите,може би? 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3512337" cy="2681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60" y="3853045"/>
            <a:ext cx="3752340" cy="251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946330" cy="22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Разликите ли? Различни са просто в   очите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О</a:t>
            </a:r>
            <a:r>
              <a:rPr lang="bg-BG" dirty="0" smtClean="0"/>
              <a:t>чите, които гледат, а не виждат, не виждат че: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всички се молим за добро и милостиня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всички търсим спокойствие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всички искаме мир</a:t>
            </a:r>
          </a:p>
          <a:p>
            <a:pPr marL="0" indent="0">
              <a:buNone/>
            </a:pPr>
            <a:endParaRPr lang="bg-BG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0243"/>
            <a:ext cx="3124200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52" y="1412776"/>
            <a:ext cx="2952328" cy="879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10" y="4725382"/>
            <a:ext cx="2551306" cy="1911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16" y="4434611"/>
            <a:ext cx="2975389" cy="22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Всички сме еднакви, защото вярваме в доброто независимо от името, което използваме, независимо от надписа на книгата, която отваряме, независимо от цвета на очите, кожата или божия храм, където намираме утеха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240360" cy="21602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79508" y="486916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88142" y="530120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226811" cy="20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А защо тогава не се променя нашето отношение, защо се страхуваме от различните от нас?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Защо е  напрегнато отношението между мюсюлманите и друговерците? </a:t>
            </a:r>
          </a:p>
          <a:p>
            <a:pPr marL="0" indent="0">
              <a:buNone/>
            </a:pPr>
            <a:r>
              <a:rPr lang="ru-RU" dirty="0" smtClean="0"/>
              <a:t>Защо не вярваме, че нито Коранът, нито каквато и да е била друга свещена книга не изповядва убийство и мъчение.. .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79" y="5139271"/>
            <a:ext cx="2141220" cy="1363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81128"/>
            <a:ext cx="2637555" cy="17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Защо не вярваме, че тероризмътът няма религия. Тя няма държава </a:t>
            </a:r>
          </a:p>
          <a:p>
            <a:r>
              <a:rPr lang="bg-BG" dirty="0" smtClean="0"/>
              <a:t>Защо не разберем, че не различията развалят отношенията между нас, а самите ние – нашите убеждения, предразсъдъци и ненапоследно</a:t>
            </a:r>
            <a:r>
              <a:rPr lang="en-US" dirty="0" smtClean="0"/>
              <a:t> </a:t>
            </a:r>
            <a:r>
              <a:rPr lang="bg-BG" dirty="0" smtClean="0"/>
              <a:t>място-  нашият страх, страха да прекрачим бариерите и </a:t>
            </a:r>
            <a:r>
              <a:rPr lang="bg-BG" smtClean="0"/>
              <a:t>да подадаем </a:t>
            </a:r>
            <a:r>
              <a:rPr lang="bg-BG" dirty="0" smtClean="0"/>
              <a:t>ръка на различните от нас, да направим Европа още по-силна, още по-единна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408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72008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g-BG" dirty="0" smtClean="0"/>
          </a:p>
          <a:p>
            <a:r>
              <a:rPr lang="bg-BG" dirty="0"/>
              <a:t>ИЗТОЧНИЦИ: </a:t>
            </a:r>
            <a:endParaRPr lang="en-US" dirty="0"/>
          </a:p>
          <a:p>
            <a:r>
              <a:rPr lang="bg-BG" u="sng" dirty="0">
                <a:hlinkClick r:id="rId3"/>
              </a:rPr>
              <a:t>http://notabene-bg.org/read.php?id=46</a:t>
            </a:r>
            <a:r>
              <a:rPr lang="bg-BG" dirty="0"/>
              <a:t> </a:t>
            </a:r>
            <a:endParaRPr lang="en-US" dirty="0"/>
          </a:p>
          <a:p>
            <a:r>
              <a:rPr lang="bg-BG" u="sng" dirty="0">
                <a:hlinkClick r:id="rId4"/>
              </a:rPr>
              <a:t>https://europetwo.alle.bg/</a:t>
            </a:r>
            <a:endParaRPr lang="en-US" dirty="0"/>
          </a:p>
          <a:p>
            <a:r>
              <a:rPr lang="bg-BG" u="sng" dirty="0">
                <a:hlinkClick r:id="rId5"/>
              </a:rPr>
              <a:t>http://old.europe.bg/htmls/page.php?category=59</a:t>
            </a:r>
            <a:endParaRPr lang="en-US" dirty="0"/>
          </a:p>
          <a:p>
            <a:r>
              <a:rPr lang="bg-BG" u="sng" dirty="0">
                <a:hlinkClick r:id="rId6"/>
              </a:rPr>
              <a:t>https://www.google.bg/search?q=%D1%80%D0%B5%D0%BB%D0%B8%D0%B3%D0%B8%D0%B8%D1%82%D0%B5+%D0%B2+%D0%B5%D0%B2%D1%80%D0%BE%D0%BF%D0%B5%D0%B9%D1%81%D0%BA%D0%B8%D1%8F+%D1%81%D1%8A%D1%8E%D0%B7&amp;biw=1526&amp;bih=754&amp;espv=2&amp;source=lnms&amp;tbm=isch&amp;sa=X&amp;ved=0ahUKEwjHiZGKoObLAhWMKJoKHSerC1QQ_AUIBigB&amp;dpr=1.25</a:t>
            </a:r>
            <a:r>
              <a:rPr lang="bg-BG" dirty="0"/>
              <a:t> </a:t>
            </a:r>
            <a:endParaRPr lang="en-US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Автор: </a:t>
            </a:r>
            <a:r>
              <a:rPr lang="bg-BG" sz="4800" dirty="0" smtClean="0">
                <a:solidFill>
                  <a:srgbClr val="7030A0"/>
                </a:solidFill>
              </a:rPr>
              <a:t>Берна Раим, </a:t>
            </a:r>
            <a:r>
              <a:rPr lang="bg-BG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Rage Italic" panose="03070502040507070304" pitchFamily="66" charset="0"/>
              </a:rPr>
              <a:t>XI</a:t>
            </a:r>
            <a:r>
              <a:rPr lang="bg-BG" sz="4800" dirty="0" smtClean="0">
                <a:solidFill>
                  <a:srgbClr val="7030A0"/>
                </a:solidFill>
              </a:rPr>
              <a:t>б </a:t>
            </a:r>
          </a:p>
          <a:p>
            <a:pPr marL="0" indent="0" algn="ctr">
              <a:buNone/>
            </a:pPr>
            <a:r>
              <a:rPr lang="bg-BG" b="1" dirty="0" smtClean="0">
                <a:solidFill>
                  <a:srgbClr val="FF99CC"/>
                </a:solidFill>
                <a:cs typeface="Aharoni" panose="02010803020104030203" pitchFamily="2" charset="-79"/>
              </a:rPr>
              <a:t>ЕГ“ Пейо Яворов“ , гр. Силистра</a:t>
            </a:r>
            <a:r>
              <a:rPr lang="bg-BG" dirty="0" smtClean="0"/>
              <a:t> </a:t>
            </a:r>
          </a:p>
          <a:p>
            <a:pPr marL="0" indent="0" algn="ctr">
              <a:buNone/>
            </a:pPr>
            <a:endParaRPr lang="bg-B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bg-B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01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28 </a:t>
            </a:r>
            <a:r>
              <a:rPr lang="bg-BG" dirty="0" smtClean="0"/>
              <a:t>държави</a:t>
            </a:r>
          </a:p>
          <a:p>
            <a:r>
              <a:rPr lang="en-US" dirty="0"/>
              <a:t>4 325 675 </a:t>
            </a:r>
            <a:r>
              <a:rPr lang="en-US" dirty="0" smtClean="0"/>
              <a:t>km²</a:t>
            </a:r>
            <a:endParaRPr lang="bg-BG" dirty="0" smtClean="0"/>
          </a:p>
          <a:p>
            <a:r>
              <a:rPr lang="bg-BG" dirty="0"/>
              <a:t>над 500 млн. </a:t>
            </a:r>
            <a:r>
              <a:rPr lang="bg-BG" dirty="0" smtClean="0"/>
              <a:t>граждани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138247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36037"/>
            <a:ext cx="3907578" cy="26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283152" cy="4525963"/>
          </a:xfrm>
        </p:spPr>
        <p:txBody>
          <a:bodyPr/>
          <a:lstStyle/>
          <a:p>
            <a:pPr algn="ctr"/>
            <a:r>
              <a:rPr lang="bg-BG" dirty="0"/>
              <a:t>е</a:t>
            </a:r>
            <a:r>
              <a:rPr lang="bg-BG" dirty="0" smtClean="0"/>
              <a:t>днакви права</a:t>
            </a:r>
          </a:p>
          <a:p>
            <a:pPr algn="ctr"/>
            <a:r>
              <a:rPr lang="bg-BG" dirty="0"/>
              <a:t>е</a:t>
            </a:r>
            <a:r>
              <a:rPr lang="bg-BG" dirty="0" smtClean="0"/>
              <a:t>днакви свободи </a:t>
            </a:r>
          </a:p>
          <a:p>
            <a:pPr algn="ctr"/>
            <a:r>
              <a:rPr lang="bg-BG" dirty="0"/>
              <a:t>е</a:t>
            </a:r>
            <a:r>
              <a:rPr lang="bg-BG" dirty="0" smtClean="0"/>
              <a:t>днакви цели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879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47" y="5782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Но дали наисина сме еднакви или просто равни? </a:t>
            </a:r>
            <a:endParaRPr lang="de-DE" dirty="0" smtClean="0"/>
          </a:p>
          <a:p>
            <a:pPr marL="0" indent="0">
              <a:buNone/>
            </a:pPr>
            <a:r>
              <a:rPr lang="bg-BG" dirty="0" smtClean="0"/>
              <a:t>Може ли да имаме </a:t>
            </a:r>
            <a:endParaRPr lang="de-DE" dirty="0" smtClean="0"/>
          </a:p>
          <a:p>
            <a:pPr marL="0" indent="0">
              <a:buNone/>
            </a:pPr>
            <a:r>
              <a:rPr lang="bg-BG" dirty="0" smtClean="0"/>
              <a:t>еднакви мечти</a:t>
            </a:r>
            <a:endParaRPr lang="de-DE" dirty="0" smtClean="0"/>
          </a:p>
          <a:p>
            <a:pPr marL="0" indent="0">
              <a:buNone/>
            </a:pPr>
            <a:r>
              <a:rPr lang="bg-BG" dirty="0" smtClean="0"/>
              <a:t>еднакви съдби</a:t>
            </a:r>
            <a:endParaRPr lang="de-DE" dirty="0" smtClean="0"/>
          </a:p>
          <a:p>
            <a:pPr marL="0" indent="0">
              <a:buNone/>
            </a:pPr>
            <a:r>
              <a:rPr lang="bg-BG" dirty="0" smtClean="0"/>
              <a:t>еднакви възможности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77072"/>
            <a:ext cx="3620467" cy="2129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17" y="1790184"/>
            <a:ext cx="2861335" cy="286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21088"/>
            <a:ext cx="3893782" cy="20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силата ни е в многообразието? </a:t>
            </a:r>
          </a:p>
          <a:p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 ли да станем братя и сестри без да имаме родствена връзка, общ майчин език, или една обща религия? </a:t>
            </a:r>
          </a:p>
          <a:p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 ли да подадем ръка на различния, да го опознаем и да разберем, че колкото и  различи да изглеждаме на пръв поглед, толкова сме и еднкви</a:t>
            </a:r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5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mtClean="0"/>
              <a:t>Да погледнем религозните „различия“ на Европа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1981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smtClean="0"/>
              <a:t>P</a:t>
            </a:r>
            <a:r>
              <a:rPr lang="ru-RU" sz="2400" smtClean="0"/>
              <a:t>елигията като форма на обществено съзнание е играла и продължава да играе важна роля върху обществено-икономическото развитие на Европа. Тя е един от основните фактори, въздействащи силно върху културното развитие на народите, етническото им самоопределяне и поведение. 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52" y="3610564"/>
            <a:ext cx="3384376" cy="26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Днес населението на Европа изповядва три основни религии: Християнство, Ислям и Юдеизъм </a:t>
            </a:r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492252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Нека направим сравнение между най-разпространената религия в Европа и „най-агресивната“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7" y="2996952"/>
            <a:ext cx="3570367" cy="28083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456384" cy="3024336"/>
          </a:xfrm>
        </p:spPr>
      </p:pic>
    </p:spTree>
    <p:extLst>
      <p:ext uri="{BB962C8B-B14F-4D97-AF65-F5344CB8AC3E}">
        <p14:creationId xmlns:p14="http://schemas.microsoft.com/office/powerpoint/2010/main" val="15835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Т</a:t>
            </a:r>
            <a:r>
              <a:rPr lang="bg-BG" dirty="0" smtClean="0"/>
              <a:t>ова е Анка – 30-годишна християнка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988840"/>
            <a:ext cx="4618856" cy="413732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Анка живее в европейска държава и вярва в Христос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1242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29000"/>
            <a:ext cx="1834427" cy="2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519</Words>
  <Application>Microsoft Office PowerPoint</Application>
  <PresentationFormat>On-screen Show (4:3)</PresentationFormat>
  <Paragraphs>60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Религиозните  общности  в съвременна   Европа</vt:lpstr>
      <vt:lpstr>PowerPoint Presentation</vt:lpstr>
      <vt:lpstr>PowerPoint Presentation</vt:lpstr>
      <vt:lpstr>PowerPoint Presentation</vt:lpstr>
      <vt:lpstr>PowerPoint Presentation</vt:lpstr>
      <vt:lpstr>Да погледнем религозните „различия“ на Европа</vt:lpstr>
      <vt:lpstr>PowerPoint Presentation</vt:lpstr>
      <vt:lpstr>Нека направим сравнение между най-разпространената религия в Европа и „най-агресивната“</vt:lpstr>
      <vt:lpstr>Това е Анка – 30-годишна християнка </vt:lpstr>
      <vt:lpstr>Религията на Анка </vt:lpstr>
      <vt:lpstr>А това е Айше – 30-годишна мюсюлманка </vt:lpstr>
      <vt:lpstr>Pелигията на Aйше</vt:lpstr>
      <vt:lpstr>Къде са тогава разликите? </vt:lpstr>
      <vt:lpstr>Разликите ли? Различни са просто в   очите</vt:lpstr>
      <vt:lpstr>PowerPoint Presentation</vt:lpstr>
      <vt:lpstr>А защо тогава не се променя нашето отношение, защо се страхуваме от различните от нас?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Религиозните  общности  в съвременна   Европа</dc:title>
  <dc:creator>User</dc:creator>
  <cp:lastModifiedBy>dell</cp:lastModifiedBy>
  <cp:revision>42</cp:revision>
  <dcterms:created xsi:type="dcterms:W3CDTF">2016-02-27T09:23:10Z</dcterms:created>
  <dcterms:modified xsi:type="dcterms:W3CDTF">2016-04-02T09:56:00Z</dcterms:modified>
</cp:coreProperties>
</file>