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3" r:id="rId8"/>
    <p:sldId id="264" r:id="rId9"/>
    <p:sldId id="261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718" autoAdjust="0"/>
  </p:normalViewPr>
  <p:slideViewPr>
    <p:cSldViewPr>
      <p:cViewPr>
        <p:scale>
          <a:sx n="81" d="100"/>
          <a:sy n="81" d="100"/>
        </p:scale>
        <p:origin x="-83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Щракнете, за да редактирате стила на подзаглавията в образеца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C7B64-9860-43CB-BE7E-7D78D3392A66}" type="datetimeFigureOut">
              <a:rPr lang="bg-BG" smtClean="0"/>
              <a:t>22.10.2016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63EB4-4BEE-4079-88F0-770064D98B11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C7B64-9860-43CB-BE7E-7D78D3392A66}" type="datetimeFigureOut">
              <a:rPr lang="bg-BG" smtClean="0"/>
              <a:t>22.10.2016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63EB4-4BEE-4079-88F0-770064D98B11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C7B64-9860-43CB-BE7E-7D78D3392A66}" type="datetimeFigureOut">
              <a:rPr lang="bg-BG" smtClean="0"/>
              <a:t>22.10.2016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63EB4-4BEE-4079-88F0-770064D98B11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C7B64-9860-43CB-BE7E-7D78D3392A66}" type="datetimeFigureOut">
              <a:rPr lang="bg-BG" smtClean="0"/>
              <a:t>22.10.2016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63EB4-4BEE-4079-88F0-770064D98B11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C7B64-9860-43CB-BE7E-7D78D3392A66}" type="datetimeFigureOut">
              <a:rPr lang="bg-BG" smtClean="0"/>
              <a:t>22.10.2016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63EB4-4BEE-4079-88F0-770064D98B11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C7B64-9860-43CB-BE7E-7D78D3392A66}" type="datetimeFigureOut">
              <a:rPr lang="bg-BG" smtClean="0"/>
              <a:t>22.10.2016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63EB4-4BEE-4079-88F0-770064D98B11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C7B64-9860-43CB-BE7E-7D78D3392A66}" type="datetimeFigureOut">
              <a:rPr lang="bg-BG" smtClean="0"/>
              <a:t>22.10.2016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63EB4-4BEE-4079-88F0-770064D98B11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C7B64-9860-43CB-BE7E-7D78D3392A66}" type="datetimeFigureOut">
              <a:rPr lang="bg-BG" smtClean="0"/>
              <a:t>22.10.2016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63EB4-4BEE-4079-88F0-770064D98B11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C7B64-9860-43CB-BE7E-7D78D3392A66}" type="datetimeFigureOut">
              <a:rPr lang="bg-BG" smtClean="0"/>
              <a:t>22.10.2016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63EB4-4BEE-4079-88F0-770064D98B11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C7B64-9860-43CB-BE7E-7D78D3392A66}" type="datetimeFigureOut">
              <a:rPr lang="bg-BG" smtClean="0"/>
              <a:t>22.10.2016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63EB4-4BEE-4079-88F0-770064D98B11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C7B64-9860-43CB-BE7E-7D78D3392A66}" type="datetimeFigureOut">
              <a:rPr lang="bg-BG" smtClean="0"/>
              <a:t>22.10.2016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63EB4-4BEE-4079-88F0-770064D98B11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C7B64-9860-43CB-BE7E-7D78D3392A66}" type="datetimeFigureOut">
              <a:rPr lang="bg-BG" smtClean="0"/>
              <a:t>22.10.2016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63EB4-4BEE-4079-88F0-770064D98B11}" type="slidenum">
              <a:rPr lang="bg-BG" smtClean="0"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p-sante.net/substances-procedes-interdits.cfm/3/substances-procedes-interdits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://www.filsantejeunes.com/le-dopage-et-ses-risques-6601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Резултат с изображение за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10223" cy="6858000"/>
          </a:xfrm>
          <a:prstGeom prst="rect">
            <a:avLst/>
          </a:prstGeom>
          <a:noFill/>
        </p:spPr>
      </p:pic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772400" cy="1470025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latin typeface="Blackadder ITC" pitchFamily="82" charset="0"/>
              </a:rPr>
              <a:t>Le </a:t>
            </a:r>
            <a:r>
              <a:rPr lang="en-US" sz="9600" b="1" dirty="0" err="1" smtClean="0">
                <a:latin typeface="Blackadder ITC" pitchFamily="82" charset="0"/>
              </a:rPr>
              <a:t>dopage</a:t>
            </a:r>
            <a:r>
              <a:rPr lang="en-US" sz="9600" b="1" dirty="0" smtClean="0">
                <a:latin typeface="Blackadder ITC" pitchFamily="82" charset="0"/>
              </a:rPr>
              <a:t> </a:t>
            </a:r>
            <a:r>
              <a:rPr lang="en-US" sz="9600" b="1" dirty="0" err="1" smtClean="0">
                <a:latin typeface="Blackadder ITC" pitchFamily="82" charset="0"/>
              </a:rPr>
              <a:t>sportif</a:t>
            </a:r>
            <a:endParaRPr lang="bg-BG" sz="9600" b="1" dirty="0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6148" name="Picture 4" descr="Резултат с изображение за le dopage sport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5D666F"/>
              </a:clrFrom>
              <a:clrTo>
                <a:srgbClr val="5D666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2402297"/>
            <a:ext cx="9144000" cy="44557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0" name="Picture 6" descr="Баннер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037708"/>
            <a:ext cx="3142522" cy="8202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Резултат с изображение за background"/>
          <p:cNvPicPr>
            <a:picLocks noChangeAspect="1" noChangeArrowheads="1"/>
          </p:cNvPicPr>
          <p:nvPr/>
        </p:nvPicPr>
        <p:blipFill>
          <a:blip r:embed="rId2" cstate="print">
            <a:lum bright="10000" contrast="-20000"/>
          </a:blip>
          <a:srcRect/>
          <a:stretch>
            <a:fillRect/>
          </a:stretch>
        </p:blipFill>
        <p:spPr bwMode="auto">
          <a:xfrm>
            <a:off x="-1" y="0"/>
            <a:ext cx="9110223" cy="6858000"/>
          </a:xfrm>
          <a:prstGeom prst="rect">
            <a:avLst/>
          </a:prstGeom>
          <a:noFill/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latin typeface="Blackadder ITC" pitchFamily="82" charset="0"/>
              </a:rPr>
              <a:t>Des </a:t>
            </a:r>
            <a:r>
              <a:rPr lang="en-US" sz="6600" dirty="0" err="1" smtClean="0">
                <a:latin typeface="Blackadder ITC" pitchFamily="82" charset="0"/>
              </a:rPr>
              <a:t>scandales</a:t>
            </a:r>
            <a:r>
              <a:rPr lang="en-US" sz="6600" dirty="0" smtClean="0">
                <a:latin typeface="Blackadder ITC" pitchFamily="82" charset="0"/>
              </a:rPr>
              <a:t> de </a:t>
            </a:r>
            <a:r>
              <a:rPr lang="en-US" sz="6600" dirty="0" err="1" smtClean="0">
                <a:latin typeface="Blackadder ITC" pitchFamily="82" charset="0"/>
              </a:rPr>
              <a:t>dopage</a:t>
            </a:r>
            <a:endParaRPr lang="bg-BG" sz="6600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79512" y="1600200"/>
            <a:ext cx="8712968" cy="283691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dirty="0" smtClean="0"/>
              <a:t>	</a:t>
            </a:r>
            <a:r>
              <a:rPr lang="en-US" dirty="0" smtClean="0">
                <a:latin typeface="Pristina" pitchFamily="66" charset="0"/>
              </a:rPr>
              <a:t>Le </a:t>
            </a:r>
            <a:r>
              <a:rPr lang="en-US" dirty="0" err="1" smtClean="0">
                <a:latin typeface="Pristina" pitchFamily="66" charset="0"/>
              </a:rPr>
              <a:t>dopage</a:t>
            </a:r>
            <a:r>
              <a:rPr lang="en-US" dirty="0" smtClean="0">
                <a:latin typeface="Pristina" pitchFamily="66" charset="0"/>
              </a:rPr>
              <a:t> </a:t>
            </a:r>
            <a:r>
              <a:rPr lang="en-US" dirty="0" err="1" smtClean="0">
                <a:latin typeface="Pristina" pitchFamily="66" charset="0"/>
              </a:rPr>
              <a:t>est</a:t>
            </a:r>
            <a:r>
              <a:rPr lang="en-US" dirty="0" smtClean="0">
                <a:latin typeface="Pristina" pitchFamily="66" charset="0"/>
              </a:rPr>
              <a:t> au </a:t>
            </a:r>
            <a:r>
              <a:rPr lang="en-US" dirty="0" err="1" smtClean="0">
                <a:latin typeface="Pristina" pitchFamily="66" charset="0"/>
              </a:rPr>
              <a:t>coeur</a:t>
            </a:r>
            <a:r>
              <a:rPr lang="en-US" dirty="0" smtClean="0">
                <a:latin typeface="Pristina" pitchFamily="66" charset="0"/>
              </a:rPr>
              <a:t> de plus en plus </a:t>
            </a:r>
            <a:r>
              <a:rPr lang="en-US" dirty="0" smtClean="0">
                <a:latin typeface="Pristina" pitchFamily="66" charset="0"/>
              </a:rPr>
              <a:t>de </a:t>
            </a:r>
            <a:r>
              <a:rPr lang="en-US" dirty="0" err="1" smtClean="0">
                <a:latin typeface="Pristina" pitchFamily="66" charset="0"/>
              </a:rPr>
              <a:t>scandales</a:t>
            </a:r>
            <a:r>
              <a:rPr lang="en-US" dirty="0" smtClean="0">
                <a:latin typeface="Pristina" pitchFamily="66" charset="0"/>
              </a:rPr>
              <a:t>. Le </a:t>
            </a:r>
            <a:r>
              <a:rPr lang="en-US" dirty="0" err="1" smtClean="0">
                <a:latin typeface="Pristina" pitchFamily="66" charset="0"/>
              </a:rPr>
              <a:t>scandale</a:t>
            </a:r>
            <a:r>
              <a:rPr lang="en-US" dirty="0" smtClean="0">
                <a:latin typeface="Pristina" pitchFamily="66" charset="0"/>
              </a:rPr>
              <a:t> </a:t>
            </a:r>
            <a:r>
              <a:rPr lang="en-US" dirty="0" smtClean="0">
                <a:latin typeface="Pristina" pitchFamily="66" charset="0"/>
              </a:rPr>
              <a:t>dernier </a:t>
            </a:r>
            <a:r>
              <a:rPr lang="en-US" dirty="0" err="1" smtClean="0">
                <a:latin typeface="Pristina" pitchFamily="66" charset="0"/>
              </a:rPr>
              <a:t>était</a:t>
            </a:r>
            <a:r>
              <a:rPr lang="en-US" dirty="0" smtClean="0">
                <a:latin typeface="Pristina" pitchFamily="66" charset="0"/>
              </a:rPr>
              <a:t> avec </a:t>
            </a:r>
            <a:r>
              <a:rPr lang="en-US" dirty="0" smtClean="0">
                <a:latin typeface="Pristina" pitchFamily="66" charset="0"/>
              </a:rPr>
              <a:t>les </a:t>
            </a:r>
            <a:r>
              <a:rPr lang="en-US" dirty="0" err="1" smtClean="0">
                <a:latin typeface="Pristina" pitchFamily="66" charset="0"/>
              </a:rPr>
              <a:t>athlètes</a:t>
            </a:r>
            <a:r>
              <a:rPr lang="en-US" dirty="0" smtClean="0">
                <a:latin typeface="Pristina" pitchFamily="66" charset="0"/>
              </a:rPr>
              <a:t> </a:t>
            </a:r>
            <a:r>
              <a:rPr lang="en-US" dirty="0" err="1" smtClean="0">
                <a:latin typeface="Pristina" pitchFamily="66" charset="0"/>
              </a:rPr>
              <a:t>russes</a:t>
            </a:r>
            <a:r>
              <a:rPr lang="en-US" dirty="0" smtClean="0">
                <a:latin typeface="Pristina" pitchFamily="66" charset="0"/>
              </a:rPr>
              <a:t>, qui </a:t>
            </a:r>
            <a:r>
              <a:rPr lang="en-US" dirty="0" err="1" smtClean="0">
                <a:latin typeface="Pristina" pitchFamily="66" charset="0"/>
              </a:rPr>
              <a:t>ont</a:t>
            </a:r>
            <a:r>
              <a:rPr lang="en-US" dirty="0" smtClean="0">
                <a:latin typeface="Pristina" pitchFamily="66" charset="0"/>
              </a:rPr>
              <a:t> </a:t>
            </a:r>
            <a:r>
              <a:rPr lang="en-US" dirty="0" err="1" smtClean="0">
                <a:latin typeface="Pristina" pitchFamily="66" charset="0"/>
              </a:rPr>
              <a:t>été</a:t>
            </a:r>
            <a:r>
              <a:rPr lang="en-US" dirty="0" smtClean="0">
                <a:latin typeface="Pristina" pitchFamily="66" charset="0"/>
              </a:rPr>
              <a:t> </a:t>
            </a:r>
            <a:r>
              <a:rPr lang="en-US" dirty="0" err="1" smtClean="0">
                <a:latin typeface="Pristina" pitchFamily="66" charset="0"/>
              </a:rPr>
              <a:t>exclus</a:t>
            </a:r>
            <a:r>
              <a:rPr lang="en-US" dirty="0" smtClean="0">
                <a:latin typeface="Pristina" pitchFamily="66" charset="0"/>
              </a:rPr>
              <a:t> </a:t>
            </a:r>
            <a:r>
              <a:rPr lang="en-US" dirty="0" smtClean="0">
                <a:latin typeface="Pristina" pitchFamily="66" charset="0"/>
              </a:rPr>
              <a:t>des </a:t>
            </a:r>
            <a:r>
              <a:rPr lang="en-US" dirty="0" err="1" smtClean="0">
                <a:latin typeface="Pristina" pitchFamily="66" charset="0"/>
              </a:rPr>
              <a:t>Jeux</a:t>
            </a:r>
            <a:r>
              <a:rPr lang="en-US" dirty="0" smtClean="0">
                <a:latin typeface="Pristina" pitchFamily="66" charset="0"/>
              </a:rPr>
              <a:t> </a:t>
            </a:r>
            <a:r>
              <a:rPr lang="en-US" dirty="0" err="1" smtClean="0">
                <a:latin typeface="Pristina" pitchFamily="66" charset="0"/>
              </a:rPr>
              <a:t>Olympiques</a:t>
            </a:r>
            <a:r>
              <a:rPr lang="en-US" dirty="0" smtClean="0">
                <a:latin typeface="Pristina" pitchFamily="66" charset="0"/>
              </a:rPr>
              <a:t> de Rio par la </a:t>
            </a:r>
            <a:r>
              <a:rPr lang="en-US" dirty="0" err="1" smtClean="0">
                <a:latin typeface="Pristina" pitchFamily="66" charset="0"/>
              </a:rPr>
              <a:t>Fédération</a:t>
            </a:r>
            <a:r>
              <a:rPr lang="en-US" dirty="0" smtClean="0">
                <a:latin typeface="Pristina" pitchFamily="66" charset="0"/>
              </a:rPr>
              <a:t> </a:t>
            </a:r>
            <a:r>
              <a:rPr lang="en-US" dirty="0" err="1" smtClean="0">
                <a:latin typeface="Pristina" pitchFamily="66" charset="0"/>
              </a:rPr>
              <a:t>Internationale</a:t>
            </a:r>
            <a:r>
              <a:rPr lang="en-US" dirty="0" smtClean="0">
                <a:latin typeface="Pristina" pitchFamily="66" charset="0"/>
              </a:rPr>
              <a:t> </a:t>
            </a:r>
            <a:r>
              <a:rPr lang="en-US" dirty="0" err="1" smtClean="0">
                <a:latin typeface="Pristina" pitchFamily="66" charset="0"/>
              </a:rPr>
              <a:t>d’athlètisme</a:t>
            </a:r>
            <a:r>
              <a:rPr lang="en-US" dirty="0" smtClean="0">
                <a:latin typeface="Pristina" pitchFamily="66" charset="0"/>
              </a:rPr>
              <a:t>. La raison </a:t>
            </a:r>
            <a:r>
              <a:rPr lang="en-US" dirty="0" err="1" smtClean="0">
                <a:latin typeface="Pristina" pitchFamily="66" charset="0"/>
              </a:rPr>
              <a:t>était</a:t>
            </a:r>
            <a:r>
              <a:rPr lang="en-US" dirty="0" smtClean="0">
                <a:latin typeface="Pristina" pitchFamily="66" charset="0"/>
              </a:rPr>
              <a:t> les </a:t>
            </a:r>
            <a:r>
              <a:rPr lang="en-US" dirty="0" err="1" smtClean="0">
                <a:latin typeface="Pristina" pitchFamily="66" charset="0"/>
              </a:rPr>
              <a:t>contrôles</a:t>
            </a:r>
            <a:r>
              <a:rPr lang="en-US" dirty="0" smtClean="0">
                <a:latin typeface="Pristina" pitchFamily="66" charset="0"/>
              </a:rPr>
              <a:t> </a:t>
            </a:r>
            <a:r>
              <a:rPr lang="en-US" dirty="0" err="1" smtClean="0">
                <a:latin typeface="Pristina" pitchFamily="66" charset="0"/>
              </a:rPr>
              <a:t>positifs</a:t>
            </a:r>
            <a:r>
              <a:rPr lang="en-US" dirty="0" smtClean="0">
                <a:latin typeface="Pristina" pitchFamily="66" charset="0"/>
              </a:rPr>
              <a:t>. </a:t>
            </a:r>
            <a:r>
              <a:rPr lang="en-US" dirty="0" err="1" smtClean="0">
                <a:latin typeface="Pristina" pitchFamily="66" charset="0"/>
              </a:rPr>
              <a:t>Naturellement</a:t>
            </a:r>
            <a:r>
              <a:rPr lang="en-US" dirty="0" smtClean="0">
                <a:latin typeface="Pristina" pitchFamily="66" charset="0"/>
              </a:rPr>
              <a:t>, </a:t>
            </a:r>
            <a:r>
              <a:rPr lang="en-US" dirty="0" err="1" smtClean="0">
                <a:latin typeface="Pristina" pitchFamily="66" charset="0"/>
              </a:rPr>
              <a:t>il</a:t>
            </a:r>
            <a:r>
              <a:rPr lang="en-US" dirty="0" smtClean="0">
                <a:latin typeface="Pristina" pitchFamily="66" charset="0"/>
              </a:rPr>
              <a:t> y </a:t>
            </a:r>
            <a:r>
              <a:rPr lang="en-US" dirty="0" err="1" smtClean="0">
                <a:latin typeface="Pristina" pitchFamily="66" charset="0"/>
              </a:rPr>
              <a:t>avait</a:t>
            </a:r>
            <a:r>
              <a:rPr lang="en-US" dirty="0" smtClean="0">
                <a:latin typeface="Pristina" pitchFamily="66" charset="0"/>
              </a:rPr>
              <a:t> des </a:t>
            </a:r>
            <a:r>
              <a:rPr lang="en-US" dirty="0" err="1" smtClean="0">
                <a:latin typeface="Pristina" pitchFamily="66" charset="0"/>
              </a:rPr>
              <a:t>sportifs</a:t>
            </a:r>
            <a:r>
              <a:rPr lang="en-US" dirty="0" smtClean="0">
                <a:latin typeface="Pristina" pitchFamily="66" charset="0"/>
              </a:rPr>
              <a:t>, qui </a:t>
            </a:r>
            <a:r>
              <a:rPr lang="en-US" dirty="0" err="1" smtClean="0">
                <a:latin typeface="Pristina" pitchFamily="66" charset="0"/>
              </a:rPr>
              <a:t>n’étaient</a:t>
            </a:r>
            <a:r>
              <a:rPr lang="en-US" dirty="0" smtClean="0">
                <a:latin typeface="Pristina" pitchFamily="66" charset="0"/>
              </a:rPr>
              <a:t> pas </a:t>
            </a:r>
            <a:r>
              <a:rPr lang="en-US" dirty="0" err="1" smtClean="0">
                <a:latin typeface="Pristina" pitchFamily="66" charset="0"/>
              </a:rPr>
              <a:t>dopés</a:t>
            </a:r>
            <a:r>
              <a:rPr lang="en-US" dirty="0" smtClean="0">
                <a:latin typeface="Pristina" pitchFamily="66" charset="0"/>
              </a:rPr>
              <a:t> </a:t>
            </a:r>
            <a:r>
              <a:rPr lang="en-US" dirty="0" smtClean="0">
                <a:latin typeface="Pristina" pitchFamily="66" charset="0"/>
              </a:rPr>
              <a:t>– per </a:t>
            </a:r>
            <a:r>
              <a:rPr lang="en-US" dirty="0" err="1" smtClean="0">
                <a:latin typeface="Pristina" pitchFamily="66" charset="0"/>
              </a:rPr>
              <a:t>exemple</a:t>
            </a:r>
            <a:r>
              <a:rPr lang="en-US" dirty="0" smtClean="0">
                <a:latin typeface="Pristina" pitchFamily="66" charset="0"/>
              </a:rPr>
              <a:t> </a:t>
            </a:r>
            <a:r>
              <a:rPr lang="en-US" dirty="0" smtClean="0">
                <a:latin typeface="Pristina" pitchFamily="66" charset="0"/>
              </a:rPr>
              <a:t>Yelena </a:t>
            </a:r>
            <a:r>
              <a:rPr lang="en-US" dirty="0" err="1" smtClean="0">
                <a:latin typeface="Pristina" pitchFamily="66" charset="0"/>
              </a:rPr>
              <a:t>Isinbaeva</a:t>
            </a:r>
            <a:r>
              <a:rPr lang="en-US" dirty="0" smtClean="0">
                <a:latin typeface="Pristina" pitchFamily="66" charset="0"/>
              </a:rPr>
              <a:t> . </a:t>
            </a:r>
          </a:p>
        </p:txBody>
      </p:sp>
      <p:pic>
        <p:nvPicPr>
          <p:cNvPr id="16386" name="Picture 2" descr="Резултат с изображение за sport things"/>
          <p:cNvPicPr>
            <a:picLocks noChangeAspect="1" noChangeArrowheads="1"/>
          </p:cNvPicPr>
          <p:nvPr/>
        </p:nvPicPr>
        <p:blipFill>
          <a:blip r:embed="rId3" cstate="print">
            <a:lum bright="20000" contrast="20000"/>
          </a:blip>
          <a:srcRect/>
          <a:stretch>
            <a:fillRect/>
          </a:stretch>
        </p:blipFill>
        <p:spPr bwMode="auto">
          <a:xfrm>
            <a:off x="6797076" y="5301208"/>
            <a:ext cx="2346923" cy="1556792"/>
          </a:xfrm>
          <a:prstGeom prst="rect">
            <a:avLst/>
          </a:prstGeom>
          <a:noFill/>
        </p:spPr>
      </p:pic>
      <p:pic>
        <p:nvPicPr>
          <p:cNvPr id="25602" name="Picture 2" descr="Резултат с изображение за les athèletes russ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59859">
            <a:off x="486216" y="4166217"/>
            <a:ext cx="3888432" cy="25485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Резултат с изображение за background"/>
          <p:cNvPicPr>
            <a:picLocks noChangeAspect="1" noChangeArrowheads="1"/>
          </p:cNvPicPr>
          <p:nvPr/>
        </p:nvPicPr>
        <p:blipFill>
          <a:blip r:embed="rId2" cstate="print">
            <a:lum bright="10000" contrast="-20000"/>
          </a:blip>
          <a:srcRect/>
          <a:stretch>
            <a:fillRect/>
          </a:stretch>
        </p:blipFill>
        <p:spPr bwMode="auto">
          <a:xfrm>
            <a:off x="-1" y="0"/>
            <a:ext cx="9110223" cy="6858000"/>
          </a:xfrm>
          <a:prstGeom prst="rect">
            <a:avLst/>
          </a:prstGeom>
          <a:noFill/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latin typeface="Blackadder ITC" pitchFamily="82" charset="0"/>
              </a:rPr>
              <a:t>Des </a:t>
            </a:r>
            <a:r>
              <a:rPr lang="en-US" sz="6600" dirty="0" err="1" smtClean="0">
                <a:latin typeface="Blackadder ITC" pitchFamily="82" charset="0"/>
              </a:rPr>
              <a:t>scandales</a:t>
            </a:r>
            <a:r>
              <a:rPr lang="en-US" sz="6600" dirty="0" smtClean="0">
                <a:latin typeface="Blackadder ITC" pitchFamily="82" charset="0"/>
              </a:rPr>
              <a:t> de </a:t>
            </a:r>
            <a:r>
              <a:rPr lang="en-US" sz="6600" dirty="0" err="1" smtClean="0">
                <a:latin typeface="Blackadder ITC" pitchFamily="82" charset="0"/>
              </a:rPr>
              <a:t>dopage</a:t>
            </a:r>
            <a:endParaRPr lang="bg-BG" sz="6600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1600200"/>
            <a:ext cx="3898776" cy="49971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dirty="0" smtClean="0"/>
              <a:t>	</a:t>
            </a:r>
            <a:r>
              <a:rPr lang="en-US" sz="4000" dirty="0" err="1" smtClean="0">
                <a:latin typeface="Pristina" pitchFamily="66" charset="0"/>
              </a:rPr>
              <a:t>Cette</a:t>
            </a:r>
            <a:r>
              <a:rPr lang="en-US" sz="4000" dirty="0" smtClean="0">
                <a:latin typeface="Pristina" pitchFamily="66" charset="0"/>
              </a:rPr>
              <a:t> </a:t>
            </a:r>
            <a:r>
              <a:rPr lang="en-US" sz="4000" dirty="0" err="1" smtClean="0">
                <a:latin typeface="Pristina" pitchFamily="66" charset="0"/>
              </a:rPr>
              <a:t>année</a:t>
            </a:r>
            <a:r>
              <a:rPr lang="en-US" sz="4000" dirty="0" smtClean="0">
                <a:latin typeface="Pristina" pitchFamily="66" charset="0"/>
              </a:rPr>
              <a:t>, </a:t>
            </a:r>
            <a:r>
              <a:rPr lang="fr-FR" sz="4000" dirty="0" smtClean="0">
                <a:latin typeface="Pristina" pitchFamily="66" charset="0"/>
              </a:rPr>
              <a:t>lors </a:t>
            </a:r>
            <a:r>
              <a:rPr lang="fr-FR" sz="4000" dirty="0">
                <a:latin typeface="Pristina" pitchFamily="66" charset="0"/>
              </a:rPr>
              <a:t>d’un test antidopage sur Maria Sharapova, la star russe du tennis mondial, des traces de meldonium ont été retrouvées dans son sang.</a:t>
            </a:r>
            <a:endParaRPr lang="bg-BG" sz="4000" dirty="0"/>
          </a:p>
        </p:txBody>
      </p:sp>
      <p:pic>
        <p:nvPicPr>
          <p:cNvPr id="16386" name="Picture 2" descr="Резултат с изображение за sport things"/>
          <p:cNvPicPr>
            <a:picLocks noChangeAspect="1" noChangeArrowheads="1"/>
          </p:cNvPicPr>
          <p:nvPr/>
        </p:nvPicPr>
        <p:blipFill>
          <a:blip r:embed="rId3" cstate="print">
            <a:lum bright="20000" contrast="20000"/>
          </a:blip>
          <a:srcRect/>
          <a:stretch>
            <a:fillRect/>
          </a:stretch>
        </p:blipFill>
        <p:spPr bwMode="auto">
          <a:xfrm>
            <a:off x="6797076" y="5301208"/>
            <a:ext cx="2346923" cy="1556792"/>
          </a:xfrm>
          <a:prstGeom prst="rect">
            <a:avLst/>
          </a:prstGeom>
          <a:noFill/>
        </p:spPr>
      </p:pic>
      <p:sp>
        <p:nvSpPr>
          <p:cNvPr id="24578" name="AutoShape 2" descr="Резултат с изображение за maria sharapov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24580" name="AutoShape 4" descr="Резултат с изображение за maria sharapov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pic>
        <p:nvPicPr>
          <p:cNvPr id="24582" name="Picture 6" descr="Резултат с изображение за maria sharapov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1412776"/>
            <a:ext cx="3077763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Резултат с изображение за background"/>
          <p:cNvPicPr>
            <a:picLocks noChangeAspect="1" noChangeArrowheads="1"/>
          </p:cNvPicPr>
          <p:nvPr/>
        </p:nvPicPr>
        <p:blipFill>
          <a:blip r:embed="rId2" cstate="print">
            <a:lum bright="10000" contrast="-20000"/>
          </a:blip>
          <a:srcRect/>
          <a:stretch>
            <a:fillRect/>
          </a:stretch>
        </p:blipFill>
        <p:spPr bwMode="auto">
          <a:xfrm>
            <a:off x="-1" y="0"/>
            <a:ext cx="9110223" cy="6858000"/>
          </a:xfrm>
          <a:prstGeom prst="rect">
            <a:avLst/>
          </a:prstGeom>
          <a:noFill/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err="1" smtClean="0">
                <a:latin typeface="Blackadder ITC" pitchFamily="82" charset="0"/>
              </a:rPr>
              <a:t>Fairplay</a:t>
            </a:r>
            <a:endParaRPr lang="bg-BG" sz="6600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23528" y="3645024"/>
            <a:ext cx="6264696" cy="29523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latin typeface="Pristina" pitchFamily="66" charset="0"/>
              </a:rPr>
              <a:t>De  </a:t>
            </a:r>
            <a:r>
              <a:rPr lang="en-US" dirty="0" err="1" smtClean="0">
                <a:latin typeface="Pristina" pitchFamily="66" charset="0"/>
              </a:rPr>
              <a:t>nos</a:t>
            </a:r>
            <a:r>
              <a:rPr lang="en-US" dirty="0" smtClean="0">
                <a:latin typeface="Pristina" pitchFamily="66" charset="0"/>
              </a:rPr>
              <a:t> </a:t>
            </a:r>
            <a:r>
              <a:rPr lang="en-US" dirty="0" err="1" smtClean="0">
                <a:latin typeface="Pristina" pitchFamily="66" charset="0"/>
              </a:rPr>
              <a:t>jours</a:t>
            </a:r>
            <a:r>
              <a:rPr lang="en-US" dirty="0" smtClean="0">
                <a:latin typeface="Pristina" pitchFamily="66" charset="0"/>
              </a:rPr>
              <a:t>, </a:t>
            </a:r>
            <a:r>
              <a:rPr lang="en-US" dirty="0" smtClean="0">
                <a:latin typeface="Pristina" pitchFamily="66" charset="0"/>
              </a:rPr>
              <a:t>les </a:t>
            </a:r>
            <a:r>
              <a:rPr lang="en-US" dirty="0" err="1" smtClean="0">
                <a:latin typeface="Pristina" pitchFamily="66" charset="0"/>
              </a:rPr>
              <a:t>problmes</a:t>
            </a:r>
            <a:r>
              <a:rPr lang="en-US" dirty="0" smtClean="0">
                <a:latin typeface="Pristina" pitchFamily="66" charset="0"/>
              </a:rPr>
              <a:t> </a:t>
            </a:r>
            <a:r>
              <a:rPr lang="en-US" dirty="0" err="1" smtClean="0">
                <a:latin typeface="Pristina" pitchFamily="66" charset="0"/>
              </a:rPr>
              <a:t>dans</a:t>
            </a:r>
            <a:r>
              <a:rPr lang="en-US" dirty="0" smtClean="0">
                <a:latin typeface="Pristina" pitchFamily="66" charset="0"/>
              </a:rPr>
              <a:t> le sport </a:t>
            </a:r>
            <a:r>
              <a:rPr lang="en-US" dirty="0" err="1" smtClean="0">
                <a:latin typeface="Pristina" pitchFamily="66" charset="0"/>
              </a:rPr>
              <a:t>sont</a:t>
            </a:r>
            <a:r>
              <a:rPr lang="en-US" dirty="0" smtClean="0">
                <a:latin typeface="Pristina" pitchFamily="66" charset="0"/>
              </a:rPr>
              <a:t> </a:t>
            </a:r>
            <a:r>
              <a:rPr lang="en-US" dirty="0" err="1" smtClean="0">
                <a:latin typeface="Pristina" pitchFamily="66" charset="0"/>
              </a:rPr>
              <a:t>vraiment</a:t>
            </a:r>
            <a:r>
              <a:rPr lang="en-US" dirty="0" smtClean="0">
                <a:latin typeface="Pristina" pitchFamily="66" charset="0"/>
              </a:rPr>
              <a:t> </a:t>
            </a:r>
            <a:r>
              <a:rPr lang="en-US" dirty="0" err="1" smtClean="0">
                <a:latin typeface="Pristina" pitchFamily="66" charset="0"/>
              </a:rPr>
              <a:t>nombreux</a:t>
            </a:r>
            <a:r>
              <a:rPr lang="en-US" dirty="0" smtClean="0">
                <a:latin typeface="Pristina" pitchFamily="66" charset="0"/>
              </a:rPr>
              <a:t>. </a:t>
            </a:r>
            <a:r>
              <a:rPr lang="en-US" dirty="0" smtClean="0">
                <a:latin typeface="Pristina" pitchFamily="66" charset="0"/>
              </a:rPr>
              <a:t>Tout le monde </a:t>
            </a:r>
            <a:r>
              <a:rPr lang="en-US" dirty="0" err="1" smtClean="0">
                <a:latin typeface="Pristina" pitchFamily="66" charset="0"/>
              </a:rPr>
              <a:t>doit</a:t>
            </a:r>
            <a:r>
              <a:rPr lang="en-US" dirty="0" smtClean="0">
                <a:latin typeface="Pristina" pitchFamily="66" charset="0"/>
              </a:rPr>
              <a:t> </a:t>
            </a:r>
            <a:r>
              <a:rPr lang="en-US" dirty="0" err="1" smtClean="0">
                <a:latin typeface="Pristina" pitchFamily="66" charset="0"/>
              </a:rPr>
              <a:t>travailler</a:t>
            </a:r>
            <a:r>
              <a:rPr lang="en-US" dirty="0" smtClean="0">
                <a:latin typeface="Pristina" pitchFamily="66" charset="0"/>
              </a:rPr>
              <a:t> ensemble pour les </a:t>
            </a:r>
            <a:r>
              <a:rPr lang="en-US" dirty="0" err="1" smtClean="0">
                <a:latin typeface="Pristina" pitchFamily="66" charset="0"/>
              </a:rPr>
              <a:t>résoudre</a:t>
            </a:r>
            <a:r>
              <a:rPr lang="en-US" dirty="0" smtClean="0">
                <a:latin typeface="Pristina" pitchFamily="66" charset="0"/>
              </a:rPr>
              <a:t>. </a:t>
            </a:r>
            <a:r>
              <a:rPr lang="en-US" dirty="0" err="1" smtClean="0">
                <a:latin typeface="Pristina" pitchFamily="66" charset="0"/>
              </a:rPr>
              <a:t>Mais</a:t>
            </a:r>
            <a:r>
              <a:rPr lang="en-US" dirty="0" smtClean="0">
                <a:latin typeface="Pristina" pitchFamily="66" charset="0"/>
              </a:rPr>
              <a:t> le plus important – nous </a:t>
            </a:r>
            <a:r>
              <a:rPr lang="en-US" dirty="0" err="1" smtClean="0">
                <a:latin typeface="Pristina" pitchFamily="66" charset="0"/>
              </a:rPr>
              <a:t>devons</a:t>
            </a:r>
            <a:r>
              <a:rPr lang="en-US" dirty="0" smtClean="0">
                <a:latin typeface="Pristina" pitchFamily="66" charset="0"/>
              </a:rPr>
              <a:t> </a:t>
            </a:r>
            <a:r>
              <a:rPr lang="en-US" dirty="0" err="1" smtClean="0">
                <a:latin typeface="Pristina" pitchFamily="66" charset="0"/>
              </a:rPr>
              <a:t>éduquer</a:t>
            </a:r>
            <a:r>
              <a:rPr lang="en-US" dirty="0" smtClean="0">
                <a:latin typeface="Pristina" pitchFamily="66" charset="0"/>
              </a:rPr>
              <a:t> </a:t>
            </a:r>
            <a:r>
              <a:rPr lang="en-US" dirty="0" err="1" smtClean="0">
                <a:latin typeface="Pristina" pitchFamily="66" charset="0"/>
              </a:rPr>
              <a:t>nos</a:t>
            </a:r>
            <a:r>
              <a:rPr lang="en-US" dirty="0" smtClean="0">
                <a:latin typeface="Pristina" pitchFamily="66" charset="0"/>
              </a:rPr>
              <a:t> </a:t>
            </a:r>
            <a:r>
              <a:rPr lang="en-US" dirty="0" err="1" smtClean="0">
                <a:latin typeface="Pristina" pitchFamily="66" charset="0"/>
              </a:rPr>
              <a:t>enfants</a:t>
            </a:r>
            <a:r>
              <a:rPr lang="en-US" dirty="0" smtClean="0">
                <a:latin typeface="Pristina" pitchFamily="66" charset="0"/>
              </a:rPr>
              <a:t> </a:t>
            </a:r>
            <a:r>
              <a:rPr lang="en-US" dirty="0" smtClean="0">
                <a:latin typeface="Pristina" pitchFamily="66" charset="0"/>
              </a:rPr>
              <a:t>à </a:t>
            </a:r>
            <a:r>
              <a:rPr lang="en-US" dirty="0" smtClean="0">
                <a:latin typeface="Pristina" pitchFamily="66" charset="0"/>
              </a:rPr>
              <a:t>aimer le sport. </a:t>
            </a:r>
            <a:endParaRPr lang="bg-BG" dirty="0"/>
          </a:p>
        </p:txBody>
      </p:sp>
      <p:pic>
        <p:nvPicPr>
          <p:cNvPr id="16386" name="Picture 2" descr="Резултат с изображение за sport things"/>
          <p:cNvPicPr>
            <a:picLocks noChangeAspect="1" noChangeArrowheads="1"/>
          </p:cNvPicPr>
          <p:nvPr/>
        </p:nvPicPr>
        <p:blipFill>
          <a:blip r:embed="rId3" cstate="print">
            <a:lum bright="20000" contrast="20000"/>
          </a:blip>
          <a:srcRect/>
          <a:stretch>
            <a:fillRect/>
          </a:stretch>
        </p:blipFill>
        <p:spPr bwMode="auto">
          <a:xfrm>
            <a:off x="6797076" y="5301208"/>
            <a:ext cx="2346923" cy="1556792"/>
          </a:xfrm>
          <a:prstGeom prst="rect">
            <a:avLst/>
          </a:prstGeom>
          <a:noFill/>
        </p:spPr>
      </p:pic>
      <p:pic>
        <p:nvPicPr>
          <p:cNvPr id="23554" name="Picture 2" descr="Резултат с изображение за antidopag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1401" y="2204864"/>
            <a:ext cx="2534265" cy="2520280"/>
          </a:xfrm>
          <a:prstGeom prst="rect">
            <a:avLst/>
          </a:prstGeom>
          <a:noFill/>
        </p:spPr>
      </p:pic>
      <p:pic>
        <p:nvPicPr>
          <p:cNvPr id="23556" name="Picture 4" descr="Резултат с изображение за le spor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76672"/>
            <a:ext cx="3816424" cy="30677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Резултат с изображение за background"/>
          <p:cNvPicPr>
            <a:picLocks noChangeAspect="1" noChangeArrowheads="1"/>
          </p:cNvPicPr>
          <p:nvPr/>
        </p:nvPicPr>
        <p:blipFill>
          <a:blip r:embed="rId2" cstate="print">
            <a:lum bright="10000" contrast="-20000"/>
          </a:blip>
          <a:srcRect/>
          <a:stretch>
            <a:fillRect/>
          </a:stretch>
        </p:blipFill>
        <p:spPr bwMode="auto">
          <a:xfrm>
            <a:off x="-1" y="0"/>
            <a:ext cx="9110223" cy="6858000"/>
          </a:xfrm>
          <a:prstGeom prst="rect">
            <a:avLst/>
          </a:prstGeom>
          <a:noFill/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latin typeface="Blackadder ITC" pitchFamily="82" charset="0"/>
              </a:rPr>
              <a:t>Sources</a:t>
            </a:r>
            <a:endParaRPr lang="bg-BG" sz="8000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itchFamily="2" charset="2"/>
              <a:buChar char="ü"/>
            </a:pPr>
            <a:r>
              <a:rPr lang="en-US" sz="3600" dirty="0" smtClean="0"/>
              <a:t>Google Images </a:t>
            </a:r>
          </a:p>
          <a:p>
            <a:pPr algn="ctr">
              <a:buFont typeface="Wingdings" pitchFamily="2" charset="2"/>
              <a:buChar char="ü"/>
            </a:pPr>
            <a:r>
              <a:rPr lang="de-DE" sz="3600" dirty="0" smtClean="0">
                <a:hlinkClick r:id="rId3"/>
              </a:rPr>
              <a:t>http://www.dop-sante.net/substances-procedes-interdits.cfm/3/substances-procedes-interdits.html</a:t>
            </a:r>
            <a:endParaRPr lang="de-DE" sz="3600" dirty="0" smtClean="0"/>
          </a:p>
          <a:p>
            <a:pPr algn="ctr">
              <a:buFont typeface="Wingdings" pitchFamily="2" charset="2"/>
              <a:buChar char="ü"/>
            </a:pPr>
            <a:r>
              <a:rPr lang="de-DE" sz="3600" dirty="0" smtClean="0">
                <a:hlinkClick r:id="rId4"/>
              </a:rPr>
              <a:t>http://www.filsantejeunes.com/le-dopage-et-ses-risques-6601</a:t>
            </a:r>
            <a:endParaRPr lang="de-DE" sz="3600" dirty="0" smtClean="0"/>
          </a:p>
          <a:p>
            <a:pPr>
              <a:buNone/>
            </a:pPr>
            <a:endParaRPr lang="bg-BG" dirty="0"/>
          </a:p>
        </p:txBody>
      </p:sp>
      <p:pic>
        <p:nvPicPr>
          <p:cNvPr id="16386" name="Picture 2" descr="Резултат с изображение за sport things"/>
          <p:cNvPicPr>
            <a:picLocks noChangeAspect="1" noChangeArrowheads="1"/>
          </p:cNvPicPr>
          <p:nvPr/>
        </p:nvPicPr>
        <p:blipFill>
          <a:blip r:embed="rId5" cstate="print">
            <a:lum bright="20000" contrast="20000"/>
          </a:blip>
          <a:srcRect/>
          <a:stretch>
            <a:fillRect/>
          </a:stretch>
        </p:blipFill>
        <p:spPr bwMode="auto">
          <a:xfrm>
            <a:off x="6797076" y="5301208"/>
            <a:ext cx="2346923" cy="1556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Резултат с изображение за background"/>
          <p:cNvPicPr>
            <a:picLocks noChangeAspect="1" noChangeArrowheads="1"/>
          </p:cNvPicPr>
          <p:nvPr/>
        </p:nvPicPr>
        <p:blipFill>
          <a:blip r:embed="rId2" cstate="print">
            <a:lum bright="10000" contrast="-20000"/>
          </a:blip>
          <a:srcRect/>
          <a:stretch>
            <a:fillRect/>
          </a:stretch>
        </p:blipFill>
        <p:spPr bwMode="auto">
          <a:xfrm>
            <a:off x="-1" y="0"/>
            <a:ext cx="9110223" cy="6858000"/>
          </a:xfrm>
          <a:prstGeom prst="rect">
            <a:avLst/>
          </a:prstGeom>
          <a:noFill/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6000" dirty="0" smtClean="0">
                <a:latin typeface="Pristina" pitchFamily="66" charset="0"/>
              </a:rPr>
              <a:t>Margarita </a:t>
            </a:r>
            <a:r>
              <a:rPr lang="en-US" sz="6000" dirty="0" err="1" smtClean="0">
                <a:latin typeface="Pristina" pitchFamily="66" charset="0"/>
              </a:rPr>
              <a:t>Nikolaeva</a:t>
            </a:r>
            <a:r>
              <a:rPr lang="en-US" sz="6000" dirty="0" smtClean="0">
                <a:latin typeface="Pristina" pitchFamily="66" charset="0"/>
              </a:rPr>
              <a:t> </a:t>
            </a:r>
            <a:r>
              <a:rPr lang="en-US" sz="6000" dirty="0" err="1" smtClean="0">
                <a:latin typeface="Pristina" pitchFamily="66" charset="0"/>
              </a:rPr>
              <a:t>Valcheva</a:t>
            </a:r>
            <a:r>
              <a:rPr lang="en-US" sz="6000" dirty="0" smtClean="0">
                <a:latin typeface="Pristina" pitchFamily="66" charset="0"/>
              </a:rPr>
              <a:t>, </a:t>
            </a:r>
          </a:p>
          <a:p>
            <a:pPr algn="ctr">
              <a:buNone/>
            </a:pPr>
            <a:r>
              <a:rPr lang="en-US" sz="6000" dirty="0" err="1" smtClean="0">
                <a:latin typeface="Pristina" pitchFamily="66" charset="0"/>
              </a:rPr>
              <a:t>Lycée</a:t>
            </a:r>
            <a:r>
              <a:rPr lang="en-US" sz="6000" dirty="0" smtClean="0">
                <a:latin typeface="Pristina" pitchFamily="66" charset="0"/>
              </a:rPr>
              <a:t> “</a:t>
            </a:r>
            <a:r>
              <a:rPr lang="en-US" sz="6000" dirty="0" err="1" smtClean="0">
                <a:latin typeface="Pristina" pitchFamily="66" charset="0"/>
              </a:rPr>
              <a:t>Peyo</a:t>
            </a:r>
            <a:r>
              <a:rPr lang="en-US" sz="6000" dirty="0" smtClean="0">
                <a:latin typeface="Pristina" pitchFamily="66" charset="0"/>
              </a:rPr>
              <a:t> </a:t>
            </a:r>
            <a:r>
              <a:rPr lang="en-US" sz="6000" dirty="0" err="1" smtClean="0">
                <a:latin typeface="Pristina" pitchFamily="66" charset="0"/>
              </a:rPr>
              <a:t>Yavorov</a:t>
            </a:r>
            <a:r>
              <a:rPr lang="en-US" sz="6000" dirty="0" smtClean="0">
                <a:latin typeface="Pristina" pitchFamily="66" charset="0"/>
              </a:rPr>
              <a:t>” </a:t>
            </a:r>
          </a:p>
          <a:p>
            <a:pPr algn="ctr">
              <a:buNone/>
            </a:pPr>
            <a:r>
              <a:rPr lang="en-US" sz="6000" dirty="0" err="1" smtClean="0">
                <a:latin typeface="Pristina" pitchFamily="66" charset="0"/>
              </a:rPr>
              <a:t>Silistra</a:t>
            </a:r>
            <a:r>
              <a:rPr lang="en-US" sz="6000" dirty="0" smtClean="0">
                <a:latin typeface="Pristina" pitchFamily="66" charset="0"/>
              </a:rPr>
              <a:t>, </a:t>
            </a:r>
            <a:r>
              <a:rPr lang="en-US" sz="6000" dirty="0" err="1" smtClean="0">
                <a:latin typeface="Pristina" pitchFamily="66" charset="0"/>
              </a:rPr>
              <a:t>Bulgarie</a:t>
            </a:r>
            <a:endParaRPr lang="bg-BG" sz="6000" dirty="0"/>
          </a:p>
        </p:txBody>
      </p:sp>
      <p:pic>
        <p:nvPicPr>
          <p:cNvPr id="16386" name="Picture 2" descr="Резултат с изображение за sport things"/>
          <p:cNvPicPr>
            <a:picLocks noChangeAspect="1" noChangeArrowheads="1"/>
          </p:cNvPicPr>
          <p:nvPr/>
        </p:nvPicPr>
        <p:blipFill>
          <a:blip r:embed="rId3" cstate="print">
            <a:lum bright="20000" contrast="20000"/>
          </a:blip>
          <a:srcRect/>
          <a:stretch>
            <a:fillRect/>
          </a:stretch>
        </p:blipFill>
        <p:spPr bwMode="auto">
          <a:xfrm>
            <a:off x="6797076" y="5301208"/>
            <a:ext cx="2346923" cy="1556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Резултат с изображение за background"/>
          <p:cNvPicPr>
            <a:picLocks noChangeAspect="1" noChangeArrowheads="1"/>
          </p:cNvPicPr>
          <p:nvPr/>
        </p:nvPicPr>
        <p:blipFill>
          <a:blip r:embed="rId2" cstate="print">
            <a:lum bright="10000" contrast="-20000"/>
          </a:blip>
          <a:srcRect/>
          <a:stretch>
            <a:fillRect/>
          </a:stretch>
        </p:blipFill>
        <p:spPr bwMode="auto">
          <a:xfrm>
            <a:off x="-1" y="0"/>
            <a:ext cx="9110223" cy="6858000"/>
          </a:xfrm>
          <a:prstGeom prst="rect">
            <a:avLst/>
          </a:prstGeom>
          <a:noFill/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209331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	</a:t>
            </a:r>
            <a:r>
              <a:rPr lang="en-US" sz="3600" dirty="0" err="1" smtClean="0">
                <a:latin typeface="Pristina" pitchFamily="66" charset="0"/>
              </a:rPr>
              <a:t>Aujourd’hui</a:t>
            </a:r>
            <a:r>
              <a:rPr lang="en-US" sz="3600" dirty="0" smtClean="0">
                <a:latin typeface="Pristina" pitchFamily="66" charset="0"/>
              </a:rPr>
              <a:t>, </a:t>
            </a:r>
            <a:r>
              <a:rPr lang="en-US" sz="3600" dirty="0" err="1" smtClean="0">
                <a:latin typeface="Pristina" pitchFamily="66" charset="0"/>
              </a:rPr>
              <a:t>notre</a:t>
            </a:r>
            <a:r>
              <a:rPr lang="en-US" sz="3600" dirty="0" smtClean="0">
                <a:latin typeface="Pristina" pitchFamily="66" charset="0"/>
              </a:rPr>
              <a:t> monde </a:t>
            </a:r>
            <a:r>
              <a:rPr lang="en-US" sz="3600" dirty="0" err="1" smtClean="0">
                <a:latin typeface="Pristina" pitchFamily="66" charset="0"/>
              </a:rPr>
              <a:t>est</a:t>
            </a:r>
            <a:r>
              <a:rPr lang="en-US" sz="3600" dirty="0" smtClean="0">
                <a:latin typeface="Pristina" pitchFamily="66" charset="0"/>
              </a:rPr>
              <a:t> </a:t>
            </a:r>
            <a:r>
              <a:rPr lang="en-US" sz="3600" dirty="0" err="1" smtClean="0">
                <a:latin typeface="Pristina" pitchFamily="66" charset="0"/>
              </a:rPr>
              <a:t>très</a:t>
            </a:r>
            <a:r>
              <a:rPr lang="en-US" sz="3600" dirty="0" smtClean="0">
                <a:latin typeface="Pristina" pitchFamily="66" charset="0"/>
              </a:rPr>
              <a:t> </a:t>
            </a:r>
            <a:r>
              <a:rPr lang="en-US" sz="3600" dirty="0" err="1" smtClean="0">
                <a:latin typeface="Pristina" pitchFamily="66" charset="0"/>
              </a:rPr>
              <a:t>globalisé</a:t>
            </a:r>
            <a:r>
              <a:rPr lang="en-US" sz="3600" dirty="0" smtClean="0">
                <a:latin typeface="Pristina" pitchFamily="66" charset="0"/>
              </a:rPr>
              <a:t>. </a:t>
            </a:r>
            <a:r>
              <a:rPr lang="fr-FR" sz="3600" dirty="0" smtClean="0">
                <a:latin typeface="Pristina" pitchFamily="66" charset="0"/>
              </a:rPr>
              <a:t>Cela conduit à la commercialisation de tout – de la musique, des marques et bien sûr – du sport. Malheuresement, beacoup de valeurs enseignées par le sport sont perdus – le fairplay, le respect. Et parfois, le « sport » n’est pas équivalent </a:t>
            </a:r>
            <a:r>
              <a:rPr lang="fr-FR" sz="3600" dirty="0" smtClean="0">
                <a:latin typeface="Pristina" pitchFamily="66" charset="0"/>
              </a:rPr>
              <a:t>à </a:t>
            </a:r>
            <a:r>
              <a:rPr lang="fr-FR" sz="3600" dirty="0" smtClean="0">
                <a:latin typeface="Pristina" pitchFamily="66" charset="0"/>
              </a:rPr>
              <a:t>la « santé ». </a:t>
            </a:r>
            <a:endParaRPr lang="bg-BG" sz="3600" dirty="0"/>
          </a:p>
        </p:txBody>
      </p:sp>
      <p:pic>
        <p:nvPicPr>
          <p:cNvPr id="16386" name="Picture 2" descr="Резултат с изображение за sport things"/>
          <p:cNvPicPr>
            <a:picLocks noChangeAspect="1" noChangeArrowheads="1"/>
          </p:cNvPicPr>
          <p:nvPr/>
        </p:nvPicPr>
        <p:blipFill>
          <a:blip r:embed="rId3" cstate="print">
            <a:lum bright="20000" contrast="20000"/>
          </a:blip>
          <a:srcRect/>
          <a:stretch>
            <a:fillRect/>
          </a:stretch>
        </p:blipFill>
        <p:spPr bwMode="auto">
          <a:xfrm>
            <a:off x="6797076" y="5301208"/>
            <a:ext cx="2346923" cy="1556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Резултат с изображение за background"/>
          <p:cNvPicPr>
            <a:picLocks noChangeAspect="1" noChangeArrowheads="1"/>
          </p:cNvPicPr>
          <p:nvPr/>
        </p:nvPicPr>
        <p:blipFill>
          <a:blip r:embed="rId2" cstate="print">
            <a:lum bright="10000" contrast="-20000"/>
          </a:blip>
          <a:srcRect/>
          <a:stretch>
            <a:fillRect/>
          </a:stretch>
        </p:blipFill>
        <p:spPr bwMode="auto">
          <a:xfrm>
            <a:off x="-1" y="0"/>
            <a:ext cx="9110223" cy="6858000"/>
          </a:xfrm>
          <a:prstGeom prst="rect">
            <a:avLst/>
          </a:prstGeom>
          <a:noFill/>
        </p:spPr>
      </p:pic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0" y="4293096"/>
            <a:ext cx="8003232" cy="25649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dirty="0" smtClean="0"/>
              <a:t>	</a:t>
            </a:r>
            <a:r>
              <a:rPr lang="fr-FR" sz="4000" dirty="0" smtClean="0">
                <a:latin typeface="Pristina" pitchFamily="66" charset="0"/>
              </a:rPr>
              <a:t>Les athlètes sont sous pression. La victoire est à tout prix </a:t>
            </a:r>
            <a:r>
              <a:rPr lang="fr-FR" sz="4000" dirty="0" smtClean="0">
                <a:latin typeface="Pristina" pitchFamily="66" charset="0"/>
              </a:rPr>
              <a:t>et </a:t>
            </a:r>
            <a:r>
              <a:rPr lang="fr-FR" sz="4000" dirty="0" smtClean="0">
                <a:latin typeface="Pristina" pitchFamily="66" charset="0"/>
              </a:rPr>
              <a:t>de plus en plus d'athlètes ont recours au dopage pour gagner</a:t>
            </a:r>
            <a:r>
              <a:rPr lang="fr-FR" sz="4000" dirty="0">
                <a:latin typeface="Pristina" pitchFamily="66" charset="0"/>
              </a:rPr>
              <a:t> </a:t>
            </a:r>
            <a:r>
              <a:rPr lang="fr-FR" sz="4000" dirty="0" smtClean="0">
                <a:latin typeface="Pristina" pitchFamily="66" charset="0"/>
              </a:rPr>
              <a:t>et être les meilleurs. </a:t>
            </a:r>
            <a:endParaRPr lang="bg-BG" sz="4000" dirty="0"/>
          </a:p>
        </p:txBody>
      </p:sp>
      <p:pic>
        <p:nvPicPr>
          <p:cNvPr id="16386" name="Picture 2" descr="Резултат с изображение за sport things"/>
          <p:cNvPicPr>
            <a:picLocks noChangeAspect="1" noChangeArrowheads="1"/>
          </p:cNvPicPr>
          <p:nvPr/>
        </p:nvPicPr>
        <p:blipFill>
          <a:blip r:embed="rId3" cstate="print">
            <a:lum bright="20000" contrast="20000"/>
          </a:blip>
          <a:srcRect/>
          <a:stretch>
            <a:fillRect/>
          </a:stretch>
        </p:blipFill>
        <p:spPr bwMode="auto">
          <a:xfrm>
            <a:off x="6797076" y="5301208"/>
            <a:ext cx="2346923" cy="1556792"/>
          </a:xfrm>
          <a:prstGeom prst="rect">
            <a:avLst/>
          </a:prstGeom>
          <a:noFill/>
        </p:spPr>
      </p:pic>
      <p:pic>
        <p:nvPicPr>
          <p:cNvPr id="32770" name="Picture 2" descr="Резултат с изображение за gold medal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3728" y="188640"/>
            <a:ext cx="5112568" cy="40900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Резултат с изображение за background"/>
          <p:cNvPicPr>
            <a:picLocks noChangeAspect="1" noChangeArrowheads="1"/>
          </p:cNvPicPr>
          <p:nvPr/>
        </p:nvPicPr>
        <p:blipFill>
          <a:blip r:embed="rId2" cstate="print">
            <a:lum bright="10000" contrast="-20000"/>
          </a:blip>
          <a:srcRect/>
          <a:stretch>
            <a:fillRect/>
          </a:stretch>
        </p:blipFill>
        <p:spPr bwMode="auto">
          <a:xfrm>
            <a:off x="-1" y="0"/>
            <a:ext cx="9110223" cy="6858000"/>
          </a:xfrm>
          <a:prstGeom prst="rect">
            <a:avLst/>
          </a:prstGeom>
          <a:noFill/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err="1" smtClean="0">
                <a:latin typeface="Blackadder ITC" pitchFamily="82" charset="0"/>
              </a:rPr>
              <a:t>Qu’est</a:t>
            </a:r>
            <a:r>
              <a:rPr lang="en-US" sz="6000" dirty="0" smtClean="0">
                <a:latin typeface="Blackadder ITC" pitchFamily="82" charset="0"/>
              </a:rPr>
              <a:t> – </a:t>
            </a:r>
            <a:r>
              <a:rPr lang="en-US" sz="6000" dirty="0" err="1" smtClean="0">
                <a:latin typeface="Blackadder ITC" pitchFamily="82" charset="0"/>
              </a:rPr>
              <a:t>ce</a:t>
            </a:r>
            <a:r>
              <a:rPr lang="en-US" sz="6000" dirty="0" smtClean="0">
                <a:latin typeface="Blackadder ITC" pitchFamily="82" charset="0"/>
              </a:rPr>
              <a:t> </a:t>
            </a:r>
            <a:r>
              <a:rPr lang="en-US" sz="6000" dirty="0" err="1" smtClean="0">
                <a:latin typeface="Blackadder ITC" pitchFamily="82" charset="0"/>
              </a:rPr>
              <a:t>que</a:t>
            </a:r>
            <a:r>
              <a:rPr lang="en-US" sz="6000" dirty="0" smtClean="0">
                <a:latin typeface="Blackadder ITC" pitchFamily="82" charset="0"/>
              </a:rPr>
              <a:t> le </a:t>
            </a:r>
            <a:r>
              <a:rPr lang="en-US" sz="6000" dirty="0" err="1" smtClean="0">
                <a:latin typeface="Blackadder ITC" pitchFamily="82" charset="0"/>
              </a:rPr>
              <a:t>dopage</a:t>
            </a:r>
            <a:r>
              <a:rPr lang="en-US" sz="6000" dirty="0" smtClean="0">
                <a:latin typeface="Blackadder ITC" pitchFamily="82" charset="0"/>
              </a:rPr>
              <a:t>? </a:t>
            </a:r>
            <a:endParaRPr lang="bg-BG" sz="6000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0" y="1600201"/>
            <a:ext cx="9144000" cy="240486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fr-FR" dirty="0" smtClean="0"/>
              <a:t>	</a:t>
            </a:r>
            <a:r>
              <a:rPr lang="fr-FR" sz="4000" dirty="0" smtClean="0">
                <a:latin typeface="Pristina" pitchFamily="66" charset="0"/>
              </a:rPr>
              <a:t>« Il </a:t>
            </a:r>
            <a:r>
              <a:rPr lang="fr-FR" sz="4000" dirty="0">
                <a:latin typeface="Pristina" pitchFamily="66" charset="0"/>
              </a:rPr>
              <a:t>y a </a:t>
            </a:r>
            <a:r>
              <a:rPr lang="fr-FR" sz="4000" b="1" dirty="0">
                <a:latin typeface="Pristina" pitchFamily="66" charset="0"/>
              </a:rPr>
              <a:t>« dopage »</a:t>
            </a:r>
            <a:r>
              <a:rPr lang="fr-FR" sz="4000" dirty="0">
                <a:latin typeface="Pristina" pitchFamily="66" charset="0"/>
              </a:rPr>
              <a:t> à partir du moment où un sportif utilise des substances ou méthodes interdites pour améliorer ses résultats à l'entraînement et en compétition</a:t>
            </a:r>
            <a:r>
              <a:rPr lang="fr-FR" sz="4000" dirty="0" smtClean="0">
                <a:latin typeface="Pristina" pitchFamily="66" charset="0"/>
              </a:rPr>
              <a:t>. » - UNESCO</a:t>
            </a:r>
            <a:endParaRPr lang="bg-BG" sz="4000" dirty="0"/>
          </a:p>
        </p:txBody>
      </p:sp>
      <p:pic>
        <p:nvPicPr>
          <p:cNvPr id="16386" name="Picture 2" descr="Резултат с изображение за sport things"/>
          <p:cNvPicPr>
            <a:picLocks noChangeAspect="1" noChangeArrowheads="1"/>
          </p:cNvPicPr>
          <p:nvPr/>
        </p:nvPicPr>
        <p:blipFill>
          <a:blip r:embed="rId3" cstate="print">
            <a:lum bright="20000" contrast="20000"/>
          </a:blip>
          <a:srcRect/>
          <a:stretch>
            <a:fillRect/>
          </a:stretch>
        </p:blipFill>
        <p:spPr bwMode="auto">
          <a:xfrm>
            <a:off x="6797076" y="5301208"/>
            <a:ext cx="2346923" cy="1556792"/>
          </a:xfrm>
          <a:prstGeom prst="rect">
            <a:avLst/>
          </a:prstGeom>
          <a:noFill/>
        </p:spPr>
      </p:pic>
      <p:pic>
        <p:nvPicPr>
          <p:cNvPr id="31746" name="Picture 2" descr="Резултат с изображение за dop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005064"/>
            <a:ext cx="5771207" cy="2688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Резултат с изображение за background"/>
          <p:cNvPicPr>
            <a:picLocks noChangeAspect="1" noChangeArrowheads="1"/>
          </p:cNvPicPr>
          <p:nvPr/>
        </p:nvPicPr>
        <p:blipFill>
          <a:blip r:embed="rId2" cstate="print">
            <a:lum bright="10000" contrast="-20000"/>
          </a:blip>
          <a:srcRect/>
          <a:stretch>
            <a:fillRect/>
          </a:stretch>
        </p:blipFill>
        <p:spPr bwMode="auto">
          <a:xfrm>
            <a:off x="-1" y="0"/>
            <a:ext cx="9110223" cy="6858000"/>
          </a:xfrm>
          <a:prstGeom prst="rect">
            <a:avLst/>
          </a:prstGeom>
          <a:noFill/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Blackadder ITC" pitchFamily="82" charset="0"/>
              </a:rPr>
              <a:t>Qui </a:t>
            </a:r>
            <a:r>
              <a:rPr lang="en-US" sz="6000" dirty="0" err="1" smtClean="0">
                <a:latin typeface="Blackadder ITC" pitchFamily="82" charset="0"/>
              </a:rPr>
              <a:t>utilise</a:t>
            </a:r>
            <a:r>
              <a:rPr lang="en-US" sz="6000" dirty="0" smtClean="0">
                <a:latin typeface="Blackadder ITC" pitchFamily="82" charset="0"/>
              </a:rPr>
              <a:t> le </a:t>
            </a:r>
            <a:r>
              <a:rPr lang="en-US" sz="6000" dirty="0" err="1" smtClean="0">
                <a:latin typeface="Blackadder ITC" pitchFamily="82" charset="0"/>
              </a:rPr>
              <a:t>dopage</a:t>
            </a:r>
            <a:r>
              <a:rPr lang="en-US" sz="6000" dirty="0" smtClean="0">
                <a:latin typeface="Blackadder ITC" pitchFamily="82" charset="0"/>
              </a:rPr>
              <a:t>? </a:t>
            </a:r>
            <a:endParaRPr lang="bg-BG" sz="6000" dirty="0"/>
          </a:p>
        </p:txBody>
      </p:sp>
      <p:pic>
        <p:nvPicPr>
          <p:cNvPr id="16386" name="Picture 2" descr="Резултат с изображение за sport things"/>
          <p:cNvPicPr>
            <a:picLocks noChangeAspect="1" noChangeArrowheads="1"/>
          </p:cNvPicPr>
          <p:nvPr/>
        </p:nvPicPr>
        <p:blipFill>
          <a:blip r:embed="rId3" cstate="print">
            <a:lum bright="20000" contrast="20000"/>
          </a:blip>
          <a:srcRect/>
          <a:stretch>
            <a:fillRect/>
          </a:stretch>
        </p:blipFill>
        <p:spPr bwMode="auto">
          <a:xfrm>
            <a:off x="6797076" y="5301208"/>
            <a:ext cx="2346923" cy="1556792"/>
          </a:xfrm>
          <a:prstGeom prst="rect">
            <a:avLst/>
          </a:prstGeom>
          <a:noFill/>
        </p:spPr>
      </p:pic>
      <p:pic>
        <p:nvPicPr>
          <p:cNvPr id="28674" name="Picture 2" descr="Резултат с изображение за le dopage sport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4874" y="1412776"/>
            <a:ext cx="7921132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Резултат с изображение за background"/>
          <p:cNvPicPr>
            <a:picLocks noChangeAspect="1" noChangeArrowheads="1"/>
          </p:cNvPicPr>
          <p:nvPr/>
        </p:nvPicPr>
        <p:blipFill>
          <a:blip r:embed="rId2" cstate="print">
            <a:lum bright="10000" contrast="-20000"/>
          </a:blip>
          <a:srcRect/>
          <a:stretch>
            <a:fillRect/>
          </a:stretch>
        </p:blipFill>
        <p:spPr bwMode="auto">
          <a:xfrm>
            <a:off x="-1" y="0"/>
            <a:ext cx="9110223" cy="6858000"/>
          </a:xfrm>
          <a:prstGeom prst="rect">
            <a:avLst/>
          </a:prstGeom>
          <a:noFill/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 err="1" smtClean="0">
                <a:latin typeface="Blackadder ITC" pitchFamily="82" charset="0"/>
              </a:rPr>
              <a:t>Quels</a:t>
            </a:r>
            <a:r>
              <a:rPr lang="en-US" sz="6000" dirty="0" smtClean="0">
                <a:latin typeface="Blackadder ITC" pitchFamily="82" charset="0"/>
              </a:rPr>
              <a:t> </a:t>
            </a:r>
            <a:r>
              <a:rPr lang="en-US" sz="6000" dirty="0" err="1" smtClean="0">
                <a:latin typeface="Blackadder ITC" pitchFamily="82" charset="0"/>
              </a:rPr>
              <a:t>sont</a:t>
            </a:r>
            <a:r>
              <a:rPr lang="en-US" sz="6000" dirty="0" smtClean="0">
                <a:latin typeface="Blackadder ITC" pitchFamily="82" charset="0"/>
              </a:rPr>
              <a:t> les </a:t>
            </a:r>
            <a:r>
              <a:rPr lang="en-US" sz="6000" dirty="0" err="1" smtClean="0">
                <a:latin typeface="Blackadder ITC" pitchFamily="82" charset="0"/>
              </a:rPr>
              <a:t>produits</a:t>
            </a:r>
            <a:r>
              <a:rPr lang="en-US" sz="6000" dirty="0" smtClean="0">
                <a:latin typeface="Blackadder ITC" pitchFamily="82" charset="0"/>
              </a:rPr>
              <a:t> </a:t>
            </a:r>
            <a:r>
              <a:rPr lang="en-US" sz="6000" dirty="0" err="1" smtClean="0">
                <a:latin typeface="Blackadder ITC" pitchFamily="82" charset="0"/>
              </a:rPr>
              <a:t>dopants</a:t>
            </a:r>
            <a:r>
              <a:rPr lang="en-US" sz="6000" dirty="0" smtClean="0">
                <a:latin typeface="Blackadder ITC" pitchFamily="82" charset="0"/>
              </a:rPr>
              <a:t>?</a:t>
            </a:r>
            <a:endParaRPr lang="bg-BG" sz="6000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0" y="2969568"/>
            <a:ext cx="8964488" cy="3888432"/>
          </a:xfrm>
        </p:spPr>
        <p:txBody>
          <a:bodyPr numCol="2"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fr-FR" sz="3800" b="1" dirty="0" smtClean="0">
                <a:solidFill>
                  <a:srgbClr val="FF0000"/>
                </a:solidFill>
                <a:latin typeface="Pristina" pitchFamily="66" charset="0"/>
              </a:rPr>
              <a:t>S1</a:t>
            </a:r>
            <a:r>
              <a:rPr lang="fr-FR" sz="3800" dirty="0" smtClean="0">
                <a:latin typeface="Pristina" pitchFamily="66" charset="0"/>
              </a:rPr>
              <a:t>- Agents </a:t>
            </a:r>
            <a:r>
              <a:rPr lang="fr-FR" sz="3800" dirty="0">
                <a:latin typeface="Pristina" pitchFamily="66" charset="0"/>
              </a:rPr>
              <a:t>anabolisants </a:t>
            </a:r>
            <a:br>
              <a:rPr lang="fr-FR" sz="3800" dirty="0">
                <a:latin typeface="Pristina" pitchFamily="66" charset="0"/>
              </a:rPr>
            </a:br>
            <a:r>
              <a:rPr lang="fr-FR" sz="3800" b="1" dirty="0">
                <a:solidFill>
                  <a:srgbClr val="FF0000"/>
                </a:solidFill>
                <a:latin typeface="Pristina" pitchFamily="66" charset="0"/>
              </a:rPr>
              <a:t>S2</a:t>
            </a:r>
            <a:r>
              <a:rPr lang="fr-FR" sz="3800" dirty="0">
                <a:latin typeface="Pristina" pitchFamily="66" charset="0"/>
              </a:rPr>
              <a:t>- Hormones peptidiques, facteurs de croissance, substances apparentées et mimétiques</a:t>
            </a:r>
            <a:br>
              <a:rPr lang="fr-FR" sz="3800" dirty="0">
                <a:latin typeface="Pristina" pitchFamily="66" charset="0"/>
              </a:rPr>
            </a:br>
            <a:r>
              <a:rPr lang="fr-FR" sz="3800" b="1" dirty="0">
                <a:solidFill>
                  <a:srgbClr val="FF0000"/>
                </a:solidFill>
                <a:latin typeface="Pristina" pitchFamily="66" charset="0"/>
              </a:rPr>
              <a:t>S3</a:t>
            </a:r>
            <a:r>
              <a:rPr lang="fr-FR" sz="3800" dirty="0">
                <a:latin typeface="Pristina" pitchFamily="66" charset="0"/>
              </a:rPr>
              <a:t>- Bêta-2 agonistes</a:t>
            </a:r>
            <a:br>
              <a:rPr lang="fr-FR" sz="3800" dirty="0">
                <a:latin typeface="Pristina" pitchFamily="66" charset="0"/>
              </a:rPr>
            </a:br>
            <a:r>
              <a:rPr lang="fr-FR" sz="3800" b="1" dirty="0">
                <a:solidFill>
                  <a:srgbClr val="FF0000"/>
                </a:solidFill>
                <a:latin typeface="Pristina" pitchFamily="66" charset="0"/>
              </a:rPr>
              <a:t>S4</a:t>
            </a:r>
            <a:r>
              <a:rPr lang="fr-FR" sz="3800" dirty="0">
                <a:latin typeface="Pristina" pitchFamily="66" charset="0"/>
              </a:rPr>
              <a:t>- Modulateurs hormonaux et métaboliques</a:t>
            </a:r>
            <a:br>
              <a:rPr lang="fr-FR" sz="3800" dirty="0">
                <a:latin typeface="Pristina" pitchFamily="66" charset="0"/>
              </a:rPr>
            </a:br>
            <a:endParaRPr lang="fr-FR" sz="3800" dirty="0" smtClean="0">
              <a:latin typeface="Pristina" pitchFamily="66" charset="0"/>
            </a:endParaRPr>
          </a:p>
          <a:p>
            <a:pPr>
              <a:buNone/>
            </a:pPr>
            <a:r>
              <a:rPr lang="fr-FR" sz="3800" dirty="0">
                <a:latin typeface="Pristina" pitchFamily="66" charset="0"/>
              </a:rPr>
              <a:t>	 </a:t>
            </a:r>
            <a:r>
              <a:rPr lang="fr-FR" sz="3800" dirty="0" smtClean="0">
                <a:latin typeface="Pristina" pitchFamily="66" charset="0"/>
              </a:rPr>
              <a:t>  </a:t>
            </a:r>
            <a:r>
              <a:rPr lang="fr-FR" sz="3800" b="1" dirty="0" smtClean="0">
                <a:solidFill>
                  <a:srgbClr val="FF0000"/>
                </a:solidFill>
                <a:latin typeface="Pristina" pitchFamily="66" charset="0"/>
              </a:rPr>
              <a:t>S5</a:t>
            </a:r>
            <a:r>
              <a:rPr lang="fr-FR" sz="3800" dirty="0" smtClean="0">
                <a:latin typeface="Pristina" pitchFamily="66" charset="0"/>
              </a:rPr>
              <a:t>- </a:t>
            </a:r>
            <a:r>
              <a:rPr lang="fr-FR" sz="3800" dirty="0">
                <a:latin typeface="Pristina" pitchFamily="66" charset="0"/>
              </a:rPr>
              <a:t>Diurétiques et agents masquants </a:t>
            </a:r>
          </a:p>
          <a:p>
            <a:pPr marL="514350" indent="-514350">
              <a:buNone/>
            </a:pPr>
            <a:r>
              <a:rPr lang="fr-FR" sz="3800" dirty="0">
                <a:latin typeface="Pristina" pitchFamily="66" charset="0"/>
              </a:rPr>
              <a:t>	</a:t>
            </a:r>
            <a:r>
              <a:rPr lang="fr-FR" sz="3800" b="1" dirty="0" smtClean="0">
                <a:solidFill>
                  <a:srgbClr val="FF0000"/>
                </a:solidFill>
                <a:latin typeface="Pristina" pitchFamily="66" charset="0"/>
              </a:rPr>
              <a:t>S6</a:t>
            </a:r>
            <a:r>
              <a:rPr lang="fr-FR" sz="3800" dirty="0" smtClean="0">
                <a:latin typeface="Pristina" pitchFamily="66" charset="0"/>
              </a:rPr>
              <a:t>- </a:t>
            </a:r>
            <a:r>
              <a:rPr lang="fr-FR" sz="3800" dirty="0">
                <a:latin typeface="Pristina" pitchFamily="66" charset="0"/>
              </a:rPr>
              <a:t>Stimulants </a:t>
            </a:r>
            <a:br>
              <a:rPr lang="fr-FR" sz="3800" dirty="0">
                <a:latin typeface="Pristina" pitchFamily="66" charset="0"/>
              </a:rPr>
            </a:br>
            <a:r>
              <a:rPr lang="fr-FR" sz="3800" b="1" dirty="0">
                <a:solidFill>
                  <a:srgbClr val="FF0000"/>
                </a:solidFill>
                <a:latin typeface="Pristina" pitchFamily="66" charset="0"/>
              </a:rPr>
              <a:t>S7</a:t>
            </a:r>
            <a:r>
              <a:rPr lang="fr-FR" sz="3800" dirty="0">
                <a:latin typeface="Pristina" pitchFamily="66" charset="0"/>
              </a:rPr>
              <a:t>- Narcotiques </a:t>
            </a:r>
            <a:br>
              <a:rPr lang="fr-FR" sz="3800" dirty="0">
                <a:latin typeface="Pristina" pitchFamily="66" charset="0"/>
              </a:rPr>
            </a:br>
            <a:r>
              <a:rPr lang="fr-FR" sz="3800" b="1" dirty="0">
                <a:solidFill>
                  <a:srgbClr val="FF0000"/>
                </a:solidFill>
                <a:latin typeface="Pristina" pitchFamily="66" charset="0"/>
              </a:rPr>
              <a:t>S8</a:t>
            </a:r>
            <a:r>
              <a:rPr lang="fr-FR" sz="3800" dirty="0">
                <a:latin typeface="Pristina" pitchFamily="66" charset="0"/>
              </a:rPr>
              <a:t>- Cannabinoïdes </a:t>
            </a:r>
            <a:br>
              <a:rPr lang="fr-FR" sz="3800" dirty="0">
                <a:latin typeface="Pristina" pitchFamily="66" charset="0"/>
              </a:rPr>
            </a:br>
            <a:r>
              <a:rPr lang="fr-FR" sz="3800" b="1" dirty="0" smtClean="0">
                <a:solidFill>
                  <a:srgbClr val="FF0000"/>
                </a:solidFill>
                <a:latin typeface="Pristina" pitchFamily="66" charset="0"/>
              </a:rPr>
              <a:t>S9</a:t>
            </a:r>
            <a:r>
              <a:rPr lang="fr-FR" sz="3800" dirty="0" smtClean="0">
                <a:latin typeface="Pristina" pitchFamily="66" charset="0"/>
              </a:rPr>
              <a:t>- </a:t>
            </a:r>
            <a:r>
              <a:rPr lang="fr-FR" sz="3800" dirty="0">
                <a:latin typeface="Pristina" pitchFamily="66" charset="0"/>
              </a:rPr>
              <a:t>Glucocorticoïdes 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bg-BG" dirty="0"/>
          </a:p>
        </p:txBody>
      </p:sp>
      <p:pic>
        <p:nvPicPr>
          <p:cNvPr id="16386" name="Picture 2" descr="Резултат с изображение за sport things"/>
          <p:cNvPicPr>
            <a:picLocks noChangeAspect="1" noChangeArrowheads="1"/>
          </p:cNvPicPr>
          <p:nvPr/>
        </p:nvPicPr>
        <p:blipFill>
          <a:blip r:embed="rId3" cstate="print">
            <a:lum bright="20000" contrast="20000"/>
          </a:blip>
          <a:srcRect/>
          <a:stretch>
            <a:fillRect/>
          </a:stretch>
        </p:blipFill>
        <p:spPr bwMode="auto">
          <a:xfrm>
            <a:off x="6797076" y="5301208"/>
            <a:ext cx="2346923" cy="1556792"/>
          </a:xfrm>
          <a:prstGeom prst="rect">
            <a:avLst/>
          </a:prstGeom>
          <a:noFill/>
        </p:spPr>
      </p:pic>
      <p:sp>
        <p:nvSpPr>
          <p:cNvPr id="7" name="Текстово поле 6"/>
          <p:cNvSpPr txBox="1"/>
          <p:nvPr/>
        </p:nvSpPr>
        <p:spPr>
          <a:xfrm>
            <a:off x="683568" y="1412776"/>
            <a:ext cx="76683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Pristina" pitchFamily="66" charset="0"/>
              </a:rPr>
              <a:t>A </a:t>
            </a:r>
            <a:r>
              <a:rPr lang="en-US" sz="4000" dirty="0" err="1" smtClean="0">
                <a:latin typeface="Pristina" pitchFamily="66" charset="0"/>
              </a:rPr>
              <a:t>ce</a:t>
            </a:r>
            <a:r>
              <a:rPr lang="en-US" sz="4000" dirty="0" smtClean="0">
                <a:latin typeface="Pristina" pitchFamily="66" charset="0"/>
              </a:rPr>
              <a:t> jour</a:t>
            </a:r>
            <a:r>
              <a:rPr lang="bg-BG" sz="4000" dirty="0" smtClean="0">
                <a:latin typeface="Pristina" pitchFamily="66" charset="0"/>
              </a:rPr>
              <a:t> </a:t>
            </a:r>
            <a:r>
              <a:rPr lang="en-US" sz="4000" dirty="0" smtClean="0">
                <a:latin typeface="Pristina" pitchFamily="66" charset="0"/>
              </a:rPr>
              <a:t>, </a:t>
            </a:r>
            <a:r>
              <a:rPr lang="en-US" sz="4000" dirty="0" err="1" smtClean="0">
                <a:latin typeface="Pristina" pitchFamily="66" charset="0"/>
              </a:rPr>
              <a:t>il</a:t>
            </a:r>
            <a:r>
              <a:rPr lang="en-US" sz="4000" dirty="0" smtClean="0">
                <a:latin typeface="Pristina" pitchFamily="66" charset="0"/>
              </a:rPr>
              <a:t> y a </a:t>
            </a:r>
            <a:r>
              <a:rPr lang="en-US" sz="4000" dirty="0" err="1" smtClean="0">
                <a:latin typeface="Pristina" pitchFamily="66" charset="0"/>
              </a:rPr>
              <a:t>vraiment</a:t>
            </a:r>
            <a:r>
              <a:rPr lang="en-US" sz="4000" dirty="0" smtClean="0">
                <a:latin typeface="Pristina" pitchFamily="66" charset="0"/>
              </a:rPr>
              <a:t> beaucoup de types du </a:t>
            </a:r>
            <a:r>
              <a:rPr lang="en-US" sz="4000" dirty="0" err="1" smtClean="0">
                <a:latin typeface="Pristina" pitchFamily="66" charset="0"/>
              </a:rPr>
              <a:t>dopage</a:t>
            </a:r>
            <a:r>
              <a:rPr lang="en-US" sz="4000" dirty="0" smtClean="0">
                <a:latin typeface="Pristina" pitchFamily="66" charset="0"/>
              </a:rPr>
              <a:t>. Les 9 </a:t>
            </a:r>
            <a:r>
              <a:rPr lang="en-US" sz="4000" dirty="0" err="1" smtClean="0">
                <a:latin typeface="Pristina" pitchFamily="66" charset="0"/>
              </a:rPr>
              <a:t>groupes</a:t>
            </a:r>
            <a:r>
              <a:rPr lang="en-US" sz="4000" dirty="0" smtClean="0">
                <a:latin typeface="Pristina" pitchFamily="66" charset="0"/>
              </a:rPr>
              <a:t> </a:t>
            </a:r>
            <a:r>
              <a:rPr lang="en-US" sz="4000" dirty="0" err="1" smtClean="0">
                <a:latin typeface="Pristina" pitchFamily="66" charset="0"/>
              </a:rPr>
              <a:t>essentieles</a:t>
            </a:r>
            <a:r>
              <a:rPr lang="en-US" sz="4000" dirty="0" smtClean="0">
                <a:latin typeface="Pristina" pitchFamily="66" charset="0"/>
              </a:rPr>
              <a:t> </a:t>
            </a:r>
            <a:r>
              <a:rPr lang="en-US" sz="4000" dirty="0" err="1" smtClean="0">
                <a:latin typeface="Pristina" pitchFamily="66" charset="0"/>
              </a:rPr>
              <a:t>sont</a:t>
            </a:r>
            <a:r>
              <a:rPr lang="en-US" sz="4000" dirty="0" smtClean="0">
                <a:latin typeface="Pristina" pitchFamily="66" charset="0"/>
              </a:rPr>
              <a:t>:</a:t>
            </a:r>
            <a:endParaRPr lang="bg-BG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Резултат с изображение за background"/>
          <p:cNvPicPr>
            <a:picLocks noChangeAspect="1" noChangeArrowheads="1"/>
          </p:cNvPicPr>
          <p:nvPr/>
        </p:nvPicPr>
        <p:blipFill>
          <a:blip r:embed="rId2" cstate="print">
            <a:lum bright="10000" contrast="-20000"/>
          </a:blip>
          <a:srcRect/>
          <a:stretch>
            <a:fillRect/>
          </a:stretch>
        </p:blipFill>
        <p:spPr bwMode="auto">
          <a:xfrm>
            <a:off x="-1" y="0"/>
            <a:ext cx="9110223" cy="6858000"/>
          </a:xfrm>
          <a:prstGeom prst="rect">
            <a:avLst/>
          </a:prstGeom>
          <a:noFill/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err="1" smtClean="0">
                <a:latin typeface="Blackadder ITC" pitchFamily="82" charset="0"/>
              </a:rPr>
              <a:t>Est-ce</a:t>
            </a:r>
            <a:r>
              <a:rPr lang="en-US" sz="5400" dirty="0" smtClean="0">
                <a:latin typeface="Blackadder ITC" pitchFamily="82" charset="0"/>
              </a:rPr>
              <a:t> </a:t>
            </a:r>
            <a:r>
              <a:rPr lang="en-US" sz="5400" dirty="0" err="1" smtClean="0">
                <a:latin typeface="Blackadder ITC" pitchFamily="82" charset="0"/>
              </a:rPr>
              <a:t>qu’il</a:t>
            </a:r>
            <a:r>
              <a:rPr lang="en-US" sz="5400" dirty="0" smtClean="0">
                <a:latin typeface="Blackadder ITC" pitchFamily="82" charset="0"/>
              </a:rPr>
              <a:t> y a des </a:t>
            </a:r>
            <a:r>
              <a:rPr lang="en-US" sz="5400" dirty="0" err="1" smtClean="0">
                <a:latin typeface="Blackadder ITC" pitchFamily="82" charset="0"/>
              </a:rPr>
              <a:t>risques</a:t>
            </a:r>
            <a:r>
              <a:rPr lang="en-US" sz="5400" dirty="0" smtClean="0">
                <a:latin typeface="Blackadder ITC" pitchFamily="82" charset="0"/>
              </a:rPr>
              <a:t>? </a:t>
            </a:r>
            <a:endParaRPr lang="bg-BG" sz="5400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0" y="1556792"/>
            <a:ext cx="5194920" cy="49971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latin typeface="Pristina" pitchFamily="66" charset="0"/>
              </a:rPr>
              <a:t>“Plus </a:t>
            </a:r>
            <a:r>
              <a:rPr lang="en-US" dirty="0" err="1" smtClean="0">
                <a:latin typeface="Pristina" pitchFamily="66" charset="0"/>
              </a:rPr>
              <a:t>vite</a:t>
            </a:r>
            <a:r>
              <a:rPr lang="en-US" dirty="0" smtClean="0">
                <a:latin typeface="Pristina" pitchFamily="66" charset="0"/>
              </a:rPr>
              <a:t>, plus haut, plus fort” – </a:t>
            </a:r>
            <a:r>
              <a:rPr lang="en-US" dirty="0" err="1" smtClean="0">
                <a:latin typeface="Pristina" pitchFamily="66" charset="0"/>
              </a:rPr>
              <a:t>oui</a:t>
            </a:r>
            <a:r>
              <a:rPr lang="en-US" dirty="0" smtClean="0">
                <a:latin typeface="Pristina" pitchFamily="66" charset="0"/>
              </a:rPr>
              <a:t>, les </a:t>
            </a:r>
            <a:r>
              <a:rPr lang="en-US" dirty="0" err="1" smtClean="0">
                <a:latin typeface="Pristina" pitchFamily="66" charset="0"/>
              </a:rPr>
              <a:t>sportifs</a:t>
            </a:r>
            <a:r>
              <a:rPr lang="en-US" dirty="0" smtClean="0">
                <a:latin typeface="Pristina" pitchFamily="66" charset="0"/>
              </a:rPr>
              <a:t> </a:t>
            </a:r>
            <a:r>
              <a:rPr lang="en-US" dirty="0" err="1" smtClean="0">
                <a:latin typeface="Pristina" pitchFamily="66" charset="0"/>
              </a:rPr>
              <a:t>dopés</a:t>
            </a:r>
            <a:r>
              <a:rPr lang="en-US" dirty="0" smtClean="0">
                <a:latin typeface="Pristina" pitchFamily="66" charset="0"/>
              </a:rPr>
              <a:t> </a:t>
            </a:r>
            <a:r>
              <a:rPr lang="en-US" dirty="0" err="1" smtClean="0">
                <a:latin typeface="Pristina" pitchFamily="66" charset="0"/>
              </a:rPr>
              <a:t>sont</a:t>
            </a:r>
            <a:r>
              <a:rPr lang="en-US" dirty="0" smtClean="0">
                <a:latin typeface="Pristina" pitchFamily="66" charset="0"/>
              </a:rPr>
              <a:t> “plus” </a:t>
            </a:r>
            <a:r>
              <a:rPr lang="en-US" dirty="0" err="1" smtClean="0">
                <a:latin typeface="Pristina" pitchFamily="66" charset="0"/>
              </a:rPr>
              <a:t>que</a:t>
            </a:r>
            <a:r>
              <a:rPr lang="en-US" dirty="0" smtClean="0">
                <a:latin typeface="Pristina" pitchFamily="66" charset="0"/>
              </a:rPr>
              <a:t> les </a:t>
            </a:r>
            <a:r>
              <a:rPr lang="en-US" dirty="0" err="1" smtClean="0">
                <a:latin typeface="Pristina" pitchFamily="66" charset="0"/>
              </a:rPr>
              <a:t>autres</a:t>
            </a:r>
            <a:r>
              <a:rPr lang="en-US" dirty="0" smtClean="0">
                <a:latin typeface="Pristina" pitchFamily="66" charset="0"/>
              </a:rPr>
              <a:t> </a:t>
            </a:r>
            <a:r>
              <a:rPr lang="en-US" dirty="0" err="1" smtClean="0">
                <a:latin typeface="Pristina" pitchFamily="66" charset="0"/>
              </a:rPr>
              <a:t>athlètes</a:t>
            </a:r>
            <a:r>
              <a:rPr lang="en-US" dirty="0" smtClean="0">
                <a:latin typeface="Pristina" pitchFamily="66" charset="0"/>
              </a:rPr>
              <a:t>, </a:t>
            </a:r>
            <a:r>
              <a:rPr lang="en-US" dirty="0" err="1" smtClean="0">
                <a:latin typeface="Pristina" pitchFamily="66" charset="0"/>
              </a:rPr>
              <a:t>mais</a:t>
            </a:r>
            <a:r>
              <a:rPr lang="en-US" dirty="0" smtClean="0">
                <a:latin typeface="Pristina" pitchFamily="66" charset="0"/>
              </a:rPr>
              <a:t> </a:t>
            </a:r>
            <a:r>
              <a:rPr lang="en-US" dirty="0" err="1" smtClean="0">
                <a:latin typeface="Pristina" pitchFamily="66" charset="0"/>
              </a:rPr>
              <a:t>ils</a:t>
            </a:r>
            <a:r>
              <a:rPr lang="en-US" dirty="0" smtClean="0">
                <a:latin typeface="Pristina" pitchFamily="66" charset="0"/>
              </a:rPr>
              <a:t> </a:t>
            </a:r>
            <a:r>
              <a:rPr lang="en-US" dirty="0" err="1" smtClean="0">
                <a:latin typeface="Pristina" pitchFamily="66" charset="0"/>
              </a:rPr>
              <a:t>risquent</a:t>
            </a:r>
            <a:r>
              <a:rPr lang="en-US" dirty="0" smtClean="0">
                <a:latin typeface="Pristina" pitchFamily="66" charset="0"/>
              </a:rPr>
              <a:t> le plus important pour les gens – </a:t>
            </a:r>
            <a:r>
              <a:rPr lang="en-US" dirty="0" err="1" smtClean="0">
                <a:latin typeface="Pristina" pitchFamily="66" charset="0"/>
              </a:rPr>
              <a:t>ils</a:t>
            </a:r>
            <a:r>
              <a:rPr lang="en-US" dirty="0" smtClean="0">
                <a:latin typeface="Pristina" pitchFamily="66" charset="0"/>
              </a:rPr>
              <a:t> </a:t>
            </a:r>
            <a:r>
              <a:rPr lang="en-US" dirty="0" err="1" smtClean="0">
                <a:latin typeface="Pristina" pitchFamily="66" charset="0"/>
              </a:rPr>
              <a:t>risquent</a:t>
            </a:r>
            <a:r>
              <a:rPr lang="en-US" dirty="0" smtClean="0">
                <a:latin typeface="Pristina" pitchFamily="66" charset="0"/>
              </a:rPr>
              <a:t> </a:t>
            </a:r>
            <a:r>
              <a:rPr lang="en-US" dirty="0" err="1" smtClean="0">
                <a:latin typeface="Pristina" pitchFamily="66" charset="0"/>
              </a:rPr>
              <a:t>leur</a:t>
            </a:r>
            <a:r>
              <a:rPr lang="en-US" dirty="0" smtClean="0">
                <a:latin typeface="Pristina" pitchFamily="66" charset="0"/>
              </a:rPr>
              <a:t> santé. La plus </a:t>
            </a:r>
            <a:r>
              <a:rPr lang="en-US" dirty="0" err="1" smtClean="0">
                <a:latin typeface="Pristina" pitchFamily="66" charset="0"/>
              </a:rPr>
              <a:t>grande</a:t>
            </a:r>
            <a:r>
              <a:rPr lang="en-US" dirty="0" smtClean="0">
                <a:latin typeface="Pristina" pitchFamily="66" charset="0"/>
              </a:rPr>
              <a:t> </a:t>
            </a:r>
            <a:r>
              <a:rPr lang="en-US" dirty="0" err="1" smtClean="0">
                <a:latin typeface="Pristina" pitchFamily="66" charset="0"/>
              </a:rPr>
              <a:t>partie</a:t>
            </a:r>
            <a:r>
              <a:rPr lang="en-US" dirty="0" smtClean="0">
                <a:latin typeface="Pristina" pitchFamily="66" charset="0"/>
              </a:rPr>
              <a:t> de les </a:t>
            </a:r>
            <a:r>
              <a:rPr lang="en-US" dirty="0" err="1" smtClean="0">
                <a:latin typeface="Pristina" pitchFamily="66" charset="0"/>
              </a:rPr>
              <a:t>produits</a:t>
            </a:r>
            <a:r>
              <a:rPr lang="en-US" dirty="0" smtClean="0">
                <a:latin typeface="Pristina" pitchFamily="66" charset="0"/>
              </a:rPr>
              <a:t> dopants ne </a:t>
            </a:r>
            <a:r>
              <a:rPr lang="en-US" dirty="0" err="1" smtClean="0">
                <a:latin typeface="Pristina" pitchFamily="66" charset="0"/>
              </a:rPr>
              <a:t>peux</a:t>
            </a:r>
            <a:r>
              <a:rPr lang="en-US" dirty="0" smtClean="0">
                <a:latin typeface="Pristina" pitchFamily="66" charset="0"/>
              </a:rPr>
              <a:t> pas </a:t>
            </a:r>
            <a:r>
              <a:rPr lang="en-US" dirty="0" err="1" smtClean="0">
                <a:latin typeface="Pristina" pitchFamily="66" charset="0"/>
              </a:rPr>
              <a:t>être</a:t>
            </a:r>
            <a:r>
              <a:rPr lang="en-US" dirty="0" smtClean="0">
                <a:latin typeface="Pristina" pitchFamily="66" charset="0"/>
              </a:rPr>
              <a:t> </a:t>
            </a:r>
            <a:r>
              <a:rPr lang="en-US" dirty="0" err="1" smtClean="0">
                <a:latin typeface="Pristina" pitchFamily="66" charset="0"/>
              </a:rPr>
              <a:t>produite</a:t>
            </a:r>
            <a:r>
              <a:rPr lang="en-US" dirty="0" smtClean="0">
                <a:latin typeface="Pristina" pitchFamily="66" charset="0"/>
              </a:rPr>
              <a:t> </a:t>
            </a:r>
            <a:r>
              <a:rPr lang="en-US" dirty="0" err="1" smtClean="0">
                <a:latin typeface="Pristina" pitchFamily="66" charset="0"/>
              </a:rPr>
              <a:t>naturellement</a:t>
            </a:r>
            <a:r>
              <a:rPr lang="en-US" dirty="0" smtClean="0">
                <a:latin typeface="Pristina" pitchFamily="66" charset="0"/>
              </a:rPr>
              <a:t> par </a:t>
            </a:r>
            <a:r>
              <a:rPr lang="en-US" dirty="0" err="1" smtClean="0">
                <a:latin typeface="Pristina" pitchFamily="66" charset="0"/>
              </a:rPr>
              <a:t>l’organisme</a:t>
            </a:r>
            <a:r>
              <a:rPr lang="en-US" dirty="0" smtClean="0">
                <a:latin typeface="Pristina" pitchFamily="66" charset="0"/>
              </a:rPr>
              <a:t> </a:t>
            </a:r>
            <a:r>
              <a:rPr lang="en-US" dirty="0" err="1" smtClean="0">
                <a:latin typeface="Pristina" pitchFamily="66" charset="0"/>
              </a:rPr>
              <a:t>humain</a:t>
            </a:r>
            <a:r>
              <a:rPr lang="en-US" dirty="0" smtClean="0">
                <a:latin typeface="Pristina" pitchFamily="66" charset="0"/>
              </a:rPr>
              <a:t> (</a:t>
            </a:r>
            <a:r>
              <a:rPr lang="en-US" dirty="0" err="1" smtClean="0">
                <a:latin typeface="Pristina" pitchFamily="66" charset="0"/>
              </a:rPr>
              <a:t>ou</a:t>
            </a:r>
            <a:r>
              <a:rPr lang="en-US" dirty="0" smtClean="0">
                <a:latin typeface="Pristina" pitchFamily="66" charset="0"/>
              </a:rPr>
              <a:t> </a:t>
            </a:r>
            <a:r>
              <a:rPr lang="en-US" dirty="0" err="1" smtClean="0">
                <a:latin typeface="Pristina" pitchFamily="66" charset="0"/>
              </a:rPr>
              <a:t>ils</a:t>
            </a:r>
            <a:r>
              <a:rPr lang="en-US" dirty="0" smtClean="0">
                <a:latin typeface="Pristina" pitchFamily="66" charset="0"/>
              </a:rPr>
              <a:t> </a:t>
            </a:r>
            <a:r>
              <a:rPr lang="en-US" dirty="0" err="1" smtClean="0">
                <a:latin typeface="Pristina" pitchFamily="66" charset="0"/>
              </a:rPr>
              <a:t>sont</a:t>
            </a:r>
            <a:r>
              <a:rPr lang="en-US" dirty="0" smtClean="0">
                <a:latin typeface="Pristina" pitchFamily="66" charset="0"/>
              </a:rPr>
              <a:t> </a:t>
            </a:r>
            <a:r>
              <a:rPr lang="en-US" dirty="0" err="1" smtClean="0">
                <a:latin typeface="Pristina" pitchFamily="66" charset="0"/>
              </a:rPr>
              <a:t>produits</a:t>
            </a:r>
            <a:r>
              <a:rPr lang="en-US" dirty="0" smtClean="0">
                <a:latin typeface="Pristina" pitchFamily="66" charset="0"/>
              </a:rPr>
              <a:t> en plus petites doses). </a:t>
            </a:r>
            <a:endParaRPr lang="bg-BG" dirty="0"/>
          </a:p>
        </p:txBody>
      </p:sp>
      <p:pic>
        <p:nvPicPr>
          <p:cNvPr id="16386" name="Picture 2" descr="Резултат с изображение за sport things"/>
          <p:cNvPicPr>
            <a:picLocks noChangeAspect="1" noChangeArrowheads="1"/>
          </p:cNvPicPr>
          <p:nvPr/>
        </p:nvPicPr>
        <p:blipFill>
          <a:blip r:embed="rId3" cstate="print">
            <a:lum bright="20000" contrast="20000"/>
          </a:blip>
          <a:srcRect/>
          <a:stretch>
            <a:fillRect/>
          </a:stretch>
        </p:blipFill>
        <p:spPr bwMode="auto">
          <a:xfrm>
            <a:off x="6797076" y="5301208"/>
            <a:ext cx="2346923" cy="1556792"/>
          </a:xfrm>
          <a:prstGeom prst="rect">
            <a:avLst/>
          </a:prstGeom>
          <a:noFill/>
        </p:spPr>
      </p:pic>
      <p:pic>
        <p:nvPicPr>
          <p:cNvPr id="27650" name="Picture 2" descr="Резултат с изображение за dopag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60032" y="2060848"/>
            <a:ext cx="4109152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Резултат с изображение за background"/>
          <p:cNvPicPr>
            <a:picLocks noChangeAspect="1" noChangeArrowheads="1"/>
          </p:cNvPicPr>
          <p:nvPr/>
        </p:nvPicPr>
        <p:blipFill>
          <a:blip r:embed="rId2" cstate="print">
            <a:lum bright="10000" contrast="-20000"/>
          </a:blip>
          <a:srcRect/>
          <a:stretch>
            <a:fillRect/>
          </a:stretch>
        </p:blipFill>
        <p:spPr bwMode="auto">
          <a:xfrm>
            <a:off x="-1" y="0"/>
            <a:ext cx="9110223" cy="6858000"/>
          </a:xfrm>
          <a:prstGeom prst="rect">
            <a:avLst/>
          </a:prstGeom>
          <a:noFill/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err="1" smtClean="0">
                <a:latin typeface="Blackadder ITC" pitchFamily="82" charset="0"/>
              </a:rPr>
              <a:t>Est-ce</a:t>
            </a:r>
            <a:r>
              <a:rPr lang="en-US" sz="6000" dirty="0" smtClean="0">
                <a:latin typeface="Blackadder ITC" pitchFamily="82" charset="0"/>
              </a:rPr>
              <a:t> </a:t>
            </a:r>
            <a:r>
              <a:rPr lang="en-US" sz="6000" dirty="0" err="1" smtClean="0">
                <a:latin typeface="Blackadder ITC" pitchFamily="82" charset="0"/>
              </a:rPr>
              <a:t>qu’il</a:t>
            </a:r>
            <a:r>
              <a:rPr lang="en-US" sz="6000" dirty="0" smtClean="0">
                <a:latin typeface="Blackadder ITC" pitchFamily="82" charset="0"/>
              </a:rPr>
              <a:t> y a des </a:t>
            </a:r>
            <a:r>
              <a:rPr lang="en-US" sz="6000" dirty="0" err="1" smtClean="0">
                <a:latin typeface="Blackadder ITC" pitchFamily="82" charset="0"/>
              </a:rPr>
              <a:t>risques</a:t>
            </a:r>
            <a:r>
              <a:rPr lang="en-US" sz="6000" dirty="0" smtClean="0">
                <a:latin typeface="Blackadder ITC" pitchFamily="82" charset="0"/>
              </a:rPr>
              <a:t>? </a:t>
            </a:r>
            <a:endParaRPr lang="bg-BG" sz="6000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85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fr-FR" dirty="0">
                <a:latin typeface="Pristina" pitchFamily="66" charset="0"/>
              </a:rPr>
              <a:t>d</a:t>
            </a:r>
            <a:r>
              <a:rPr lang="fr-FR" dirty="0" smtClean="0">
                <a:latin typeface="Pristina" pitchFamily="66" charset="0"/>
              </a:rPr>
              <a:t>épendance physique et psychologique 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Pristina" pitchFamily="66" charset="0"/>
              </a:rPr>
              <a:t>depression</a:t>
            </a:r>
            <a:endParaRPr lang="bg-BG" dirty="0" smtClean="0"/>
          </a:p>
          <a:p>
            <a:pPr>
              <a:buFont typeface="Wingdings" pitchFamily="2" charset="2"/>
              <a:buChar char="q"/>
            </a:pPr>
            <a:r>
              <a:rPr lang="fr-FR" dirty="0">
                <a:latin typeface="Pristina" pitchFamily="66" charset="0"/>
              </a:rPr>
              <a:t>t</a:t>
            </a:r>
            <a:r>
              <a:rPr lang="fr-FR" dirty="0" smtClean="0">
                <a:latin typeface="Pristina" pitchFamily="66" charset="0"/>
              </a:rPr>
              <a:t>roubles de la mémoire</a:t>
            </a:r>
          </a:p>
          <a:p>
            <a:pPr>
              <a:buFont typeface="Wingdings" pitchFamily="2" charset="2"/>
              <a:buChar char="q"/>
            </a:pPr>
            <a:r>
              <a:rPr lang="fr-FR" dirty="0" smtClean="0">
                <a:latin typeface="Pristina" pitchFamily="66" charset="0"/>
              </a:rPr>
              <a:t> impuissance </a:t>
            </a:r>
            <a:r>
              <a:rPr lang="fr-FR" dirty="0">
                <a:latin typeface="Pristina" pitchFamily="66" charset="0"/>
              </a:rPr>
              <a:t>(pour les hommes) </a:t>
            </a:r>
            <a:endParaRPr lang="bg-BG" dirty="0" smtClean="0"/>
          </a:p>
          <a:p>
            <a:pPr>
              <a:buFont typeface="Wingdings" pitchFamily="2" charset="2"/>
              <a:buChar char="q"/>
            </a:pPr>
            <a:r>
              <a:rPr lang="fr-FR" dirty="0" smtClean="0">
                <a:latin typeface="Pristina" pitchFamily="66" charset="0"/>
              </a:rPr>
              <a:t>perturbation </a:t>
            </a:r>
            <a:r>
              <a:rPr lang="fr-FR" dirty="0">
                <a:latin typeface="Pristina" pitchFamily="66" charset="0"/>
              </a:rPr>
              <a:t>des cycles menstruels (pour les femmes) </a:t>
            </a:r>
            <a:endParaRPr lang="bg-BG" dirty="0" smtClean="0"/>
          </a:p>
          <a:p>
            <a:pPr>
              <a:buFont typeface="Wingdings" pitchFamily="2" charset="2"/>
              <a:buChar char="q"/>
            </a:pPr>
            <a:r>
              <a:rPr lang="fr-FR" dirty="0" smtClean="0">
                <a:latin typeface="Pristina" pitchFamily="66" charset="0"/>
              </a:rPr>
              <a:t>infertilité </a:t>
            </a:r>
          </a:p>
          <a:p>
            <a:pPr>
              <a:buFont typeface="Wingdings" pitchFamily="2" charset="2"/>
              <a:buChar char="q"/>
            </a:pPr>
            <a:r>
              <a:rPr lang="fr-FR" dirty="0" smtClean="0">
                <a:latin typeface="Pristina" pitchFamily="66" charset="0"/>
              </a:rPr>
              <a:t> agressivité</a:t>
            </a:r>
            <a:endParaRPr lang="bg-BG" dirty="0" smtClean="0"/>
          </a:p>
          <a:p>
            <a:pPr>
              <a:buFont typeface="Wingdings" pitchFamily="2" charset="2"/>
              <a:buChar char="q"/>
            </a:pPr>
            <a:r>
              <a:rPr lang="fr-FR" dirty="0" smtClean="0">
                <a:latin typeface="Pristina" pitchFamily="66" charset="0"/>
              </a:rPr>
              <a:t>déchirure </a:t>
            </a:r>
            <a:r>
              <a:rPr lang="fr-FR" dirty="0">
                <a:latin typeface="Pristina" pitchFamily="66" charset="0"/>
              </a:rPr>
              <a:t>musculaire </a:t>
            </a:r>
            <a:endParaRPr lang="fr-FR" dirty="0" smtClean="0">
              <a:latin typeface="Pristina" pitchFamily="66" charset="0"/>
            </a:endParaRPr>
          </a:p>
          <a:p>
            <a:pPr>
              <a:buFont typeface="Wingdings" pitchFamily="2" charset="2"/>
              <a:buChar char="q"/>
            </a:pPr>
            <a:r>
              <a:rPr lang="fr-FR" dirty="0" smtClean="0">
                <a:latin typeface="Pristina" pitchFamily="66" charset="0"/>
              </a:rPr>
              <a:t> </a:t>
            </a:r>
            <a:r>
              <a:rPr lang="fr-FR" dirty="0">
                <a:latin typeface="Pristina" pitchFamily="66" charset="0"/>
              </a:rPr>
              <a:t>troubles du comportement </a:t>
            </a:r>
            <a:r>
              <a:rPr lang="fr-FR" dirty="0" smtClean="0">
                <a:latin typeface="Pristina" pitchFamily="66" charset="0"/>
              </a:rPr>
              <a:t>;.</a:t>
            </a:r>
            <a:endParaRPr lang="bg-BG" dirty="0" smtClean="0"/>
          </a:p>
          <a:p>
            <a:pPr>
              <a:buFont typeface="Wingdings" pitchFamily="2" charset="2"/>
              <a:buChar char="q"/>
            </a:pPr>
            <a:r>
              <a:rPr lang="fr-FR" dirty="0" smtClean="0">
                <a:latin typeface="Pristina" pitchFamily="66" charset="0"/>
              </a:rPr>
              <a:t> </a:t>
            </a:r>
            <a:r>
              <a:rPr lang="fr-FR" dirty="0">
                <a:latin typeface="Pristina" pitchFamily="66" charset="0"/>
              </a:rPr>
              <a:t>arrêts </a:t>
            </a:r>
            <a:r>
              <a:rPr lang="fr-FR" dirty="0" smtClean="0">
                <a:latin typeface="Pristina" pitchFamily="66" charset="0"/>
              </a:rPr>
              <a:t>cardiaques, les troubles du rythme cardiaque et l'hyperglycémie</a:t>
            </a:r>
          </a:p>
          <a:p>
            <a:pPr>
              <a:buFont typeface="Wingdings" pitchFamily="2" charset="2"/>
              <a:buChar char="q"/>
            </a:pPr>
            <a:r>
              <a:rPr lang="fr-FR" dirty="0" smtClean="0">
                <a:latin typeface="Pristina" pitchFamily="66" charset="0"/>
              </a:rPr>
              <a:t>embolies pulmonaires</a:t>
            </a:r>
          </a:p>
          <a:p>
            <a:pPr>
              <a:buFont typeface="Wingdings" pitchFamily="2" charset="2"/>
              <a:buChar char="q"/>
            </a:pPr>
            <a:r>
              <a:rPr lang="fr-FR" dirty="0" smtClean="0">
                <a:latin typeface="Pristina" pitchFamily="66" charset="0"/>
              </a:rPr>
              <a:t> phlébites</a:t>
            </a:r>
          </a:p>
          <a:p>
            <a:pPr>
              <a:buFont typeface="Wingdings" pitchFamily="2" charset="2"/>
              <a:buChar char="q"/>
            </a:pPr>
            <a:r>
              <a:rPr lang="fr-FR" dirty="0" smtClean="0">
                <a:latin typeface="Pristina" pitchFamily="66" charset="0"/>
              </a:rPr>
              <a:t> </a:t>
            </a:r>
            <a:r>
              <a:rPr lang="fr-FR" dirty="0">
                <a:latin typeface="Pristina" pitchFamily="66" charset="0"/>
              </a:rPr>
              <a:t>prise de </a:t>
            </a:r>
            <a:r>
              <a:rPr lang="fr-FR" dirty="0" smtClean="0">
                <a:latin typeface="Pristina" pitchFamily="66" charset="0"/>
              </a:rPr>
              <a:t>poids</a:t>
            </a:r>
            <a:r>
              <a:rPr lang="fr-FR" dirty="0">
                <a:latin typeface="Pristina" pitchFamily="66" charset="0"/>
              </a:rPr>
              <a:t> </a:t>
            </a:r>
            <a:endParaRPr lang="fr-FR" dirty="0" smtClean="0">
              <a:latin typeface="Pristina" pitchFamily="66" charset="0"/>
            </a:endParaRPr>
          </a:p>
          <a:p>
            <a:pPr>
              <a:buFont typeface="Wingdings" pitchFamily="2" charset="2"/>
              <a:buChar char="q"/>
            </a:pPr>
            <a:r>
              <a:rPr lang="fr-FR" dirty="0">
                <a:latin typeface="Pristina" pitchFamily="66" charset="0"/>
              </a:rPr>
              <a:t>d</a:t>
            </a:r>
            <a:r>
              <a:rPr lang="fr-FR" dirty="0" smtClean="0">
                <a:latin typeface="Pristina" pitchFamily="66" charset="0"/>
              </a:rPr>
              <a:t>éshydratation</a:t>
            </a:r>
          </a:p>
          <a:p>
            <a:pPr>
              <a:buFont typeface="Wingdings" pitchFamily="2" charset="2"/>
              <a:buChar char="q"/>
            </a:pPr>
            <a:r>
              <a:rPr lang="fr-FR" dirty="0" smtClean="0">
                <a:latin typeface="Pristina" pitchFamily="66" charset="0"/>
              </a:rPr>
              <a:t>les </a:t>
            </a:r>
            <a:r>
              <a:rPr lang="fr-FR" dirty="0">
                <a:latin typeface="Pristina" pitchFamily="66" charset="0"/>
              </a:rPr>
              <a:t>problèmes </a:t>
            </a:r>
            <a:r>
              <a:rPr lang="fr-FR" dirty="0" smtClean="0">
                <a:latin typeface="Pristina" pitchFamily="66" charset="0"/>
              </a:rPr>
              <a:t>rénaux</a:t>
            </a:r>
          </a:p>
          <a:p>
            <a:pPr>
              <a:buFont typeface="Wingdings" pitchFamily="2" charset="2"/>
              <a:buChar char="q"/>
            </a:pPr>
            <a:r>
              <a:rPr lang="fr-FR" dirty="0" smtClean="0">
                <a:latin typeface="Pristina" pitchFamily="66" charset="0"/>
              </a:rPr>
              <a:t>accroissement de la sensibilité de l'organisme aux maladies infectieuses</a:t>
            </a:r>
            <a:endParaRPr lang="bg-BG" dirty="0"/>
          </a:p>
          <a:p>
            <a:pPr>
              <a:buNone/>
            </a:pPr>
            <a:endParaRPr lang="bg-BG" dirty="0"/>
          </a:p>
        </p:txBody>
      </p:sp>
      <p:pic>
        <p:nvPicPr>
          <p:cNvPr id="16386" name="Picture 2" descr="Резултат с изображение за sport things"/>
          <p:cNvPicPr>
            <a:picLocks noChangeAspect="1" noChangeArrowheads="1"/>
          </p:cNvPicPr>
          <p:nvPr/>
        </p:nvPicPr>
        <p:blipFill>
          <a:blip r:embed="rId3" cstate="print">
            <a:lum bright="20000" contrast="20000"/>
          </a:blip>
          <a:srcRect/>
          <a:stretch>
            <a:fillRect/>
          </a:stretch>
        </p:blipFill>
        <p:spPr bwMode="auto">
          <a:xfrm>
            <a:off x="6797076" y="5301208"/>
            <a:ext cx="2346923" cy="1556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Резултат с изображение за background"/>
          <p:cNvPicPr>
            <a:picLocks noChangeAspect="1" noChangeArrowheads="1"/>
          </p:cNvPicPr>
          <p:nvPr/>
        </p:nvPicPr>
        <p:blipFill>
          <a:blip r:embed="rId2" cstate="print">
            <a:lum bright="10000" contrast="-20000"/>
          </a:blip>
          <a:srcRect/>
          <a:stretch>
            <a:fillRect/>
          </a:stretch>
        </p:blipFill>
        <p:spPr bwMode="auto">
          <a:xfrm>
            <a:off x="-1" y="0"/>
            <a:ext cx="9110223" cy="6858000"/>
          </a:xfrm>
          <a:prstGeom prst="rect">
            <a:avLst/>
          </a:prstGeom>
          <a:noFill/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err="1" smtClean="0">
                <a:latin typeface="Blackadder ITC" pitchFamily="82" charset="0"/>
              </a:rPr>
              <a:t>Est-ce</a:t>
            </a:r>
            <a:r>
              <a:rPr lang="en-US" sz="6000" dirty="0" smtClean="0">
                <a:latin typeface="Blackadder ITC" pitchFamily="82" charset="0"/>
              </a:rPr>
              <a:t> </a:t>
            </a:r>
            <a:r>
              <a:rPr lang="en-US" sz="6000" dirty="0" err="1" smtClean="0">
                <a:latin typeface="Blackadder ITC" pitchFamily="82" charset="0"/>
              </a:rPr>
              <a:t>qu’il</a:t>
            </a:r>
            <a:r>
              <a:rPr lang="en-US" sz="6000" dirty="0" smtClean="0">
                <a:latin typeface="Blackadder ITC" pitchFamily="82" charset="0"/>
              </a:rPr>
              <a:t> y a des </a:t>
            </a:r>
            <a:r>
              <a:rPr lang="en-US" sz="6000" dirty="0" err="1" smtClean="0">
                <a:latin typeface="Blackadder ITC" pitchFamily="82" charset="0"/>
              </a:rPr>
              <a:t>risques</a:t>
            </a:r>
            <a:r>
              <a:rPr lang="en-US" sz="6000" dirty="0" smtClean="0">
                <a:latin typeface="Blackadder ITC" pitchFamily="82" charset="0"/>
              </a:rPr>
              <a:t>? </a:t>
            </a:r>
            <a:endParaRPr lang="bg-BG" sz="6000" dirty="0"/>
          </a:p>
        </p:txBody>
      </p:sp>
      <p:pic>
        <p:nvPicPr>
          <p:cNvPr id="16386" name="Picture 2" descr="Резултат с изображение за sport things"/>
          <p:cNvPicPr>
            <a:picLocks noChangeAspect="1" noChangeArrowheads="1"/>
          </p:cNvPicPr>
          <p:nvPr/>
        </p:nvPicPr>
        <p:blipFill>
          <a:blip r:embed="rId3" cstate="print">
            <a:lum bright="20000" contrast="20000"/>
          </a:blip>
          <a:srcRect/>
          <a:stretch>
            <a:fillRect/>
          </a:stretch>
        </p:blipFill>
        <p:spPr bwMode="auto">
          <a:xfrm>
            <a:off x="6797076" y="5301208"/>
            <a:ext cx="2346923" cy="1556792"/>
          </a:xfrm>
          <a:prstGeom prst="rect">
            <a:avLst/>
          </a:prstGeom>
          <a:noFill/>
        </p:spPr>
      </p:pic>
      <p:pic>
        <p:nvPicPr>
          <p:cNvPr id="29698" name="Picture 2" descr="Резултат с изображение за dopag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1700808"/>
            <a:ext cx="6912768" cy="46229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6497</TotalTime>
  <Words>99</Words>
  <Application>Microsoft Office PowerPoint</Application>
  <PresentationFormat>Презентация на цял екран (4:3)</PresentationFormat>
  <Paragraphs>44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14</vt:i4>
      </vt:variant>
    </vt:vector>
  </HeadingPairs>
  <TitlesOfParts>
    <vt:vector size="15" baseType="lpstr">
      <vt:lpstr>Office тема</vt:lpstr>
      <vt:lpstr>Le dopage sportif</vt:lpstr>
      <vt:lpstr>Презентация на PowerPoint</vt:lpstr>
      <vt:lpstr>Презентация на PowerPoint</vt:lpstr>
      <vt:lpstr>Qu’est – ce que le dopage? </vt:lpstr>
      <vt:lpstr>Qui utilise le dopage? </vt:lpstr>
      <vt:lpstr>Quels sont les produits dopants?</vt:lpstr>
      <vt:lpstr>Est-ce qu’il y a des risques? </vt:lpstr>
      <vt:lpstr>Est-ce qu’il y a des risques? </vt:lpstr>
      <vt:lpstr>Est-ce qu’il y a des risques? </vt:lpstr>
      <vt:lpstr>Des scandales de dopage</vt:lpstr>
      <vt:lpstr>Des scandales de dopage</vt:lpstr>
      <vt:lpstr>Fairplay</vt:lpstr>
      <vt:lpstr>Sources</vt:lpstr>
      <vt:lpstr>Презентация на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dopage sportif</dc:title>
  <dc:creator>MAGI</dc:creator>
  <cp:lastModifiedBy>user</cp:lastModifiedBy>
  <cp:revision>5</cp:revision>
  <dcterms:created xsi:type="dcterms:W3CDTF">2016-10-16T05:28:04Z</dcterms:created>
  <dcterms:modified xsi:type="dcterms:W3CDTF">2016-10-22T19:54:40Z</dcterms:modified>
</cp:coreProperties>
</file>