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60" r:id="rId3"/>
    <p:sldId id="267" r:id="rId4"/>
    <p:sldId id="261" r:id="rId5"/>
    <p:sldId id="263" r:id="rId6"/>
    <p:sldId id="266" r:id="rId7"/>
    <p:sldId id="268" r:id="rId8"/>
    <p:sldId id="264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4660"/>
  </p:normalViewPr>
  <p:slideViewPr>
    <p:cSldViewPr>
      <p:cViewPr>
        <p:scale>
          <a:sx n="99" d="100"/>
          <a:sy n="99" d="100"/>
        </p:scale>
        <p:origin x="-31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FE0D-AFF3-4407-82C7-5511EDDDBAB4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80A1-FE1B-4B62-9CE6-BE1112D39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BC12BDB-FEC4-4C42-B859-D82DA617B788}" type="datetimeFigureOut">
              <a:rPr lang="bg-BG" smtClean="0"/>
              <a:t>26.11.2015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588E-C7AD-4140-8844-5FC8E9147FCA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rot="-900000">
            <a:off x="-92461" y="1052767"/>
            <a:ext cx="6320162" cy="1512599"/>
          </a:xfrm>
        </p:spPr>
        <p:txBody>
          <a:bodyPr>
            <a:noAutofit/>
          </a:bodyPr>
          <a:lstStyle/>
          <a:p>
            <a:pPr algn="ctr"/>
            <a:r>
              <a:rPr lang="bg-BG" sz="4800" dirty="0" smtClean="0">
                <a:latin typeface="Cambria Math" pitchFamily="18" charset="0"/>
                <a:ea typeface="Cambria Math" pitchFamily="18" charset="0"/>
                <a:cs typeface="Aharoni" pitchFamily="2" charset="-79"/>
              </a:rPr>
              <a:t>Олимпийските</a:t>
            </a:r>
            <a:r>
              <a:rPr lang="bg-BG" sz="4800" dirty="0" smtClean="0">
                <a:latin typeface="Cambria Math" pitchFamily="18" charset="0"/>
                <a:ea typeface="Cambria Math" pitchFamily="18" charset="0"/>
              </a:rPr>
              <a:t> игри</a:t>
            </a:r>
            <a:r>
              <a:rPr lang="en-US" sz="4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sz="4800" dirty="0" smtClean="0">
                <a:latin typeface="Cambria Math" pitchFamily="18" charset="0"/>
                <a:ea typeface="Cambria Math" pitchFamily="18" charset="0"/>
              </a:rPr>
            </a:br>
            <a:r>
              <a:rPr lang="bg-BG" sz="4800" dirty="0" smtClean="0">
                <a:latin typeface="Cambria Math" pitchFamily="18" charset="0"/>
                <a:ea typeface="Cambria Math" pitchFamily="18" charset="0"/>
              </a:rPr>
              <a:t> в Античността</a:t>
            </a:r>
            <a:endParaRPr lang="bg-BG" sz="4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94059">
            <a:off x="197531" y="3514961"/>
            <a:ext cx="662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Les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Jeux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Olympiques</a:t>
            </a:r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dans l‘Antiquité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00464" y="4005064"/>
            <a:ext cx="2531683" cy="19946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Не се знае кога точно започват Олимпийските игри, но тяхната първа писмена следа датира от 776 г. пр. Хр. </a:t>
            </a:r>
            <a:endParaRPr lang="bg-BG" sz="1800" i="1" dirty="0"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783" y="249529"/>
            <a:ext cx="5232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О</a:t>
            </a:r>
            <a:r>
              <a:rPr lang="bg-BG" sz="3200" dirty="0" smtClean="0">
                <a:latin typeface="Cambria" pitchFamily="18" charset="0"/>
              </a:rPr>
              <a:t>лимпйските  </a:t>
            </a:r>
            <a:r>
              <a:rPr lang="bg-BG" sz="3200" dirty="0">
                <a:latin typeface="Cambria" pitchFamily="18" charset="0"/>
              </a:rPr>
              <a:t>игри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7" y="1766323"/>
            <a:ext cx="2915816" cy="4245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2"/>
          <a:stretch/>
        </p:blipFill>
        <p:spPr bwMode="auto">
          <a:xfrm>
            <a:off x="6056933" y="2276872"/>
            <a:ext cx="288032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772816"/>
            <a:ext cx="252028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  <a:cs typeface="Arial" pitchFamily="34" charset="0"/>
              </a:rPr>
              <a:t>On ne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sait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pas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exactement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quand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commencent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les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Jeux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Olympiques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mais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leur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pr</a:t>
            </a:r>
            <a:r>
              <a:rPr lang="fr-FR" i="1" dirty="0" smtClean="0">
                <a:latin typeface="Cambria" pitchFamily="18" charset="0"/>
                <a:cs typeface="Arial" pitchFamily="34" charset="0"/>
              </a:rPr>
              <a:t>è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miere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trace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écrite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date de </a:t>
            </a:r>
            <a:r>
              <a:rPr lang="bg-BG" i="1" dirty="0" smtClean="0">
                <a:latin typeface="Cambria" pitchFamily="18" charset="0"/>
                <a:cs typeface="Arial" pitchFamily="34" charset="0"/>
              </a:rPr>
              <a:t>776 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av. J.- C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6808" y="908720"/>
            <a:ext cx="40136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Les </a:t>
            </a:r>
            <a:r>
              <a:rPr lang="en-US" sz="3200" dirty="0" err="1">
                <a:latin typeface="Cambria" pitchFamily="18" charset="0"/>
              </a:rPr>
              <a:t>Jeux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Olympiques</a:t>
            </a:r>
            <a:r>
              <a:rPr lang="en-US" sz="3200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920" y="1844824"/>
            <a:ext cx="504056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i="1" dirty="0">
                <a:latin typeface="Cambria" pitchFamily="18" charset="0"/>
              </a:rPr>
              <a:t>Tout commence en Grèce, dans le </a:t>
            </a:r>
            <a:r>
              <a:rPr lang="fr-FR" i="1" dirty="0" smtClean="0">
                <a:latin typeface="Cambria" pitchFamily="18" charset="0"/>
              </a:rPr>
              <a:t>Péloponnèse, il y a 3000 ans environ.</a:t>
            </a:r>
            <a:endParaRPr lang="fr-FR" i="1" dirty="0">
              <a:latin typeface="Cambria" pitchFamily="18" charset="0"/>
            </a:endParaRPr>
          </a:p>
          <a:p>
            <a:pPr algn="ctr"/>
            <a:r>
              <a:rPr lang="fr-FR" i="1" dirty="0">
                <a:latin typeface="Cambria" pitchFamily="18" charset="0"/>
              </a:rPr>
              <a:t>Des concours sportifs sont organisés à Olympie et sont désignés d’après</a:t>
            </a:r>
          </a:p>
          <a:p>
            <a:pPr algn="ctr"/>
            <a:r>
              <a:rPr lang="fr-FR" i="1" dirty="0">
                <a:latin typeface="Cambria" pitchFamily="18" charset="0"/>
              </a:rPr>
              <a:t>le nom du site, soit les «Jeux Olympiques».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2" y="3552279"/>
            <a:ext cx="39243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340" y="332656"/>
            <a:ext cx="841702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La situation des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Jeux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Olympiques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Местоположението на Олимпийските игри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458" y="3740456"/>
            <a:ext cx="259228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i="1" dirty="0" smtClean="0"/>
              <a:t>Всичко започва в Гърция, в Пелопонес, преди около 3 000г. Спортните състезания са организирани на Олимп, откъдето идва и тяхното име ,,Олимпийски игри‘‘.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813108" y="648866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Péloponnèse</a:t>
            </a:r>
            <a:endParaRPr lang="bg-BG" u="sng" dirty="0"/>
          </a:p>
        </p:txBody>
      </p:sp>
    </p:spTree>
    <p:extLst>
      <p:ext uri="{BB962C8B-B14F-4D97-AF65-F5344CB8AC3E}">
        <p14:creationId xmlns:p14="http://schemas.microsoft.com/office/powerpoint/2010/main" val="4985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25422" cy="1507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sz="3200" dirty="0" smtClean="0"/>
              <a:t>Спортистите в Олимпийските игри</a:t>
            </a:r>
            <a:br>
              <a:rPr lang="bg-BG" sz="3200" dirty="0" smtClean="0"/>
            </a:br>
            <a:r>
              <a:rPr lang="fr-FR" sz="3200" dirty="0"/>
              <a:t>Les athlètes dans les Jeux Olympiques</a:t>
            </a:r>
            <a:br>
              <a:rPr lang="fr-FR" sz="3200" dirty="0"/>
            </a:b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844824"/>
            <a:ext cx="4464496" cy="238955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</a:t>
            </a:r>
            <a:r>
              <a:rPr lang="en-US" sz="1800" i="1" dirty="0" err="1" smtClean="0">
                <a:latin typeface="Cambria" pitchFamily="18" charset="0"/>
              </a:rPr>
              <a:t>athl</a:t>
            </a:r>
            <a:r>
              <a:rPr lang="fr-FR" sz="1800" i="1" dirty="0" err="1" smtClean="0">
                <a:latin typeface="Cambria" pitchFamily="18" charset="0"/>
              </a:rPr>
              <a:t>ètes</a:t>
            </a:r>
            <a:r>
              <a:rPr lang="fr-FR" sz="1800" i="1" dirty="0" smtClean="0">
                <a:latin typeface="Cambria" pitchFamily="18" charset="0"/>
              </a:rPr>
              <a:t> sont des ho</a:t>
            </a:r>
            <a:r>
              <a:rPr lang="en-US" sz="1800" i="1" dirty="0" err="1" smtClean="0">
                <a:latin typeface="Cambria" pitchFamily="18" charset="0"/>
              </a:rPr>
              <a:t>mmes.</a:t>
            </a:r>
            <a:endParaRPr lang="en-US" sz="1800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Ils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sont</a:t>
            </a:r>
            <a:r>
              <a:rPr lang="en-US" sz="1800" i="1" dirty="0" smtClean="0">
                <a:latin typeface="Cambria" pitchFamily="18" charset="0"/>
              </a:rPr>
              <a:t> nus, car </a:t>
            </a:r>
            <a:r>
              <a:rPr lang="en-US" sz="1800" i="1" dirty="0" err="1" smtClean="0">
                <a:latin typeface="Cambria" pitchFamily="18" charset="0"/>
              </a:rPr>
              <a:t>ils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doivent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refl</a:t>
            </a:r>
            <a:r>
              <a:rPr lang="fr-FR" sz="1800" i="1" dirty="0" err="1" smtClean="0">
                <a:latin typeface="Cambria" pitchFamily="18" charset="0"/>
              </a:rPr>
              <a:t>éter</a:t>
            </a:r>
            <a:r>
              <a:rPr lang="fr-FR" sz="1800" i="1" dirty="0" smtClean="0">
                <a:latin typeface="Cambria" pitchFamily="18" charset="0"/>
              </a:rPr>
              <a:t> l</a:t>
            </a:r>
            <a:r>
              <a:rPr lang="bg-BG" sz="1800" i="1" dirty="0" smtClean="0">
                <a:latin typeface="Cambria" pitchFamily="18" charset="0"/>
              </a:rPr>
              <a:t>‘</a:t>
            </a:r>
            <a:r>
              <a:rPr lang="en-US" sz="1800" i="1" dirty="0" smtClean="0">
                <a:latin typeface="Cambria" pitchFamily="18" charset="0"/>
              </a:rPr>
              <a:t>id</a:t>
            </a:r>
            <a:r>
              <a:rPr lang="fr-FR" sz="1800" i="1" dirty="0" err="1" smtClean="0">
                <a:latin typeface="Cambria" pitchFamily="18" charset="0"/>
              </a:rPr>
              <a:t>éal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d’un </a:t>
            </a:r>
            <a:r>
              <a:rPr lang="en-US" sz="1800" i="1" dirty="0" err="1" smtClean="0">
                <a:latin typeface="Cambria" pitchFamily="18" charset="0"/>
              </a:rPr>
              <a:t>équilibre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harmoni</a:t>
            </a:r>
            <a:r>
              <a:rPr lang="fr-FR" sz="1800" i="1" dirty="0" err="1" smtClean="0">
                <a:latin typeface="Cambria" pitchFamily="18" charset="0"/>
              </a:rPr>
              <a:t>éux</a:t>
            </a:r>
            <a:r>
              <a:rPr lang="bg-BG" sz="1800" i="1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entre le corps et </a:t>
            </a:r>
            <a:r>
              <a:rPr lang="en-US" sz="1800" i="1" dirty="0" err="1" smtClean="0">
                <a:latin typeface="Cambria" pitchFamily="18" charset="0"/>
              </a:rPr>
              <a:t>l’esprit</a:t>
            </a:r>
            <a:r>
              <a:rPr lang="en-US" sz="1800" i="1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</a:t>
            </a:r>
            <a:r>
              <a:rPr lang="en-US" sz="1800" i="1" dirty="0" err="1" smtClean="0">
                <a:latin typeface="Cambria" pitchFamily="18" charset="0"/>
              </a:rPr>
              <a:t>esclaves</a:t>
            </a:r>
            <a:r>
              <a:rPr lang="en-US" sz="1800" i="1" dirty="0" smtClean="0">
                <a:latin typeface="Cambria" pitchFamily="18" charset="0"/>
              </a:rPr>
              <a:t> et les </a:t>
            </a:r>
            <a:r>
              <a:rPr lang="en-US" sz="1800" i="1" dirty="0" err="1" smtClean="0">
                <a:latin typeface="Cambria" pitchFamily="18" charset="0"/>
              </a:rPr>
              <a:t>étrangers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sont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exclus</a:t>
            </a:r>
            <a:r>
              <a:rPr lang="bg-BG" sz="1800" i="1" dirty="0" smtClean="0">
                <a:latin typeface="Cambria" pitchFamily="18" charset="0"/>
              </a:rPr>
              <a:t>.</a:t>
            </a:r>
            <a:endParaRPr lang="en-US" sz="1800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femmes </a:t>
            </a:r>
            <a:r>
              <a:rPr lang="en-US" sz="1800" i="1" dirty="0" err="1" smtClean="0">
                <a:latin typeface="Cambria" pitchFamily="18" charset="0"/>
              </a:rPr>
              <a:t>peuvent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prendre</a:t>
            </a:r>
            <a:r>
              <a:rPr lang="en-US" sz="1800" i="1" dirty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part </a:t>
            </a:r>
            <a:r>
              <a:rPr lang="en-US" sz="1800" i="1" dirty="0" err="1" smtClean="0">
                <a:latin typeface="Cambria" pitchFamily="18" charset="0"/>
              </a:rPr>
              <a:t>seulement</a:t>
            </a:r>
            <a:r>
              <a:rPr lang="en-US" sz="1800" i="1" dirty="0" smtClean="0">
                <a:latin typeface="Cambria" pitchFamily="18" charset="0"/>
              </a:rPr>
              <a:t> aux courses de </a:t>
            </a:r>
            <a:r>
              <a:rPr lang="en-US" sz="1800" i="1" dirty="0" err="1" smtClean="0">
                <a:latin typeface="Cambria" pitchFamily="18" charset="0"/>
              </a:rPr>
              <a:t>chevaux</a:t>
            </a:r>
            <a:r>
              <a:rPr lang="en-US" sz="1800" i="1" dirty="0" smtClean="0">
                <a:latin typeface="Cambria" pitchFamily="18" charset="0"/>
              </a:rPr>
              <a:t>. </a:t>
            </a:r>
            <a:endParaRPr lang="bg-BG" sz="1800" i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44" y="4236360"/>
            <a:ext cx="3700886" cy="243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3393"/>
            <a:ext cx="3735758" cy="23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437112"/>
            <a:ext cx="4464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i="1" dirty="0" smtClean="0">
                <a:latin typeface="Cambria" pitchFamily="18" charset="0"/>
              </a:rPr>
              <a:t>Спортистите са мъже. </a:t>
            </a:r>
          </a:p>
          <a:p>
            <a:pPr algn="ctr"/>
            <a:r>
              <a:rPr lang="bg-BG" i="1" dirty="0" smtClean="0">
                <a:latin typeface="Cambria" pitchFamily="18" charset="0"/>
              </a:rPr>
              <a:t>Те са голи, защото трябва да отразяват идеала за хармоничното равновесие между тялото и духа. </a:t>
            </a:r>
          </a:p>
          <a:p>
            <a:pPr algn="ctr"/>
            <a:r>
              <a:rPr lang="bg-BG" i="1" dirty="0" smtClean="0">
                <a:latin typeface="Cambria" pitchFamily="18" charset="0"/>
              </a:rPr>
              <a:t>Робите и чужденците са изключени. Жените могат да участват единствено в конни надбягвания.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06931" y="76896"/>
            <a:ext cx="3026280" cy="12174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Les </a:t>
            </a:r>
            <a:r>
              <a:rPr lang="en-US" sz="4000" dirty="0" err="1" smtClean="0"/>
              <a:t>Jeux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g-BG" sz="4000" dirty="0" smtClean="0"/>
              <a:t>Игрите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02967" y="3281042"/>
            <a:ext cx="3030244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Те включват:</a:t>
            </a:r>
          </a:p>
          <a:p>
            <a:pPr marL="0" indent="0" algn="ctr">
              <a:buNone/>
            </a:pP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бягане,хвърляне на диск, </a:t>
            </a: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хвърляне на копие, </a:t>
            </a: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скок </a:t>
            </a:r>
            <a:r>
              <a:rPr lang="ru-RU" sz="1800" i="1" dirty="0">
                <a:effectLst/>
                <a:latin typeface="Cambria" pitchFamily="18" charset="0"/>
                <a:cs typeface="Arial" pitchFamily="34" charset="0"/>
              </a:rPr>
              <a:t>на </a:t>
            </a: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дължина, конни надбягвания</a:t>
            </a:r>
            <a:r>
              <a:rPr lang="en-US" sz="1800" i="1" dirty="0" smtClean="0">
                <a:effectLst/>
                <a:latin typeface="Cambria" pitchFamily="18" charset="0"/>
                <a:cs typeface="Arial" pitchFamily="34" charset="0"/>
              </a:rPr>
              <a:t>.</a:t>
            </a:r>
            <a:endParaRPr lang="bg-BG" sz="1800" i="1" dirty="0"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8" y="2251703"/>
            <a:ext cx="3058674" cy="266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6" y="5085184"/>
            <a:ext cx="5847564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/>
          <a:stretch/>
        </p:blipFill>
        <p:spPr bwMode="auto">
          <a:xfrm>
            <a:off x="138077" y="246158"/>
            <a:ext cx="2718578" cy="231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6"/>
          <a:stretch/>
        </p:blipFill>
        <p:spPr bwMode="auto">
          <a:xfrm>
            <a:off x="207864" y="2564904"/>
            <a:ext cx="257900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2967" y="1249717"/>
            <a:ext cx="303024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Cambria" pitchFamily="18" charset="0"/>
              </a:rPr>
              <a:t>Ils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incluent</a:t>
            </a:r>
            <a:r>
              <a:rPr lang="en-US" i="1" dirty="0" smtClean="0">
                <a:latin typeface="Cambria" pitchFamily="18" charset="0"/>
              </a:rPr>
              <a:t>: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la </a:t>
            </a:r>
            <a:r>
              <a:rPr lang="en-US" i="1" dirty="0" smtClean="0">
                <a:latin typeface="Cambria" pitchFamily="18" charset="0"/>
              </a:rPr>
              <a:t>course </a:t>
            </a:r>
            <a:r>
              <a:rPr lang="fr-FR" i="1" dirty="0" smtClean="0">
                <a:latin typeface="Cambria" pitchFamily="18" charset="0"/>
              </a:rPr>
              <a:t>à pied, le lancer du disque</a:t>
            </a:r>
            <a:r>
              <a:rPr lang="bg-BG" i="1" dirty="0" smtClean="0">
                <a:latin typeface="Cambria" pitchFamily="18" charset="0"/>
              </a:rPr>
              <a:t>,</a:t>
            </a:r>
            <a:r>
              <a:rPr lang="fr-FR" i="1" dirty="0" smtClean="0">
                <a:latin typeface="Cambria" pitchFamily="18" charset="0"/>
              </a:rPr>
              <a:t> 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fr-FR" i="1" dirty="0" smtClean="0">
                <a:latin typeface="Cambria" pitchFamily="18" charset="0"/>
              </a:rPr>
              <a:t>le lancer du javelot, </a:t>
            </a:r>
          </a:p>
          <a:p>
            <a:pPr algn="ctr"/>
            <a:r>
              <a:rPr lang="fr-FR" i="1" dirty="0" smtClean="0">
                <a:latin typeface="Cambria" pitchFamily="18" charset="0"/>
              </a:rPr>
              <a:t>le saut en </a:t>
            </a:r>
            <a:r>
              <a:rPr lang="fr-FR" i="1" dirty="0" err="1" smtClean="0">
                <a:latin typeface="Cambria" pitchFamily="18" charset="0"/>
              </a:rPr>
              <a:t>longeur</a:t>
            </a:r>
            <a:r>
              <a:rPr lang="fr-FR" i="1" dirty="0" smtClean="0">
                <a:latin typeface="Cambria" pitchFamily="18" charset="0"/>
              </a:rPr>
              <a:t>, 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fr-FR" i="1" dirty="0" smtClean="0">
                <a:latin typeface="Cambria" pitchFamily="18" charset="0"/>
              </a:rPr>
              <a:t>les courses de chevaux, le combat</a:t>
            </a:r>
            <a:r>
              <a:rPr lang="en-US" i="1" dirty="0" smtClean="0">
                <a:latin typeface="Cambria" pitchFamily="18" charset="0"/>
              </a:rPr>
              <a:t>.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76" y="184268"/>
            <a:ext cx="3046999" cy="206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18228"/>
            <a:ext cx="2232248" cy="192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3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737" y="2420888"/>
            <a:ext cx="46376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Игрите са </a:t>
            </a:r>
            <a:r>
              <a:rPr lang="ru-RU" i="1" dirty="0">
                <a:latin typeface="Cambria" pitchFamily="18" charset="0"/>
              </a:rPr>
              <a:t>много </a:t>
            </a:r>
            <a:r>
              <a:rPr lang="ru-RU" i="1" dirty="0" smtClean="0">
                <a:latin typeface="Cambria" pitchFamily="18" charset="0"/>
              </a:rPr>
              <a:t>жестоки</a:t>
            </a:r>
            <a:r>
              <a:rPr lang="en-US" i="1" dirty="0" smtClean="0">
                <a:latin typeface="Cambria" pitchFamily="18" charset="0"/>
              </a:rPr>
              <a:t>,</a:t>
            </a:r>
            <a:r>
              <a:rPr lang="bg-BG" i="1" dirty="0" smtClean="0">
                <a:latin typeface="Cambria" pitchFamily="18" charset="0"/>
              </a:rPr>
              <a:t> но  състезателите са много устойчиви. Игрите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свършват, когато </a:t>
            </a:r>
            <a:r>
              <a:rPr lang="ru-RU" i="1" dirty="0">
                <a:latin typeface="Cambria" pitchFamily="18" charset="0"/>
              </a:rPr>
              <a:t>един от състезателите </a:t>
            </a:r>
            <a:r>
              <a:rPr lang="ru-RU" i="1" dirty="0" smtClean="0">
                <a:latin typeface="Cambria" pitchFamily="18" charset="0"/>
              </a:rPr>
              <a:t>се признае за победен.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3" b="12597"/>
          <a:stretch/>
        </p:blipFill>
        <p:spPr bwMode="auto">
          <a:xfrm>
            <a:off x="5371257" y="477198"/>
            <a:ext cx="3608490" cy="295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" y="4410181"/>
            <a:ext cx="469563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1216"/>
            <a:ext cx="3622829" cy="302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405" y="543840"/>
            <a:ext cx="466362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</a:rPr>
              <a:t>Les </a:t>
            </a:r>
            <a:r>
              <a:rPr lang="en-US" i="1" dirty="0" err="1" smtClean="0">
                <a:latin typeface="Cambria" pitchFamily="18" charset="0"/>
              </a:rPr>
              <a:t>jeux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sont</a:t>
            </a:r>
            <a:r>
              <a:rPr lang="en-US" i="1" dirty="0" smtClean="0">
                <a:latin typeface="Cambria" pitchFamily="18" charset="0"/>
              </a:rPr>
              <a:t> trop </a:t>
            </a:r>
            <a:r>
              <a:rPr lang="en-US" i="1" dirty="0" err="1" smtClean="0">
                <a:latin typeface="Cambria" pitchFamily="18" charset="0"/>
              </a:rPr>
              <a:t>cruels</a:t>
            </a:r>
            <a:r>
              <a:rPr lang="en-US" i="1" dirty="0" smtClean="0">
                <a:latin typeface="Cambria" pitchFamily="18" charset="0"/>
              </a:rPr>
              <a:t>, </a:t>
            </a:r>
            <a:r>
              <a:rPr lang="en-US" i="1" dirty="0" err="1" smtClean="0">
                <a:latin typeface="Cambria" pitchFamily="18" charset="0"/>
              </a:rPr>
              <a:t>mais</a:t>
            </a:r>
            <a:r>
              <a:rPr lang="en-US" i="1" dirty="0" smtClean="0">
                <a:latin typeface="Cambria" pitchFamily="18" charset="0"/>
              </a:rPr>
              <a:t> les </a:t>
            </a:r>
          </a:p>
          <a:p>
            <a:pPr algn="ctr"/>
            <a:r>
              <a:rPr lang="en-US" i="1" dirty="0" err="1" smtClean="0">
                <a:latin typeface="Cambria" pitchFamily="18" charset="0"/>
              </a:rPr>
              <a:t>athlet</a:t>
            </a:r>
            <a:r>
              <a:rPr lang="fr-FR" i="1" dirty="0" smtClean="0">
                <a:latin typeface="Cambria" pitchFamily="18" charset="0"/>
              </a:rPr>
              <a:t>è</a:t>
            </a:r>
            <a:r>
              <a:rPr lang="en-US" i="1" dirty="0" smtClean="0">
                <a:latin typeface="Cambria" pitchFamily="18" charset="0"/>
              </a:rPr>
              <a:t>s </a:t>
            </a:r>
            <a:r>
              <a:rPr lang="en-US" i="1" dirty="0" err="1">
                <a:latin typeface="Cambria" pitchFamily="18" charset="0"/>
              </a:rPr>
              <a:t>sont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très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résistants</a:t>
            </a:r>
            <a:r>
              <a:rPr lang="en-US" i="1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en-US" i="1" dirty="0" smtClean="0">
                <a:latin typeface="Cambria" pitchFamily="18" charset="0"/>
              </a:rPr>
              <a:t>Les </a:t>
            </a:r>
            <a:r>
              <a:rPr lang="en-US" i="1" dirty="0" err="1" smtClean="0">
                <a:latin typeface="Cambria" pitchFamily="18" charset="0"/>
              </a:rPr>
              <a:t>jeux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finissent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quand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l’un</a:t>
            </a:r>
            <a:r>
              <a:rPr lang="en-US" i="1" dirty="0" smtClean="0">
                <a:latin typeface="Cambria" pitchFamily="18" charset="0"/>
              </a:rPr>
              <a:t> des </a:t>
            </a:r>
            <a:r>
              <a:rPr lang="en-US" i="1" dirty="0" err="1" smtClean="0">
                <a:latin typeface="Cambria" pitchFamily="18" charset="0"/>
              </a:rPr>
              <a:t>athlètes</a:t>
            </a:r>
            <a:r>
              <a:rPr lang="en-US" i="1" dirty="0" smtClean="0">
                <a:latin typeface="Cambria" pitchFamily="18" charset="0"/>
              </a:rPr>
              <a:t> se </a:t>
            </a:r>
            <a:r>
              <a:rPr lang="en-US" i="1" dirty="0" err="1" smtClean="0">
                <a:latin typeface="Cambria" pitchFamily="18" charset="0"/>
              </a:rPr>
              <a:t>reconna</a:t>
            </a:r>
            <a:r>
              <a:rPr lang="fr-FR" i="1" dirty="0">
                <a:latin typeface="Cambria" pitchFamily="18" charset="0"/>
              </a:rPr>
              <a:t>i</a:t>
            </a:r>
            <a:r>
              <a:rPr lang="en-US" i="1" dirty="0" smtClean="0">
                <a:latin typeface="Cambria" pitchFamily="18" charset="0"/>
              </a:rPr>
              <a:t>t </a:t>
            </a:r>
            <a:r>
              <a:rPr lang="en-US" i="1" dirty="0" err="1" smtClean="0">
                <a:latin typeface="Cambria" pitchFamily="18" charset="0"/>
              </a:rPr>
              <a:t>vaincu</a:t>
            </a:r>
            <a:r>
              <a:rPr lang="en-US" i="1" dirty="0" smtClean="0">
                <a:latin typeface="Cambria" pitchFamily="18" charset="0"/>
              </a:rPr>
              <a:t>.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4201"/>
            <a:ext cx="7452320" cy="2949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3850"/>
            <a:ext cx="2565953" cy="271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3497" y="116632"/>
            <a:ext cx="33123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Les 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éco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mpenses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Награди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047"/>
            <a:ext cx="230425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n’y</a:t>
            </a:r>
            <a:r>
              <a:rPr lang="en-US" dirty="0" smtClean="0"/>
              <a:t> a q</a:t>
            </a:r>
            <a:r>
              <a:rPr lang="bg-BG" dirty="0" smtClean="0"/>
              <a:t>‘</a:t>
            </a:r>
            <a:r>
              <a:rPr lang="en-US" dirty="0" smtClean="0"/>
              <a:t>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vainqueur</a:t>
            </a:r>
            <a:r>
              <a:rPr lang="en-US" dirty="0"/>
              <a:t> </a:t>
            </a:r>
            <a:r>
              <a:rPr lang="en-US" dirty="0" smtClean="0"/>
              <a:t>et son prix </a:t>
            </a:r>
            <a:r>
              <a:rPr lang="en-US" dirty="0" err="1" smtClean="0"/>
              <a:t>consiste</a:t>
            </a:r>
            <a:r>
              <a:rPr lang="en-US" dirty="0" smtClean="0"/>
              <a:t> en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couronne</a:t>
            </a:r>
            <a:r>
              <a:rPr lang="en-US" dirty="0" smtClean="0"/>
              <a:t> de </a:t>
            </a:r>
            <a:r>
              <a:rPr lang="en-US" dirty="0" err="1" smtClean="0"/>
              <a:t>feuillage</a:t>
            </a:r>
            <a:r>
              <a:rPr lang="en-US" dirty="0" smtClean="0"/>
              <a:t>. A </a:t>
            </a:r>
            <a:r>
              <a:rPr lang="en-US" dirty="0" err="1" smtClean="0"/>
              <a:t>Olympe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couronne</a:t>
            </a:r>
            <a:r>
              <a:rPr lang="en-US" dirty="0" smtClean="0"/>
              <a:t> </a:t>
            </a:r>
            <a:r>
              <a:rPr lang="en-US" dirty="0" err="1" smtClean="0"/>
              <a:t>d’olivier</a:t>
            </a:r>
            <a:r>
              <a:rPr lang="en-US" dirty="0" smtClean="0"/>
              <a:t> </a:t>
            </a:r>
            <a:r>
              <a:rPr lang="en-US" dirty="0" err="1" smtClean="0"/>
              <a:t>sauvage</a:t>
            </a:r>
            <a:r>
              <a:rPr lang="en-US" dirty="0" smtClean="0"/>
              <a:t>. </a:t>
            </a:r>
            <a:r>
              <a:rPr lang="en-US" dirty="0" err="1" smtClean="0"/>
              <a:t>L’athl</a:t>
            </a:r>
            <a:r>
              <a:rPr lang="fr-FR" dirty="0" err="1" smtClean="0"/>
              <a:t>ète</a:t>
            </a:r>
            <a:r>
              <a:rPr lang="fr-FR" dirty="0" smtClean="0"/>
              <a:t> </a:t>
            </a:r>
            <a:r>
              <a:rPr lang="en-US" dirty="0" err="1" smtClean="0"/>
              <a:t>victorieux</a:t>
            </a:r>
            <a:r>
              <a:rPr lang="en-US" dirty="0" smtClean="0"/>
              <a:t> re</a:t>
            </a:r>
            <a:r>
              <a:rPr lang="fr-FR" dirty="0" smtClean="0"/>
              <a:t>ç</a:t>
            </a:r>
            <a:r>
              <a:rPr lang="en-US" dirty="0" err="1" smtClean="0"/>
              <a:t>oit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un </a:t>
            </a:r>
            <a:r>
              <a:rPr lang="en-US" dirty="0" err="1" smtClean="0"/>
              <a:t>ruban</a:t>
            </a:r>
            <a:r>
              <a:rPr lang="en-US" dirty="0" smtClean="0"/>
              <a:t> de </a:t>
            </a:r>
            <a:r>
              <a:rPr lang="en-US" dirty="0" err="1" smtClean="0"/>
              <a:t>laine</a:t>
            </a:r>
            <a:r>
              <a:rPr lang="en-US" dirty="0" smtClean="0"/>
              <a:t> rouge. Il </a:t>
            </a:r>
            <a:r>
              <a:rPr lang="en-US" dirty="0" err="1" smtClean="0"/>
              <a:t>tient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palme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50047"/>
            <a:ext cx="237626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Има само един победител и неговата награда е венец от листа. В Олимп </a:t>
            </a:r>
            <a:r>
              <a:rPr lang="en-US" dirty="0" smtClean="0"/>
              <a:t> </a:t>
            </a:r>
            <a:r>
              <a:rPr lang="bg-BG" dirty="0" smtClean="0"/>
              <a:t>венецът е от дива маслина. Победителят получава също червена вълнена лента. Често той държи палмова клонка.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4" cy="53732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>
                <a:latin typeface="Cambria" pitchFamily="18" charset="0"/>
              </a:rPr>
              <a:t>Prés</a:t>
            </a:r>
            <a:r>
              <a:rPr lang="en-US" sz="3600" dirty="0" err="1">
                <a:latin typeface="Cambria" pitchFamily="18" charset="0"/>
              </a:rPr>
              <a:t>e</a:t>
            </a:r>
            <a:r>
              <a:rPr lang="en-US" sz="3600" dirty="0" err="1" smtClean="0">
                <a:latin typeface="Cambria" pitchFamily="18" charset="0"/>
              </a:rPr>
              <a:t>nté</a:t>
            </a:r>
            <a:r>
              <a:rPr lang="en-US" sz="3600" dirty="0" smtClean="0">
                <a:latin typeface="Cambria" pitchFamily="18" charset="0"/>
              </a:rPr>
              <a:t> par: </a:t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>Maria </a:t>
            </a:r>
            <a:r>
              <a:rPr lang="en-US" sz="3600" dirty="0" err="1" smtClean="0">
                <a:latin typeface="Cambria" pitchFamily="18" charset="0"/>
              </a:rPr>
              <a:t>Perchemlieva</a:t>
            </a:r>
            <a:r>
              <a:rPr lang="en-US" sz="3600" dirty="0" smtClean="0">
                <a:latin typeface="Cambria" pitchFamily="18" charset="0"/>
              </a:rPr>
              <a:t> et </a:t>
            </a:r>
            <a:r>
              <a:rPr lang="en-US" sz="3600" dirty="0" err="1" smtClean="0">
                <a:latin typeface="Cambria" pitchFamily="18" charset="0"/>
              </a:rPr>
              <a:t>Mihaela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Mincheva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> XI v </a:t>
            </a:r>
            <a:r>
              <a:rPr lang="en-US" sz="3600" dirty="0" err="1" smtClean="0">
                <a:latin typeface="Cambria" pitchFamily="18" charset="0"/>
              </a:rPr>
              <a:t>classe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err="1" smtClean="0">
                <a:latin typeface="Cambria" pitchFamily="18" charset="0"/>
              </a:rPr>
              <a:t>Lyc</a:t>
            </a:r>
            <a:r>
              <a:rPr lang="fr-FR" sz="3600" dirty="0" smtClean="0">
                <a:latin typeface="Cambria" pitchFamily="18" charset="0"/>
              </a:rPr>
              <a:t>é</a:t>
            </a:r>
            <a:r>
              <a:rPr lang="en-US" sz="3600" dirty="0" smtClean="0">
                <a:latin typeface="Cambria" pitchFamily="18" charset="0"/>
              </a:rPr>
              <a:t>e </a:t>
            </a:r>
            <a:r>
              <a:rPr lang="en-US" sz="3600" dirty="0" err="1" smtClean="0">
                <a:latin typeface="Cambria" pitchFamily="18" charset="0"/>
              </a:rPr>
              <a:t>Bilingue</a:t>
            </a:r>
            <a:r>
              <a:rPr lang="en-US" sz="3600" dirty="0" smtClean="0">
                <a:latin typeface="Cambria" pitchFamily="18" charset="0"/>
              </a:rPr>
              <a:t> ,,</a:t>
            </a:r>
            <a:r>
              <a:rPr lang="en-US" sz="3600" dirty="0" err="1" smtClean="0">
                <a:latin typeface="Cambria" pitchFamily="18" charset="0"/>
              </a:rPr>
              <a:t>Peyo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Yavorov</a:t>
            </a:r>
            <a:r>
              <a:rPr lang="en-US" sz="3600" dirty="0" smtClean="0">
                <a:latin typeface="Cambria" pitchFamily="18" charset="0"/>
              </a:rPr>
              <a:t>’’</a:t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bg-BG" sz="3600" dirty="0" smtClean="0">
                <a:latin typeface="Cambria" pitchFamily="18" charset="0"/>
              </a:rPr>
              <a:t>Представено от:</a:t>
            </a:r>
            <a:br>
              <a:rPr lang="bg-BG" sz="3600" dirty="0" smtClean="0">
                <a:latin typeface="Cambria" pitchFamily="18" charset="0"/>
              </a:rPr>
            </a:br>
            <a:r>
              <a:rPr lang="bg-BG" sz="3600" dirty="0" smtClean="0">
                <a:latin typeface="Cambria" pitchFamily="18" charset="0"/>
              </a:rPr>
              <a:t>Мария Перчемлиева и Михаела Минчева </a:t>
            </a:r>
            <a:r>
              <a:rPr lang="en-US" sz="3600" dirty="0" smtClean="0">
                <a:latin typeface="Cambria" pitchFamily="18" charset="0"/>
              </a:rPr>
              <a:t>XI</a:t>
            </a:r>
            <a:r>
              <a:rPr lang="bg-BG" sz="3600" dirty="0" smtClean="0">
                <a:latin typeface="Cambria" pitchFamily="18" charset="0"/>
              </a:rPr>
              <a:t> в клас</a:t>
            </a:r>
            <a:br>
              <a:rPr lang="bg-BG" sz="3600" dirty="0" smtClean="0">
                <a:latin typeface="Cambria" pitchFamily="18" charset="0"/>
              </a:rPr>
            </a:br>
            <a:r>
              <a:rPr lang="bg-BG" sz="3600" dirty="0">
                <a:latin typeface="Cambria" pitchFamily="18" charset="0"/>
              </a:rPr>
              <a:t>ЕГ </a:t>
            </a:r>
            <a:r>
              <a:rPr lang="en-US" sz="3600" dirty="0" smtClean="0">
                <a:latin typeface="Cambria" pitchFamily="18" charset="0"/>
              </a:rPr>
              <a:t>“</a:t>
            </a:r>
            <a:r>
              <a:rPr lang="bg-BG" sz="3600" dirty="0" smtClean="0">
                <a:latin typeface="Cambria" pitchFamily="18" charset="0"/>
              </a:rPr>
              <a:t>Пейо Яворов</a:t>
            </a:r>
            <a:r>
              <a:rPr lang="en-US" sz="3600" dirty="0" smtClean="0">
                <a:latin typeface="Cambria" pitchFamily="18" charset="0"/>
              </a:rPr>
              <a:t>”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20906"/>
            <a:ext cx="2872482" cy="333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412</TotalTime>
  <Words>419</Words>
  <Application>Microsoft Office PowerPoint</Application>
  <PresentationFormat>Презентация на цял екран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Kilter</vt:lpstr>
      <vt:lpstr>Олимпийските игри  в Античността</vt:lpstr>
      <vt:lpstr>Презентация на PowerPoint</vt:lpstr>
      <vt:lpstr>Презентация на PowerPoint</vt:lpstr>
      <vt:lpstr>Спортистите в Олимпийските игри Les athlètes dans les Jeux Olympiques </vt:lpstr>
      <vt:lpstr>Les Jeux Игрите</vt:lpstr>
      <vt:lpstr>Презентация на PowerPoint</vt:lpstr>
      <vt:lpstr>Презентация на PowerPoint</vt:lpstr>
      <vt:lpstr>Présenté par:  Maria Perchemlieva et Mihaela Mincheva  XI v classe Lycée Bilingue ,,Peyo Yavorov’’  Представено от: Мария Перчемлиева и Михаела Минчева XI в клас ЕГ “Пейо Яворов”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СПОРТА В АНТИЧНОСТТА</dc:title>
  <dc:creator>LENOVO</dc:creator>
  <cp:lastModifiedBy>user</cp:lastModifiedBy>
  <cp:revision>38</cp:revision>
  <dcterms:created xsi:type="dcterms:W3CDTF">2015-11-25T14:44:59Z</dcterms:created>
  <dcterms:modified xsi:type="dcterms:W3CDTF">2015-11-26T19:36:29Z</dcterms:modified>
</cp:coreProperties>
</file>